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9" r:id="rId3"/>
    <p:sldId id="279" r:id="rId4"/>
    <p:sldId id="300" r:id="rId5"/>
    <p:sldId id="283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01" r:id="rId15"/>
    <p:sldId id="28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  <p14:sldId id="299"/>
            <p14:sldId id="279"/>
            <p14:sldId id="300"/>
            <p14:sldId id="283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01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14" autoAdjust="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IN" dirty="0"/>
              <a:t>With a large work-force of “knowledge engineers” and 7 billion spending in R&amp;D Bosch is a “warehouse of know-how and knowledge”.  Monetizing the contents of this “warehouse” need a methodical approach of digital transformation to convert it from a “warehouse of know-how “ -&gt; “house of know-how”.  This digital transformation is about the algorithm and API economy,  where by knowledge assets are made “marketable” via digitization. Digital transformation makes these assets more organized, searchable, configurable and adaptable.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56F02-48A0-4DD9-A38F-13944A2657C4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993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73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524000" y="1040179"/>
            <a:ext cx="9144000" cy="4365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514382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39115" y="-31783"/>
            <a:ext cx="565003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5909" y="2392761"/>
            <a:ext cx="4463473" cy="2387600"/>
          </a:xfrm>
        </p:spPr>
        <p:txBody>
          <a:bodyPr anchor="ctr" anchorCtr="0">
            <a:normAutofit fontScale="90000"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Use of Natural Language Processing in the Legal Domain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871855" y="2933105"/>
            <a:ext cx="4257963" cy="11377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+mj-lt"/>
              </a:rPr>
              <a:t>An India Perspective</a:t>
            </a:r>
            <a:endParaRPr lang="en-US" sz="3200" b="1" dirty="0"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935148" y="3741867"/>
            <a:ext cx="4257963" cy="1466824"/>
            <a:chOff x="6935148" y="3741867"/>
            <a:chExt cx="4257963" cy="1466824"/>
          </a:xfrm>
        </p:grpSpPr>
        <p:sp>
          <p:nvSpPr>
            <p:cNvPr id="6" name="Subtitle 2"/>
            <p:cNvSpPr txBox="1">
              <a:spLocks/>
            </p:cNvSpPr>
            <p:nvPr/>
          </p:nvSpPr>
          <p:spPr>
            <a:xfrm>
              <a:off x="6935148" y="3741867"/>
              <a:ext cx="4257963" cy="113779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Tx/>
                <a:buNone/>
                <a:defRPr lang="en-US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002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574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5146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9718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290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 smtClean="0">
                  <a:latin typeface="+mj-lt"/>
                </a:rPr>
                <a:t>Dr. Abhijit Lele</a:t>
              </a:r>
              <a:endParaRPr lang="en-US" sz="1800" b="1" dirty="0">
                <a:latin typeface="+mj-lt"/>
              </a:endParaRPr>
            </a:p>
          </p:txBody>
        </p:sp>
        <p:sp>
          <p:nvSpPr>
            <p:cNvPr id="7" name="Subtitle 2"/>
            <p:cNvSpPr txBox="1">
              <a:spLocks/>
            </p:cNvSpPr>
            <p:nvPr/>
          </p:nvSpPr>
          <p:spPr>
            <a:xfrm>
              <a:off x="6935148" y="4070898"/>
              <a:ext cx="4257963" cy="113779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Tx/>
                <a:buNone/>
                <a:defRPr lang="en-US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002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574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5146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9718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290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 smtClean="0">
                  <a:latin typeface="+mj-lt"/>
                </a:rPr>
                <a:t>Bosch India Pvt. Ltd</a:t>
              </a:r>
              <a:endParaRPr lang="en-US" sz="180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322284" cy="64008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Named Entity Recognition using NLP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24408" y="5450062"/>
            <a:ext cx="10653191" cy="104885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models used are not trained for legal document structure and vocabulary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08" y="2378438"/>
            <a:ext cx="7850014" cy="11110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07" y="1451822"/>
            <a:ext cx="8659738" cy="5629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906" y="3755000"/>
            <a:ext cx="8447519" cy="142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3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322284" cy="64008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Q&amp;A using NLP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24408" y="5828145"/>
            <a:ext cx="10653191" cy="67077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Need to build a complete ontology that meets the legal structure in India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07" y="1510492"/>
            <a:ext cx="11053006" cy="53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79" y="2260045"/>
            <a:ext cx="2871947" cy="32835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689" y="2139090"/>
            <a:ext cx="4913802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4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322284" cy="64008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Vocabulary Analytics using NLP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26008" y="4978400"/>
            <a:ext cx="10653191" cy="670776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There are several limitations using the current models to effectively generate results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08" y="1457704"/>
            <a:ext cx="7200393" cy="1072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83" y="2900088"/>
            <a:ext cx="10370915" cy="121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6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322284" cy="64008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Text Entailment using NLP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44480" y="5634182"/>
            <a:ext cx="10653191" cy="67077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Again several limitations using the current models of text entailment</a:t>
            </a:r>
            <a:endParaRPr lang="en-US" sz="2400" dirty="0"/>
          </a:p>
        </p:txBody>
      </p:sp>
      <p:grpSp>
        <p:nvGrpSpPr>
          <p:cNvPr id="7" name="Group 6" descr="Small circle with number 4 inside  indicating step 4">
            <a:extLst>
              <a:ext uri="{FF2B5EF4-FFF2-40B4-BE49-F238E27FC236}">
                <a16:creationId xmlns:a16="http://schemas.microsoft.com/office/drawing/2014/main" id="{87E3748C-2464-4E83-9ABA-574D18243789}"/>
              </a:ext>
            </a:extLst>
          </p:cNvPr>
          <p:cNvGrpSpPr/>
          <p:nvPr/>
        </p:nvGrpSpPr>
        <p:grpSpPr bwMode="blackWhite">
          <a:xfrm>
            <a:off x="521207" y="1719300"/>
            <a:ext cx="558179" cy="409838"/>
            <a:chOff x="6953426" y="711274"/>
            <a:chExt cx="558179" cy="409838"/>
          </a:xfrm>
        </p:grpSpPr>
        <p:sp>
          <p:nvSpPr>
            <p:cNvPr id="8" name="Oval 7" descr="Small circle">
              <a:extLst>
                <a:ext uri="{FF2B5EF4-FFF2-40B4-BE49-F238E27FC236}">
                  <a16:creationId xmlns:a16="http://schemas.microsoft.com/office/drawing/2014/main" id="{BD00B832-9439-4AE3-81A1-AC236E294953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 descr="Number 4">
              <a:extLst>
                <a:ext uri="{FF2B5EF4-FFF2-40B4-BE49-F238E27FC236}">
                  <a16:creationId xmlns:a16="http://schemas.microsoft.com/office/drawing/2014/main" id="{B55A4E2F-C8D1-4BD7-B0FF-C9390E4D0631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5</a:t>
              </a:r>
            </a:p>
          </p:txBody>
        </p:sp>
      </p:grpSp>
      <p:sp>
        <p:nvSpPr>
          <p:cNvPr id="10" name="Content Placeholder 17">
            <a:extLst>
              <a:ext uri="{FF2B5EF4-FFF2-40B4-BE49-F238E27FC236}">
                <a16:creationId xmlns:a16="http://schemas.microsoft.com/office/drawing/2014/main" id="{FCFFCA76-6983-496A-9071-B57DF50463D4}"/>
              </a:ext>
            </a:extLst>
          </p:cNvPr>
          <p:cNvSpPr txBox="1">
            <a:spLocks/>
          </p:cNvSpPr>
          <p:nvPr/>
        </p:nvSpPr>
        <p:spPr>
          <a:xfrm>
            <a:off x="1046167" y="1759493"/>
            <a:ext cx="10714489" cy="761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 Ability to signal if given judgment is in line with proposition or against the proposition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942" y="2490133"/>
            <a:ext cx="7584457" cy="284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1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8724393" cy="64008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 conclusion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8" name="Group 17" descr="Small circle with number 1 inside  indicating step 1"/>
          <p:cNvGrpSpPr/>
          <p:nvPr/>
        </p:nvGrpSpPr>
        <p:grpSpPr bwMode="blackWhite">
          <a:xfrm>
            <a:off x="554630" y="1908760"/>
            <a:ext cx="558179" cy="409838"/>
            <a:chOff x="6953426" y="711274"/>
            <a:chExt cx="558179" cy="409838"/>
          </a:xfrm>
        </p:grpSpPr>
        <p:sp>
          <p:nvSpPr>
            <p:cNvPr id="19" name="Oval 18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 descr="Number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21" name="Content Placeholder 17"/>
          <p:cNvSpPr txBox="1">
            <a:spLocks/>
          </p:cNvSpPr>
          <p:nvPr/>
        </p:nvSpPr>
        <p:spPr>
          <a:xfrm>
            <a:off x="1079590" y="1930479"/>
            <a:ext cx="10681067" cy="596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models </a:t>
            </a: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Improve the basic models of NLP such has NER, </a:t>
            </a:r>
            <a:r>
              <a:rPr lang="en-US" sz="18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</a:t>
            </a: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tagging, segmentation etc.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32" descr="Small circle with number 2 inside  indicating step 2"/>
          <p:cNvGrpSpPr/>
          <p:nvPr/>
        </p:nvGrpSpPr>
        <p:grpSpPr bwMode="blackWhite">
          <a:xfrm>
            <a:off x="554630" y="2669246"/>
            <a:ext cx="558179" cy="409838"/>
            <a:chOff x="6953426" y="711274"/>
            <a:chExt cx="558179" cy="409838"/>
          </a:xfrm>
        </p:grpSpPr>
        <p:sp>
          <p:nvSpPr>
            <p:cNvPr id="34" name="Oval 33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 descr="Number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36" name="Content Placeholder 17"/>
          <p:cNvSpPr txBox="1">
            <a:spLocks/>
          </p:cNvSpPr>
          <p:nvPr/>
        </p:nvSpPr>
        <p:spPr>
          <a:xfrm>
            <a:off x="1079591" y="2709439"/>
            <a:ext cx="10526996" cy="452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2000"/>
              </a:spcAft>
              <a:buNone/>
              <a:defRPr/>
            </a:pPr>
            <a:r>
              <a:rPr 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 Data </a:t>
            </a: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There is a need to generate quality ground truth  via manual annotations 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" name="Group 21" descr="Small circle with number 3 inside  indicating step 3"/>
          <p:cNvGrpSpPr/>
          <p:nvPr/>
        </p:nvGrpSpPr>
        <p:grpSpPr bwMode="blackWhite">
          <a:xfrm>
            <a:off x="554630" y="3485297"/>
            <a:ext cx="558179" cy="409838"/>
            <a:chOff x="6953426" y="711274"/>
            <a:chExt cx="558179" cy="409838"/>
          </a:xfrm>
        </p:grpSpPr>
        <p:sp>
          <p:nvSpPr>
            <p:cNvPr id="24" name="Oval 23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 descr="Number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32" name="Content Placeholder 17"/>
          <p:cNvSpPr txBox="1">
            <a:spLocks/>
          </p:cNvSpPr>
          <p:nvPr/>
        </p:nvSpPr>
        <p:spPr>
          <a:xfrm>
            <a:off x="1079591" y="3513458"/>
            <a:ext cx="10526996" cy="761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Label Propagation </a:t>
            </a: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While is impractical to annotate all the data, label propagation methods can help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7" name="Group 36" descr="Small circle with number 4 inside  indicating step 4"/>
          <p:cNvGrpSpPr/>
          <p:nvPr/>
        </p:nvGrpSpPr>
        <p:grpSpPr bwMode="blackWhite">
          <a:xfrm>
            <a:off x="521207" y="4307807"/>
            <a:ext cx="558179" cy="409838"/>
            <a:chOff x="6953426" y="711274"/>
            <a:chExt cx="558179" cy="409838"/>
          </a:xfrm>
        </p:grpSpPr>
        <p:sp>
          <p:nvSpPr>
            <p:cNvPr id="38" name="Oval 37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 descr="Number 4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4</a:t>
              </a:r>
            </a:p>
          </p:txBody>
        </p:sp>
      </p:grpSp>
      <p:sp>
        <p:nvSpPr>
          <p:cNvPr id="40" name="Content Placeholder 17"/>
          <p:cNvSpPr txBox="1">
            <a:spLocks/>
          </p:cNvSpPr>
          <p:nvPr/>
        </p:nvSpPr>
        <p:spPr>
          <a:xfrm>
            <a:off x="1002688" y="4367876"/>
            <a:ext cx="10681066" cy="761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Re-training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The AI models need to </a:t>
            </a:r>
            <a: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>re-trained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6" name="Group 25" descr="Small circle with number 4 inside  indicating step 4">
            <a:extLst>
              <a:ext uri="{FF2B5EF4-FFF2-40B4-BE49-F238E27FC236}">
                <a16:creationId xmlns:a16="http://schemas.microsoft.com/office/drawing/2014/main" id="{87E3748C-2464-4E83-9ABA-574D18243789}"/>
              </a:ext>
            </a:extLst>
          </p:cNvPr>
          <p:cNvGrpSpPr/>
          <p:nvPr/>
        </p:nvGrpSpPr>
        <p:grpSpPr bwMode="blackWhite">
          <a:xfrm>
            <a:off x="521207" y="5062863"/>
            <a:ext cx="558179" cy="409838"/>
            <a:chOff x="6953426" y="711274"/>
            <a:chExt cx="558179" cy="409838"/>
          </a:xfrm>
        </p:grpSpPr>
        <p:sp>
          <p:nvSpPr>
            <p:cNvPr id="27" name="Oval 26" descr="Small circle">
              <a:extLst>
                <a:ext uri="{FF2B5EF4-FFF2-40B4-BE49-F238E27FC236}">
                  <a16:creationId xmlns:a16="http://schemas.microsoft.com/office/drawing/2014/main" id="{BD00B832-9439-4AE3-81A1-AC236E294953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 descr="Number 4">
              <a:extLst>
                <a:ext uri="{FF2B5EF4-FFF2-40B4-BE49-F238E27FC236}">
                  <a16:creationId xmlns:a16="http://schemas.microsoft.com/office/drawing/2014/main" id="{B55A4E2F-C8D1-4BD7-B0FF-C9390E4D0631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5</a:t>
              </a:r>
            </a:p>
          </p:txBody>
        </p:sp>
      </p:grpSp>
      <p:sp>
        <p:nvSpPr>
          <p:cNvPr id="31" name="Content Placeholder 17">
            <a:extLst>
              <a:ext uri="{FF2B5EF4-FFF2-40B4-BE49-F238E27FC236}">
                <a16:creationId xmlns:a16="http://schemas.microsoft.com/office/drawing/2014/main" id="{FCFFCA76-6983-496A-9071-B57DF50463D4}"/>
              </a:ext>
            </a:extLst>
          </p:cNvPr>
          <p:cNvSpPr txBox="1">
            <a:spLocks/>
          </p:cNvSpPr>
          <p:nvPr/>
        </p:nvSpPr>
        <p:spPr>
          <a:xfrm>
            <a:off x="1046167" y="5103056"/>
            <a:ext cx="10714489" cy="761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 </a:t>
            </a:r>
            <a:r>
              <a:rPr lang="en-US" sz="1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Validation-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 he new models need to be validated on actual data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362554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Reach out to us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Content Placeholder 17"/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ontent Placeholder 17"/>
          <p:cNvSpPr txBox="1">
            <a:spLocks/>
          </p:cNvSpPr>
          <p:nvPr/>
        </p:nvSpPr>
        <p:spPr>
          <a:xfrm>
            <a:off x="1462913" y="1847353"/>
            <a:ext cx="9223560" cy="596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en-IN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a very large effort. If you wish to contribute please reach out to us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38" y="2585350"/>
            <a:ext cx="2829070" cy="24215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9438" y="5014366"/>
            <a:ext cx="320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and Domain Experts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050" y="2519734"/>
            <a:ext cx="2017713" cy="285042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397573" y="5370154"/>
            <a:ext cx="2180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Technology Advisor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278553" y="3556528"/>
            <a:ext cx="3168071" cy="7666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bhijit.mlele@gmail.com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2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CC37841-2F84-406B-89CF-899BBDF3AE31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gradFill>
            <a:gsLst>
              <a:gs pos="90000">
                <a:srgbClr val="2EC7E6"/>
              </a:gs>
              <a:gs pos="0">
                <a:srgbClr val="FFA024"/>
              </a:gs>
            </a:gsLst>
            <a:path path="circle">
              <a:fillToRect l="100000" t="10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8180" y="1124233"/>
            <a:ext cx="4849674" cy="1637509"/>
          </a:xfrm>
        </p:spPr>
        <p:txBody>
          <a:bodyPr>
            <a:noAutofit/>
          </a:bodyPr>
          <a:lstStyle/>
          <a:p>
            <a:r>
              <a:rPr lang="en-MY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Sector at a Glance</a:t>
            </a:r>
            <a:endParaRPr lang="en-MY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33C9837-3786-401B-9527-3A0A9AD46648}"/>
              </a:ext>
            </a:extLst>
          </p:cNvPr>
          <p:cNvGrpSpPr/>
          <p:nvPr/>
        </p:nvGrpSpPr>
        <p:grpSpPr>
          <a:xfrm>
            <a:off x="1992986" y="1456571"/>
            <a:ext cx="4927324" cy="1305171"/>
            <a:chOff x="6675934" y="1147605"/>
            <a:chExt cx="4349687" cy="13051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411BF68-EEF9-4567-8E1D-09200B8066B4}"/>
                </a:ext>
              </a:extLst>
            </p:cNvPr>
            <p:cNvSpPr/>
            <p:nvPr/>
          </p:nvSpPr>
          <p:spPr>
            <a:xfrm>
              <a:off x="6675934" y="1147605"/>
              <a:ext cx="1897712" cy="13051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0000" dirty="0" smtClean="0">
                  <a:solidFill>
                    <a:srgbClr val="002060"/>
                  </a:solidFill>
                </a:rPr>
                <a:t>45</a:t>
              </a:r>
              <a:endParaRPr lang="en-IN" sz="10000" dirty="0">
                <a:solidFill>
                  <a:srgbClr val="00206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62E094-5800-44B9-965E-8AFC66011CDB}"/>
                </a:ext>
              </a:extLst>
            </p:cNvPr>
            <p:cNvSpPr/>
            <p:nvPr/>
          </p:nvSpPr>
          <p:spPr>
            <a:xfrm>
              <a:off x="8176810" y="1600686"/>
              <a:ext cx="2848811" cy="6111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IN" sz="2400" dirty="0" smtClean="0">
                  <a:solidFill>
                    <a:schemeClr val="tx1"/>
                  </a:solidFill>
                </a:rPr>
                <a:t>Lakh pending high court cases</a:t>
              </a:r>
              <a:endParaRPr lang="en-IN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79120B-F1BD-4B35-BEB6-56434E11D4C6}"/>
              </a:ext>
            </a:extLst>
          </p:cNvPr>
          <p:cNvGrpSpPr/>
          <p:nvPr/>
        </p:nvGrpSpPr>
        <p:grpSpPr>
          <a:xfrm>
            <a:off x="2787972" y="2819918"/>
            <a:ext cx="6222405" cy="1305171"/>
            <a:chOff x="5721876" y="3750471"/>
            <a:chExt cx="4465421" cy="1305171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6261A4D-F3DA-448B-B084-24B050CCDB3E}"/>
                </a:ext>
              </a:extLst>
            </p:cNvPr>
            <p:cNvSpPr/>
            <p:nvPr/>
          </p:nvSpPr>
          <p:spPr>
            <a:xfrm>
              <a:off x="5721876" y="3750471"/>
              <a:ext cx="1897712" cy="13051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0000" dirty="0" smtClean="0">
                  <a:solidFill>
                    <a:srgbClr val="002060"/>
                  </a:solidFill>
                </a:rPr>
                <a:t>314</a:t>
              </a:r>
              <a:endParaRPr lang="en-IN" sz="10000" dirty="0">
                <a:solidFill>
                  <a:srgbClr val="002060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C3ACFEE-39CE-4461-97DD-BCD3A5B0DCFB}"/>
                </a:ext>
              </a:extLst>
            </p:cNvPr>
            <p:cNvSpPr/>
            <p:nvPr/>
          </p:nvSpPr>
          <p:spPr>
            <a:xfrm>
              <a:off x="7338486" y="4206660"/>
              <a:ext cx="2848811" cy="6111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IN" sz="2400" dirty="0" smtClean="0">
                  <a:solidFill>
                    <a:schemeClr val="tx1"/>
                  </a:solidFill>
                </a:rPr>
                <a:t>Thousand session court cases</a:t>
              </a:r>
              <a:endParaRPr lang="en-IN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ECDBE4B-26F0-4E6C-AD9E-D1A025149274}"/>
              </a:ext>
            </a:extLst>
          </p:cNvPr>
          <p:cNvGrpSpPr/>
          <p:nvPr/>
        </p:nvGrpSpPr>
        <p:grpSpPr>
          <a:xfrm>
            <a:off x="0" y="164039"/>
            <a:ext cx="5287857" cy="1305171"/>
            <a:chOff x="0" y="901477"/>
            <a:chExt cx="5287857" cy="1305171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5FCE097-7BAE-4988-A412-7CB79FFBB377}"/>
                </a:ext>
              </a:extLst>
            </p:cNvPr>
            <p:cNvSpPr/>
            <p:nvPr/>
          </p:nvSpPr>
          <p:spPr>
            <a:xfrm>
              <a:off x="0" y="901477"/>
              <a:ext cx="3651484" cy="13051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0000" dirty="0" smtClean="0">
                  <a:solidFill>
                    <a:srgbClr val="002060"/>
                  </a:solidFill>
                </a:rPr>
                <a:t>60</a:t>
              </a:r>
              <a:endParaRPr lang="en-IN" sz="10000" dirty="0">
                <a:solidFill>
                  <a:srgbClr val="002060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E4F1F0A-92E2-4490-BF76-8363739CFFFD}"/>
                </a:ext>
              </a:extLst>
            </p:cNvPr>
            <p:cNvSpPr/>
            <p:nvPr/>
          </p:nvSpPr>
          <p:spPr>
            <a:xfrm>
              <a:off x="2787972" y="1377759"/>
              <a:ext cx="2499885" cy="6111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IN" sz="2000" dirty="0" smtClean="0">
                  <a:solidFill>
                    <a:schemeClr val="tx1"/>
                  </a:solidFill>
                </a:rPr>
                <a:t>Thousand  of Pending </a:t>
              </a:r>
              <a:r>
                <a:rPr lang="en-IN" sz="2000" dirty="0" err="1" smtClean="0">
                  <a:solidFill>
                    <a:schemeClr val="tx1"/>
                  </a:solidFill>
                </a:rPr>
                <a:t>Suprement</a:t>
              </a:r>
              <a:r>
                <a:rPr lang="en-IN" sz="2000" dirty="0" smtClean="0">
                  <a:solidFill>
                    <a:schemeClr val="tx1"/>
                  </a:solidFill>
                </a:rPr>
                <a:t> court cases</a:t>
              </a:r>
              <a:endParaRPr lang="en-IN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8104F122-F528-4719-8F83-C0F6AE8AE300}"/>
              </a:ext>
            </a:extLst>
          </p:cNvPr>
          <p:cNvSpPr/>
          <p:nvPr/>
        </p:nvSpPr>
        <p:spPr>
          <a:xfrm>
            <a:off x="4037914" y="4082739"/>
            <a:ext cx="2599562" cy="1305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000" dirty="0" smtClean="0">
                <a:solidFill>
                  <a:srgbClr val="002060"/>
                </a:solidFill>
              </a:rPr>
              <a:t>36</a:t>
            </a:r>
            <a:endParaRPr lang="en-IN" sz="10000" dirty="0">
              <a:solidFill>
                <a:srgbClr val="00206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84D6FFE-BC74-44BC-ACE5-2FF7B9485A59}"/>
              </a:ext>
            </a:extLst>
          </p:cNvPr>
          <p:cNvSpPr/>
          <p:nvPr/>
        </p:nvSpPr>
        <p:spPr>
          <a:xfrm>
            <a:off x="6100026" y="4581768"/>
            <a:ext cx="2480556" cy="611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2400" dirty="0" smtClean="0">
                <a:solidFill>
                  <a:schemeClr val="tx1"/>
                </a:solidFill>
              </a:rPr>
              <a:t>Percent vacancy in judges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D59D0DB-DB49-4D07-BF54-BBBBE002A482}"/>
              </a:ext>
            </a:extLst>
          </p:cNvPr>
          <p:cNvSpPr/>
          <p:nvPr/>
        </p:nvSpPr>
        <p:spPr>
          <a:xfrm>
            <a:off x="5475469" y="5322323"/>
            <a:ext cx="1823887" cy="1305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000" dirty="0" smtClean="0">
                <a:solidFill>
                  <a:srgbClr val="002060"/>
                </a:solidFill>
              </a:rPr>
              <a:t>25</a:t>
            </a:r>
            <a:endParaRPr lang="en-IN" sz="10000" dirty="0">
              <a:solidFill>
                <a:srgbClr val="002060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4EB750B-ED65-48FA-9E12-1072D08FF05C}"/>
              </a:ext>
            </a:extLst>
          </p:cNvPr>
          <p:cNvSpPr/>
          <p:nvPr/>
        </p:nvSpPr>
        <p:spPr>
          <a:xfrm>
            <a:off x="7025634" y="5771635"/>
            <a:ext cx="4954767" cy="611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2400" dirty="0" smtClean="0">
                <a:solidFill>
                  <a:schemeClr val="tx1"/>
                </a:solidFill>
              </a:rPr>
              <a:t>Percent of cases pending over 10 years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95F8A0-9328-4FFA-8D44-51CC5829B558}"/>
              </a:ext>
            </a:extLst>
          </p:cNvPr>
          <p:cNvSpPr txBox="1"/>
          <p:nvPr/>
        </p:nvSpPr>
        <p:spPr>
          <a:xfrm>
            <a:off x="12072" y="6524858"/>
            <a:ext cx="2615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i="1" dirty="0" smtClean="0"/>
              <a:t>Ministry of Low India Report 2019</a:t>
            </a:r>
            <a:endParaRPr lang="en-IN" sz="1200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32" y="5380796"/>
            <a:ext cx="3356019" cy="102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7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Where can AI help in legal Systems In India?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Content Placeholder 17"/>
          <p:cNvSpPr txBox="1">
            <a:spLocks/>
          </p:cNvSpPr>
          <p:nvPr/>
        </p:nvSpPr>
        <p:spPr>
          <a:xfrm>
            <a:off x="1724951" y="1359442"/>
            <a:ext cx="9829741" cy="948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Due Diligence: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review a contract, conduct legal research or performing electronic discovery functions to do due diligence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27" y="1327824"/>
            <a:ext cx="980209" cy="980209"/>
          </a:xfrm>
          <a:prstGeom prst="rect">
            <a:avLst/>
          </a:prstGeom>
        </p:spPr>
      </p:pic>
      <p:sp>
        <p:nvSpPr>
          <p:cNvPr id="41" name="Content Placeholder 17"/>
          <p:cNvSpPr txBox="1">
            <a:spLocks/>
          </p:cNvSpPr>
          <p:nvPr/>
        </p:nvSpPr>
        <p:spPr>
          <a:xfrm>
            <a:off x="1724950" y="2472239"/>
            <a:ext cx="9829741" cy="1185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Legal Analytics: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rovides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the data points from past case laws, and also provides judgements and precedent law to be used by lawyers in their present cases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26" y="2516243"/>
            <a:ext cx="980209" cy="1049867"/>
          </a:xfrm>
          <a:prstGeom prst="rect">
            <a:avLst/>
          </a:prstGeom>
        </p:spPr>
      </p:pic>
      <p:sp>
        <p:nvSpPr>
          <p:cNvPr id="43" name="Content Placeholder 17"/>
          <p:cNvSpPr txBox="1">
            <a:spLocks/>
          </p:cNvSpPr>
          <p:nvPr/>
        </p:nvSpPr>
        <p:spPr>
          <a:xfrm>
            <a:off x="1724950" y="3856342"/>
            <a:ext cx="9829741" cy="1185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Classification of Case: 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classify a case based on the applicable section. This steps avoids a lot of manual interventions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26" y="3774320"/>
            <a:ext cx="980209" cy="980209"/>
          </a:xfrm>
          <a:prstGeom prst="rect">
            <a:avLst/>
          </a:prstGeom>
        </p:spPr>
      </p:pic>
      <p:sp>
        <p:nvSpPr>
          <p:cNvPr id="45" name="Content Placeholder 17"/>
          <p:cNvSpPr txBox="1">
            <a:spLocks/>
          </p:cNvSpPr>
          <p:nvPr/>
        </p:nvSpPr>
        <p:spPr>
          <a:xfrm>
            <a:off x="1724949" y="5194263"/>
            <a:ext cx="9829741" cy="886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Auto Summarization: 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generate an auto summary of the case to be used as reference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r="28300"/>
          <a:stretch/>
        </p:blipFill>
        <p:spPr>
          <a:xfrm>
            <a:off x="783144" y="5088949"/>
            <a:ext cx="794090" cy="91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Typical Legal Document In India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07" y="1283824"/>
            <a:ext cx="4678867" cy="52552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746" y="1207714"/>
            <a:ext cx="4436064" cy="524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4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8724393" cy="64008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What are the key Problem Statements – NLP perspective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8" name="Group 17" descr="Small circle with number 1 inside  indicating step 1"/>
          <p:cNvGrpSpPr/>
          <p:nvPr/>
        </p:nvGrpSpPr>
        <p:grpSpPr bwMode="blackWhite">
          <a:xfrm>
            <a:off x="554630" y="1890287"/>
            <a:ext cx="558179" cy="409838"/>
            <a:chOff x="6953426" y="711274"/>
            <a:chExt cx="558179" cy="409838"/>
          </a:xfrm>
        </p:grpSpPr>
        <p:sp>
          <p:nvSpPr>
            <p:cNvPr id="19" name="Oval 18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 descr="Number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21" name="Content Placeholder 17"/>
          <p:cNvSpPr txBox="1">
            <a:spLocks/>
          </p:cNvSpPr>
          <p:nvPr/>
        </p:nvSpPr>
        <p:spPr>
          <a:xfrm>
            <a:off x="1079590" y="1930479"/>
            <a:ext cx="10681067" cy="596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 </a:t>
            </a:r>
            <a:r>
              <a:rPr lang="en-US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</a:t>
            </a: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Identify 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set of entities and tags from different source such as Parties, Court, Judges, Act, and Section, Citation (unique identification scheme used by AIR or other legal publishing firm</a:t>
            </a:r>
          </a:p>
        </p:txBody>
      </p:sp>
      <p:grpSp>
        <p:nvGrpSpPr>
          <p:cNvPr id="33" name="Group 32" descr="Small circle with number 2 inside  indicating step 2"/>
          <p:cNvGrpSpPr/>
          <p:nvPr/>
        </p:nvGrpSpPr>
        <p:grpSpPr bwMode="blackWhite">
          <a:xfrm>
            <a:off x="554630" y="2669246"/>
            <a:ext cx="558179" cy="409838"/>
            <a:chOff x="6953426" y="711274"/>
            <a:chExt cx="558179" cy="409838"/>
          </a:xfrm>
        </p:grpSpPr>
        <p:sp>
          <p:nvSpPr>
            <p:cNvPr id="34" name="Oval 33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 descr="Number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36" name="Content Placeholder 17"/>
          <p:cNvSpPr txBox="1">
            <a:spLocks/>
          </p:cNvSpPr>
          <p:nvPr/>
        </p:nvSpPr>
        <p:spPr>
          <a:xfrm>
            <a:off x="1079591" y="2709439"/>
            <a:ext cx="10526996" cy="452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2000"/>
              </a:spcAft>
              <a:buNone/>
              <a:defRPr/>
            </a:pPr>
            <a:r>
              <a:rPr 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Law </a:t>
            </a:r>
            <a:r>
              <a:rPr lang="en-US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Extract Relevant Paragraph based on Acts &amp; Sections Applied in the </a:t>
            </a: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judgment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" name="Group 21" descr="Small circle with number 3 inside  indicating step 3"/>
          <p:cNvGrpSpPr/>
          <p:nvPr/>
        </p:nvGrpSpPr>
        <p:grpSpPr bwMode="blackWhite">
          <a:xfrm>
            <a:off x="554630" y="3485297"/>
            <a:ext cx="558179" cy="409838"/>
            <a:chOff x="6953426" y="711274"/>
            <a:chExt cx="558179" cy="409838"/>
          </a:xfrm>
        </p:grpSpPr>
        <p:sp>
          <p:nvSpPr>
            <p:cNvPr id="24" name="Oval 23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 descr="Number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32" name="Content Placeholder 17"/>
          <p:cNvSpPr txBox="1">
            <a:spLocks/>
          </p:cNvSpPr>
          <p:nvPr/>
        </p:nvSpPr>
        <p:spPr>
          <a:xfrm>
            <a:off x="1079591" y="3513458"/>
            <a:ext cx="10526996" cy="761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Issue </a:t>
            </a:r>
            <a:r>
              <a:rPr lang="en-US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With known Act/ Section to Issue mapping, narrowing down to specific Issue</a:t>
            </a:r>
          </a:p>
        </p:txBody>
      </p:sp>
      <p:grpSp>
        <p:nvGrpSpPr>
          <p:cNvPr id="37" name="Group 36" descr="Small circle with number 4 inside  indicating step 4"/>
          <p:cNvGrpSpPr/>
          <p:nvPr/>
        </p:nvGrpSpPr>
        <p:grpSpPr bwMode="blackWhite">
          <a:xfrm>
            <a:off x="521207" y="4307807"/>
            <a:ext cx="558179" cy="409838"/>
            <a:chOff x="6953426" y="711274"/>
            <a:chExt cx="558179" cy="409838"/>
          </a:xfrm>
        </p:grpSpPr>
        <p:sp>
          <p:nvSpPr>
            <p:cNvPr id="38" name="Oval 37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 descr="Number 4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4</a:t>
              </a:r>
            </a:p>
          </p:txBody>
        </p:sp>
      </p:grpSp>
      <p:sp>
        <p:nvSpPr>
          <p:cNvPr id="40" name="Content Placeholder 17"/>
          <p:cNvSpPr txBox="1">
            <a:spLocks/>
          </p:cNvSpPr>
          <p:nvPr/>
        </p:nvSpPr>
        <p:spPr>
          <a:xfrm>
            <a:off x="1046168" y="4348000"/>
            <a:ext cx="10681066" cy="761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Judge Analysis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–Find Similar judgments delivered by a Judge </a:t>
            </a:r>
          </a:p>
        </p:txBody>
      </p:sp>
      <p:grpSp>
        <p:nvGrpSpPr>
          <p:cNvPr id="26" name="Group 25" descr="Small circle with number 4 inside  indicating step 4">
            <a:extLst>
              <a:ext uri="{FF2B5EF4-FFF2-40B4-BE49-F238E27FC236}">
                <a16:creationId xmlns:a16="http://schemas.microsoft.com/office/drawing/2014/main" id="{87E3748C-2464-4E83-9ABA-574D18243789}"/>
              </a:ext>
            </a:extLst>
          </p:cNvPr>
          <p:cNvGrpSpPr/>
          <p:nvPr/>
        </p:nvGrpSpPr>
        <p:grpSpPr bwMode="blackWhite">
          <a:xfrm>
            <a:off x="521207" y="5062863"/>
            <a:ext cx="558179" cy="409838"/>
            <a:chOff x="6953426" y="711274"/>
            <a:chExt cx="558179" cy="409838"/>
          </a:xfrm>
        </p:grpSpPr>
        <p:sp>
          <p:nvSpPr>
            <p:cNvPr id="27" name="Oval 26" descr="Small circle">
              <a:extLst>
                <a:ext uri="{FF2B5EF4-FFF2-40B4-BE49-F238E27FC236}">
                  <a16:creationId xmlns:a16="http://schemas.microsoft.com/office/drawing/2014/main" id="{BD00B832-9439-4AE3-81A1-AC236E294953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 descr="Number 4">
              <a:extLst>
                <a:ext uri="{FF2B5EF4-FFF2-40B4-BE49-F238E27FC236}">
                  <a16:creationId xmlns:a16="http://schemas.microsoft.com/office/drawing/2014/main" id="{B55A4E2F-C8D1-4BD7-B0FF-C9390E4D0631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5</a:t>
              </a:r>
            </a:p>
          </p:txBody>
        </p:sp>
      </p:grpSp>
      <p:sp>
        <p:nvSpPr>
          <p:cNvPr id="31" name="Content Placeholder 17">
            <a:extLst>
              <a:ext uri="{FF2B5EF4-FFF2-40B4-BE49-F238E27FC236}">
                <a16:creationId xmlns:a16="http://schemas.microsoft.com/office/drawing/2014/main" id="{FCFFCA76-6983-496A-9071-B57DF50463D4}"/>
              </a:ext>
            </a:extLst>
          </p:cNvPr>
          <p:cNvSpPr txBox="1">
            <a:spLocks/>
          </p:cNvSpPr>
          <p:nvPr/>
        </p:nvSpPr>
        <p:spPr>
          <a:xfrm>
            <a:off x="1046167" y="5103056"/>
            <a:ext cx="10714489" cy="761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 Ability to signal if given judgment is in line with proposition or against the proposition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150147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322284" cy="64008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Challenges using NLP tool chains – Understanding the Document (NER, </a:t>
            </a:r>
            <a:r>
              <a:rPr lang="en-US" sz="2400" dirty="0" err="1" smtClean="0"/>
              <a:t>PoS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52117" y="3763172"/>
            <a:ext cx="4416552" cy="26561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Appling existing Toolchains such as NLTK or Stanford or Apache does not yield good accuracies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17" y="1447760"/>
            <a:ext cx="8272276" cy="2117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800" y="3085086"/>
            <a:ext cx="6726699" cy="333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7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322284" cy="64008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Tag-Cloud using NLP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61354" y="2303827"/>
            <a:ext cx="4416552" cy="26561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Existing dictionary of stop words not sufficient. Needs to be modified for the legal system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003" y="2046767"/>
            <a:ext cx="5620227" cy="343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8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322284" cy="64008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Document Trends using NLP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61354" y="2303827"/>
            <a:ext cx="4416552" cy="26561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Gives a picture of the use of keywords in a given context. The accuracy depends on the accuracy of NER / </a:t>
            </a:r>
            <a:r>
              <a:rPr lang="en-US" sz="2400" dirty="0" err="1" smtClean="0"/>
              <a:t>PoS</a:t>
            </a:r>
            <a:r>
              <a:rPr lang="en-US" sz="2400" dirty="0" smtClean="0"/>
              <a:t> Tagging.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126" y="1889103"/>
            <a:ext cx="5843391" cy="331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7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322284" cy="64008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Document Parsing using NLP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24408" y="5184580"/>
            <a:ext cx="10653191" cy="131434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Standard tool chains do not yield accurate segmentation and parsing of the document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07" y="1294851"/>
            <a:ext cx="10848757" cy="368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2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 to PowerPoint_Win32_new.potx" id="{95F22252-1276-4CE0-B5B2-7173AC23E7C1}" vid="{5251F4FC-9BFF-4FAA-9D53-CA33255737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PowerPoint(3)</Template>
  <TotalTime>0</TotalTime>
  <Words>653</Words>
  <Application>Microsoft Office PowerPoint</Application>
  <PresentationFormat>Widescreen</PresentationFormat>
  <Paragraphs>70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Lato Light</vt:lpstr>
      <vt:lpstr>Mangal</vt:lpstr>
      <vt:lpstr>Segoe UI</vt:lpstr>
      <vt:lpstr>Segoe UI Light</vt:lpstr>
      <vt:lpstr>Segoe UI Semibold</vt:lpstr>
      <vt:lpstr>Times New Roman</vt:lpstr>
      <vt:lpstr>WelcomeDoc</vt:lpstr>
      <vt:lpstr>Use of Natural Language Processing in the Legal Domain </vt:lpstr>
      <vt:lpstr>Legal Sector at a Glance</vt:lpstr>
      <vt:lpstr>Where can AI help in legal Systems In India?</vt:lpstr>
      <vt:lpstr>Typical Legal Document In India</vt:lpstr>
      <vt:lpstr>What are the key Problem Statements – NLP perspective</vt:lpstr>
      <vt:lpstr>Challenges using NLP tool chains – Understanding the Document (NER, PoS)</vt:lpstr>
      <vt:lpstr>Tag-Cloud using NLP</vt:lpstr>
      <vt:lpstr>Document Trends using NLP</vt:lpstr>
      <vt:lpstr>Document Parsing using NLP</vt:lpstr>
      <vt:lpstr>Named Entity Recognition using NLP</vt:lpstr>
      <vt:lpstr>Q&amp;A using NLP</vt:lpstr>
      <vt:lpstr>Vocabulary Analytics using NLP</vt:lpstr>
      <vt:lpstr>Text Entailment using NLP</vt:lpstr>
      <vt:lpstr>In conclusion</vt:lpstr>
      <vt:lpstr>Reach out to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redIoT</dc:title>
  <dc:creator>Abhijit Lele</dc:creator>
  <cp:keywords/>
  <cp:lastModifiedBy>Lele Abhijit (RBIN/PJ-EL)</cp:lastModifiedBy>
  <cp:revision>54</cp:revision>
  <dcterms:created xsi:type="dcterms:W3CDTF">2019-03-30T19:03:31Z</dcterms:created>
  <dcterms:modified xsi:type="dcterms:W3CDTF">2020-06-18T09:03:25Z</dcterms:modified>
  <cp:version/>
</cp:coreProperties>
</file>