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Montserrat"/>
      <p:regular r:id="rId23"/>
      <p:bold r:id="rId24"/>
      <p:italic r:id="rId25"/>
      <p:boldItalic r:id="rId26"/>
    </p:embeddedFont>
    <p:embeddedFont>
      <p:font typeface="Helvetica Neue"/>
      <p:regular r:id="rId27"/>
      <p:bold r:id="rId28"/>
      <p:italic r:id="rId29"/>
      <p:boldItalic r:id="rId30"/>
    </p:embeddedFont>
    <p:embeddedFont>
      <p:font typeface="Helvetica Neue Ligh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37957E7-A538-41F0-8320-9A75B6945D0E}">
  <a:tblStyle styleId="{837957E7-A538-41F0-8320-9A75B6945D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HelveticaNeue-bold.fntdata"/><Relationship Id="rId27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Light-regular.fntdata"/><Relationship Id="rId3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33" Type="http://schemas.openxmlformats.org/officeDocument/2006/relationships/font" Target="fonts/HelveticaNeueLight-italic.fntdata"/><Relationship Id="rId10" Type="http://schemas.openxmlformats.org/officeDocument/2006/relationships/slide" Target="slides/slide5.xml"/><Relationship Id="rId32" Type="http://schemas.openxmlformats.org/officeDocument/2006/relationships/font" Target="fonts/HelveticaNeueLigh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HelveticaNeueLight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odreads.com/book/show/18176747-the-hard-thing-about-hard-things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a5efd57d0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a5efd57d0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a7104d40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a7104d40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a5efd57d0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a5efd57d0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a5efd57d0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8a5efd57d0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a5efd57d0_0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a5efd57d0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383c06baa_4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6383c06baa_4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383c06baa_4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383c06baa_4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383c06baa_4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383c06baa_4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383c06baa_4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383c06baa_4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The title is a play on </a:t>
            </a:r>
            <a:r>
              <a:rPr i="1"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2"/>
              </a:rPr>
              <a:t>Hard things about Hard things</a:t>
            </a:r>
            <a:r>
              <a:rPr i="1" lang="en" sz="16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by Ben Horowitz a book which talks about the hard aspects of growing and running a business especially a startup. Great book to know about the not so romantic side of running a business.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383c06baa_4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383c06baa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383c06baa_4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383c06baa_4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383c06baa_4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383c06baa_4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383c06baa_4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383c06baa_4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a5efd57d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a5efd57d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383c06baa_4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383c06baa_4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a5efd57d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a5efd57d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need for SoCs which are specifically intended for Automotive applications will become critical drivers to reduce cost and speed up product development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Power efficiency, extreme ambient performance and size will become the most sought out requirements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Cheaper and faster way of communication within the vehicle will be critical for smart vehicles which would demand need for newer communication standards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03350" y="914400"/>
            <a:ext cx="83373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03350" y="1402800"/>
            <a:ext cx="83373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Helvetica Neue Light"/>
              <a:buNone/>
              <a:defRPr sz="1800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Helvetica Neue Light"/>
              <a:buNone/>
              <a:defRPr sz="1800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Helvetica Neue Light"/>
              <a:buNone/>
              <a:defRPr sz="1800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Helvetica Neue Light"/>
              <a:buNone/>
              <a:defRPr sz="1800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Helvetica Neue Light"/>
              <a:buNone/>
              <a:defRPr sz="1800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Helvetica Neue Light"/>
              <a:buNone/>
              <a:defRPr sz="1800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Helvetica Neue Light"/>
              <a:buNone/>
              <a:defRPr sz="1800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Helvetica Neue Light"/>
              <a:buNone/>
              <a:defRPr sz="1800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Helvetica Neue Light"/>
              <a:buNone/>
              <a:defRPr sz="1800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" name="Google Shape;13;p2"/>
          <p:cNvCxnSpPr/>
          <p:nvPr/>
        </p:nvCxnSpPr>
        <p:spPr>
          <a:xfrm rot="10800000">
            <a:off x="500429" y="727869"/>
            <a:ext cx="347700" cy="0"/>
          </a:xfrm>
          <a:prstGeom prst="straightConnector1">
            <a:avLst/>
          </a:prstGeom>
          <a:noFill/>
          <a:ln cap="flat" cmpd="sng" w="38100">
            <a:solidFill>
              <a:srgbClr val="00B15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69049" y="4183175"/>
            <a:ext cx="1371599" cy="480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COLUMN (TEXT + IMAGE)">
  <p:cSld name="TITLE_AND_BODY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title"/>
          </p:nvPr>
        </p:nvSpPr>
        <p:spPr>
          <a:xfrm>
            <a:off x="409425" y="272950"/>
            <a:ext cx="8337300" cy="4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409425" y="914400"/>
            <a:ext cx="4059900" cy="3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04800" lvl="2" marL="13716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04800" lvl="3" marL="18288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04800" lvl="8" marL="4114800" rtl="0">
              <a:spcBef>
                <a:spcPts val="600"/>
              </a:spcBef>
              <a:spcAft>
                <a:spcPts val="60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cxnSp>
        <p:nvCxnSpPr>
          <p:cNvPr id="50" name="Google Shape;50;p11"/>
          <p:cNvCxnSpPr/>
          <p:nvPr/>
        </p:nvCxnSpPr>
        <p:spPr>
          <a:xfrm rot="10800000">
            <a:off x="500429" y="727869"/>
            <a:ext cx="347700" cy="0"/>
          </a:xfrm>
          <a:prstGeom prst="straightConnector1">
            <a:avLst/>
          </a:prstGeom>
          <a:noFill/>
          <a:ln cap="flat" cmpd="sng" w="19050">
            <a:solidFill>
              <a:srgbClr val="00B15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2815">
          <p15:clr>
            <a:srgbClr val="FA7B17"/>
          </p15:clr>
        </p15:guide>
        <p15:guide id="2" pos="2952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COLUMN TEXT" type="twoColTx">
  <p:cSld name="TITLE_AND_TWO_COLUMN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" type="body"/>
          </p:nvPr>
        </p:nvSpPr>
        <p:spPr>
          <a:xfrm>
            <a:off x="409425" y="914400"/>
            <a:ext cx="4059900" cy="3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04800" lvl="1" marL="91440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04800" lvl="2" marL="137160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04800" lvl="3" marL="182880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04800" lvl="4" marL="228600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04800" lvl="6" marL="320040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04800" lvl="7" marL="365760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04800" lvl="8" marL="4114800">
              <a:spcBef>
                <a:spcPts val="600"/>
              </a:spcBef>
              <a:spcAft>
                <a:spcPts val="60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2" type="body"/>
          </p:nvPr>
        </p:nvSpPr>
        <p:spPr>
          <a:xfrm>
            <a:off x="4686900" y="914400"/>
            <a:ext cx="4059900" cy="3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04800" lvl="1" marL="91440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04800" lvl="2" marL="137160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04800" lvl="3" marL="182880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04800" lvl="4" marL="228600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04800" lvl="6" marL="320040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04800" lvl="7" marL="365760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04800" lvl="8" marL="4114800">
              <a:spcBef>
                <a:spcPts val="600"/>
              </a:spcBef>
              <a:spcAft>
                <a:spcPts val="60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type="title"/>
          </p:nvPr>
        </p:nvSpPr>
        <p:spPr>
          <a:xfrm>
            <a:off x="409425" y="272950"/>
            <a:ext cx="8337300" cy="4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6" name="Google Shape;56;p12"/>
          <p:cNvCxnSpPr/>
          <p:nvPr/>
        </p:nvCxnSpPr>
        <p:spPr>
          <a:xfrm rot="10800000">
            <a:off x="500429" y="727869"/>
            <a:ext cx="347700" cy="0"/>
          </a:xfrm>
          <a:prstGeom prst="straightConnector1">
            <a:avLst/>
          </a:prstGeom>
          <a:noFill/>
          <a:ln cap="flat" cmpd="sng" w="19050">
            <a:solidFill>
              <a:srgbClr val="00B15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2952">
          <p15:clr>
            <a:srgbClr val="FA7B17"/>
          </p15:clr>
        </p15:guide>
        <p15:guide id="2" pos="2815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S">
  <p:cSld name="TITLE_AND_TWO_COLUMNS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409425" y="914400"/>
            <a:ext cx="2633400" cy="3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04800" lvl="2" marL="13716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04800" lvl="3" marL="18288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04800" lvl="8" marL="4114800" rtl="0">
              <a:spcBef>
                <a:spcPts val="600"/>
              </a:spcBef>
              <a:spcAft>
                <a:spcPts val="60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type="title"/>
          </p:nvPr>
        </p:nvSpPr>
        <p:spPr>
          <a:xfrm>
            <a:off x="409425" y="272950"/>
            <a:ext cx="8337300" cy="4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3"/>
          <p:cNvSpPr txBox="1"/>
          <p:nvPr>
            <p:ph idx="2" type="body"/>
          </p:nvPr>
        </p:nvSpPr>
        <p:spPr>
          <a:xfrm>
            <a:off x="6113325" y="914400"/>
            <a:ext cx="2633400" cy="3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04800" lvl="2" marL="13716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04800" lvl="3" marL="18288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04800" lvl="8" marL="4114800" rtl="0">
              <a:spcBef>
                <a:spcPts val="600"/>
              </a:spcBef>
              <a:spcAft>
                <a:spcPts val="60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cxnSp>
        <p:nvCxnSpPr>
          <p:cNvPr id="62" name="Google Shape;62;p13"/>
          <p:cNvCxnSpPr/>
          <p:nvPr/>
        </p:nvCxnSpPr>
        <p:spPr>
          <a:xfrm rot="10800000">
            <a:off x="500429" y="727869"/>
            <a:ext cx="347700" cy="0"/>
          </a:xfrm>
          <a:prstGeom prst="straightConnector1">
            <a:avLst/>
          </a:prstGeom>
          <a:noFill/>
          <a:ln cap="flat" cmpd="sng" w="19050">
            <a:solidFill>
              <a:srgbClr val="00B15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Google Shape;63;p13"/>
          <p:cNvSpPr txBox="1"/>
          <p:nvPr>
            <p:ph idx="3" type="body"/>
          </p:nvPr>
        </p:nvSpPr>
        <p:spPr>
          <a:xfrm>
            <a:off x="3255300" y="914400"/>
            <a:ext cx="2633400" cy="3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04800" lvl="2" marL="13716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04800" lvl="3" marL="18288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04800" lvl="8" marL="4114800" rtl="0">
              <a:spcBef>
                <a:spcPts val="600"/>
              </a:spcBef>
              <a:spcAft>
                <a:spcPts val="60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17">
          <p15:clr>
            <a:srgbClr val="FA7B17"/>
          </p15:clr>
        </p15:guide>
        <p15:guide id="2" pos="2051">
          <p15:clr>
            <a:srgbClr val="FA7B17"/>
          </p15:clr>
        </p15:guide>
        <p15:guide id="3" pos="3709">
          <p15:clr>
            <a:srgbClr val="FA7B17"/>
          </p15:clr>
        </p15:guide>
        <p15:guide id="4" pos="3851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 COLUMNS">
  <p:cSld name="TITLE_AND_TWO_COLUMNS_1_2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409425" y="914400"/>
            <a:ext cx="1920300" cy="3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04800" lvl="2" marL="13716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04800" lvl="3" marL="18288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04800" lvl="8" marL="4114800" rtl="0">
              <a:spcBef>
                <a:spcPts val="600"/>
              </a:spcBef>
              <a:spcAft>
                <a:spcPts val="60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409425" y="272950"/>
            <a:ext cx="8337300" cy="4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4"/>
          <p:cNvSpPr txBox="1"/>
          <p:nvPr>
            <p:ph idx="2" type="body"/>
          </p:nvPr>
        </p:nvSpPr>
        <p:spPr>
          <a:xfrm>
            <a:off x="4689225" y="914400"/>
            <a:ext cx="1920300" cy="3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04800" lvl="2" marL="13716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04800" lvl="3" marL="18288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04800" lvl="8" marL="4114800" rtl="0">
              <a:spcBef>
                <a:spcPts val="600"/>
              </a:spcBef>
              <a:spcAft>
                <a:spcPts val="60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3" type="body"/>
          </p:nvPr>
        </p:nvSpPr>
        <p:spPr>
          <a:xfrm>
            <a:off x="2549326" y="914400"/>
            <a:ext cx="1920300" cy="3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04800" lvl="2" marL="13716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04800" lvl="3" marL="18288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04800" lvl="8" marL="4114800" rtl="0">
              <a:spcBef>
                <a:spcPts val="600"/>
              </a:spcBef>
              <a:spcAft>
                <a:spcPts val="60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cxnSp>
        <p:nvCxnSpPr>
          <p:cNvPr id="70" name="Google Shape;70;p14"/>
          <p:cNvCxnSpPr/>
          <p:nvPr/>
        </p:nvCxnSpPr>
        <p:spPr>
          <a:xfrm rot="10800000">
            <a:off x="500429" y="727869"/>
            <a:ext cx="347700" cy="0"/>
          </a:xfrm>
          <a:prstGeom prst="straightConnector1">
            <a:avLst/>
          </a:prstGeom>
          <a:noFill/>
          <a:ln cap="flat" cmpd="sng" w="19050">
            <a:solidFill>
              <a:srgbClr val="00B15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4"/>
          <p:cNvSpPr txBox="1"/>
          <p:nvPr>
            <p:ph idx="4" type="body"/>
          </p:nvPr>
        </p:nvSpPr>
        <p:spPr>
          <a:xfrm>
            <a:off x="6829125" y="914400"/>
            <a:ext cx="1920300" cy="3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04800" lvl="2" marL="13716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04800" lvl="3" marL="18288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04800" lvl="8" marL="4114800" rtl="0">
              <a:spcBef>
                <a:spcPts val="600"/>
              </a:spcBef>
              <a:spcAft>
                <a:spcPts val="60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68">
          <p15:clr>
            <a:srgbClr val="FA7B17"/>
          </p15:clr>
        </p15:guide>
        <p15:guide id="2" pos="1606">
          <p15:clr>
            <a:srgbClr val="FA7B17"/>
          </p15:clr>
        </p15:guide>
        <p15:guide id="3" pos="2816">
          <p15:clr>
            <a:srgbClr val="FA7B17"/>
          </p15:clr>
        </p15:guide>
        <p15:guide id="4" pos="2954">
          <p15:clr>
            <a:srgbClr val="FA7B17"/>
          </p15:clr>
        </p15:guide>
        <p15:guide id="5" pos="4163">
          <p15:clr>
            <a:srgbClr val="FA7B17"/>
          </p15:clr>
        </p15:guide>
        <p15:guide id="6" pos="4302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">
  <p:cSld name="TITLE_AND_TWO_COLUMNS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6150000" y="914400"/>
            <a:ext cx="2596800" cy="3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一"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rtl="0"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一"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一"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一"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rtl="0"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一"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一"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一"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rtl="0"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一"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rtl="0">
              <a:spcBef>
                <a:spcPts val="600"/>
              </a:spcBef>
              <a:spcAft>
                <a:spcPts val="600"/>
              </a:spcAft>
              <a:buSzPts val="1400"/>
              <a:buFont typeface="Helvetica Neue Light"/>
              <a:buChar char="一"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4" name="Google Shape;74;p15"/>
          <p:cNvSpPr txBox="1"/>
          <p:nvPr>
            <p:ph type="title"/>
          </p:nvPr>
        </p:nvSpPr>
        <p:spPr>
          <a:xfrm>
            <a:off x="409425" y="272950"/>
            <a:ext cx="8337300" cy="4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6" name="Google Shape;76;p15"/>
          <p:cNvGraphicFramePr/>
          <p:nvPr/>
        </p:nvGraphicFramePr>
        <p:xfrm>
          <a:off x="3279700" y="241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{837957E7-A538-41F0-8320-9A75B6945D0E}</a:tableStyleId>
              </a:tblPr>
              <a:tblGrid>
                <a:gridCol w="1366750"/>
                <a:gridCol w="1366750"/>
                <a:gridCol w="1366750"/>
                <a:gridCol w="1366750"/>
              </a:tblGrid>
              <a:tr h="44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77" name="Google Shape;77;p15"/>
          <p:cNvCxnSpPr/>
          <p:nvPr/>
        </p:nvCxnSpPr>
        <p:spPr>
          <a:xfrm rot="10800000">
            <a:off x="500429" y="727869"/>
            <a:ext cx="347700" cy="0"/>
          </a:xfrm>
          <a:prstGeom prst="straightConnector1">
            <a:avLst/>
          </a:prstGeom>
          <a:noFill/>
          <a:ln cap="flat" cmpd="sng" w="19050">
            <a:solidFill>
              <a:srgbClr val="00B15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1894">
          <p15:clr>
            <a:srgbClr val="FA7B17"/>
          </p15:clr>
        </p15:guide>
        <p15:guide id="2" pos="2066">
          <p15:clr>
            <a:srgbClr val="FA7B17"/>
          </p15:clr>
        </p15:guide>
        <p15:guide id="3" pos="3702">
          <p15:clr>
            <a:srgbClr val="FA7B17"/>
          </p15:clr>
        </p15:guide>
        <p15:guide id="4" pos="3874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+ CAPTION">
  <p:cSld name="CAPTION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409425" y="3966425"/>
            <a:ext cx="4059900" cy="69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1499" y="2241024"/>
            <a:ext cx="1932630" cy="658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BREAK (TEXT)" type="secHead">
  <p:cSld name="SECTION_HEADER">
    <p:bg>
      <p:bgPr>
        <a:solidFill>
          <a:schemeClr val="accen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03350" y="2297350"/>
            <a:ext cx="83373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BREAK BLACK (TEXT)">
  <p:cSld name="SECTION_HEADER_2">
    <p:bg>
      <p:bgPr>
        <a:solidFill>
          <a:srgbClr val="000000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03350" y="2297350"/>
            <a:ext cx="83373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BREAK (TEXT + IMAGE)">
  <p:cSld name="SECTION_HEADER_1">
    <p:bg>
      <p:bgPr>
        <a:solidFill>
          <a:srgbClr val="FFFFFF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403350" y="272950"/>
            <a:ext cx="83373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 COLUMN (Default)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409425" y="272950"/>
            <a:ext cx="8337300" cy="4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" name="Google Shape;29;p7"/>
          <p:cNvCxnSpPr/>
          <p:nvPr/>
        </p:nvCxnSpPr>
        <p:spPr>
          <a:xfrm rot="10800000">
            <a:off x="500429" y="727869"/>
            <a:ext cx="347700" cy="0"/>
          </a:xfrm>
          <a:prstGeom prst="straightConnector1">
            <a:avLst/>
          </a:prstGeom>
          <a:noFill/>
          <a:ln cap="flat" cmpd="sng" w="19050">
            <a:solidFill>
              <a:srgbClr val="00B15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09500" y="914400"/>
            <a:ext cx="8337300" cy="3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04800" lvl="1" marL="91440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04800" lvl="2" marL="137160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04800" lvl="3" marL="182880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04800" lvl="4" marL="228600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04800" lvl="6" marL="320040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04800" lvl="7" marL="3657600">
              <a:spcBef>
                <a:spcPts val="600"/>
              </a:spcBef>
              <a:spcAft>
                <a:spcPts val="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04800" lvl="8" marL="4114800">
              <a:spcBef>
                <a:spcPts val="600"/>
              </a:spcBef>
              <a:spcAft>
                <a:spcPts val="600"/>
              </a:spcAft>
              <a:buSzPts val="1200"/>
              <a:buFont typeface="Helvetica Neue Light"/>
              <a:buChar char="一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 COLUMN (Condensed)">
  <p:cSld name="TITLE_AND_BODY_3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409425" y="272950"/>
            <a:ext cx="8337300" cy="4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Google Shape;34;p8"/>
          <p:cNvCxnSpPr/>
          <p:nvPr/>
        </p:nvCxnSpPr>
        <p:spPr>
          <a:xfrm rot="10800000">
            <a:off x="500429" y="727869"/>
            <a:ext cx="347700" cy="0"/>
          </a:xfrm>
          <a:prstGeom prst="straightConnector1">
            <a:avLst/>
          </a:prstGeom>
          <a:noFill/>
          <a:ln cap="flat" cmpd="sng" w="19050">
            <a:solidFill>
              <a:srgbClr val="00B15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09500" y="914400"/>
            <a:ext cx="8337300" cy="3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 Light"/>
              <a:buChar char="一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92100" lvl="1" marL="914400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Helvetica Neue Light"/>
              <a:buChar char="一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92100" lvl="2" marL="1371600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Helvetica Neue Light"/>
              <a:buChar char="一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92100" lvl="3" marL="1828800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Helvetica Neue Light"/>
              <a:buChar char="一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92100" lvl="4" marL="2286000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Helvetica Neue Light"/>
              <a:buChar char="一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92100" lvl="5" marL="2743200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Helvetica Neue Light"/>
              <a:buChar char="一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92100" lvl="6" marL="3200400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Helvetica Neue Light"/>
              <a:buChar char="一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92100" lvl="7" marL="3657600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Helvetica Neue Light"/>
              <a:buChar char="一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92100" lvl="8" marL="4114800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SzPts val="1000"/>
              <a:buFont typeface="Helvetica Neue Light"/>
              <a:buChar char="一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 COLUMN (Expanded)">
  <p:cSld name="TITLE_AND_BODY_3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409425" y="272950"/>
            <a:ext cx="8337300" cy="4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9" name="Google Shape;39;p9"/>
          <p:cNvCxnSpPr/>
          <p:nvPr/>
        </p:nvCxnSpPr>
        <p:spPr>
          <a:xfrm rot="10800000">
            <a:off x="500429" y="727869"/>
            <a:ext cx="347700" cy="0"/>
          </a:xfrm>
          <a:prstGeom prst="straightConnector1">
            <a:avLst/>
          </a:prstGeom>
          <a:noFill/>
          <a:ln cap="flat" cmpd="sng" w="19050">
            <a:solidFill>
              <a:srgbClr val="00B15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409500" y="914400"/>
            <a:ext cx="8337300" cy="3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一"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rtl="0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Helvetica Neue Light"/>
              <a:buChar char="一"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rtl="0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Helvetica Neue Light"/>
              <a:buChar char="一"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rtl="0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Helvetica Neue Light"/>
              <a:buChar char="一"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rtl="0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Helvetica Neue Light"/>
              <a:buChar char="一"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rtl="0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Helvetica Neue Light"/>
              <a:buChar char="一"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rtl="0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Helvetica Neue Light"/>
              <a:buChar char="一"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rtl="0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Helvetica Neue Light"/>
              <a:buChar char="一"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rtl="0">
              <a:lnSpc>
                <a:spcPct val="114000"/>
              </a:lnSpc>
              <a:spcBef>
                <a:spcPts val="700"/>
              </a:spcBef>
              <a:spcAft>
                <a:spcPts val="700"/>
              </a:spcAft>
              <a:buSzPts val="1400"/>
              <a:buFont typeface="Helvetica Neue Light"/>
              <a:buChar char="一"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DEX">
  <p:cSld name="TITLE_AND_BODY_2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09500" y="914400"/>
            <a:ext cx="4162500" cy="3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一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Helvetica Neue"/>
              <a:buChar char="一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rtl="0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Helvetica Neue"/>
              <a:buChar char="一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rtl="0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Helvetica Neue"/>
              <a:buChar char="一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rtl="0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Helvetica Neue"/>
              <a:buChar char="一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rtl="0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Helvetica Neue"/>
              <a:buChar char="■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rtl="0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Helvetica Neue"/>
              <a:buChar char="●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rtl="0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Helvetica Neue"/>
              <a:buChar char="○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rtl="0">
              <a:lnSpc>
                <a:spcPct val="114000"/>
              </a:lnSpc>
              <a:spcBef>
                <a:spcPts val="700"/>
              </a:spcBef>
              <a:spcAft>
                <a:spcPts val="700"/>
              </a:spcAft>
              <a:buSzPts val="1400"/>
              <a:buFont typeface="Helvetica Neue"/>
              <a:buChar char="一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type="title"/>
          </p:nvPr>
        </p:nvSpPr>
        <p:spPr>
          <a:xfrm>
            <a:off x="409425" y="272950"/>
            <a:ext cx="8337300" cy="4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" name="Google Shape;45;p10"/>
          <p:cNvCxnSpPr/>
          <p:nvPr/>
        </p:nvCxnSpPr>
        <p:spPr>
          <a:xfrm rot="10800000">
            <a:off x="500429" y="727869"/>
            <a:ext cx="347700" cy="0"/>
          </a:xfrm>
          <a:prstGeom prst="straightConnector1">
            <a:avLst/>
          </a:prstGeom>
          <a:noFill/>
          <a:ln cap="flat" cmpd="sng" w="19050">
            <a:solidFill>
              <a:srgbClr val="00B15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09425" y="272950"/>
            <a:ext cx="83373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09500" y="914400"/>
            <a:ext cx="8337300" cy="3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 Light"/>
              <a:buChar char="一"/>
              <a:defRPr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 Light"/>
              <a:buChar char="一"/>
              <a:defRPr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 Light"/>
              <a:buChar char="一"/>
              <a:defRPr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 Light"/>
              <a:buChar char="一"/>
              <a:defRPr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 Light"/>
              <a:buChar char="一"/>
              <a:defRPr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 Light"/>
              <a:buChar char="一"/>
              <a:defRPr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 Light"/>
              <a:buChar char="一"/>
              <a:defRPr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 Light"/>
              <a:buChar char="一"/>
              <a:defRPr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200"/>
              <a:buFont typeface="Helvetica Neue Light"/>
              <a:buChar char="一"/>
              <a:defRPr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58">
          <p15:clr>
            <a:srgbClr val="EA4335"/>
          </p15:clr>
        </p15:guide>
        <p15:guide id="2" pos="5510">
          <p15:clr>
            <a:srgbClr val="EA4335"/>
          </p15:clr>
        </p15:guide>
        <p15:guide id="3" orient="horz" pos="172">
          <p15:clr>
            <a:srgbClr val="EA4335"/>
          </p15:clr>
        </p15:guide>
        <p15:guide id="4" orient="horz" pos="459">
          <p15:clr>
            <a:srgbClr val="EA4335"/>
          </p15:clr>
        </p15:guide>
        <p15:guide id="5" orient="horz" pos="2937">
          <p15:clr>
            <a:srgbClr val="EA4335"/>
          </p15:clr>
        </p15:guide>
        <p15:guide id="6" orient="horz" pos="57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ctrTitle"/>
          </p:nvPr>
        </p:nvSpPr>
        <p:spPr>
          <a:xfrm>
            <a:off x="403350" y="914400"/>
            <a:ext cx="83373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Ather</a:t>
            </a:r>
            <a:endParaRPr/>
          </a:p>
        </p:txBody>
      </p:sp>
      <p:sp>
        <p:nvSpPr>
          <p:cNvPr id="88" name="Google Shape;88;p18"/>
          <p:cNvSpPr txBox="1"/>
          <p:nvPr>
            <p:ph idx="1" type="subTitle"/>
          </p:nvPr>
        </p:nvSpPr>
        <p:spPr>
          <a:xfrm>
            <a:off x="403350" y="1402800"/>
            <a:ext cx="83373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 Things about Hard Things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title"/>
          </p:nvPr>
        </p:nvSpPr>
        <p:spPr>
          <a:xfrm>
            <a:off x="409425" y="272950"/>
            <a:ext cx="8337300" cy="4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Connected &amp; Intelligent</a:t>
            </a:r>
            <a:endParaRPr/>
          </a:p>
        </p:txBody>
      </p:sp>
      <p:pic>
        <p:nvPicPr>
          <p:cNvPr id="182" name="Google Shape;1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0" y="-2287"/>
            <a:ext cx="91358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7"/>
          <p:cNvSpPr txBox="1"/>
          <p:nvPr/>
        </p:nvSpPr>
        <p:spPr>
          <a:xfrm>
            <a:off x="234225" y="2553025"/>
            <a:ext cx="4929300" cy="22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7” interactive touchscreen dashboard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On-board Navigation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Over-the-air updates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Connected to mobile app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Remote diagnostics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Connected charging experience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All systems connected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234225" y="205520"/>
            <a:ext cx="85206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B154"/>
                </a:solidFill>
                <a:latin typeface="Montserrat"/>
                <a:ea typeface="Montserrat"/>
                <a:cs typeface="Montserrat"/>
                <a:sym typeface="Montserrat"/>
              </a:rPr>
              <a:t>Enabled by intelligence</a:t>
            </a:r>
            <a:endParaRPr b="1" sz="2500">
              <a:solidFill>
                <a:srgbClr val="00B1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/>
          </p:nvPr>
        </p:nvSpPr>
        <p:spPr>
          <a:xfrm>
            <a:off x="409425" y="272950"/>
            <a:ext cx="8337300" cy="4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Connected &amp; Intelligent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8"/>
          <p:cNvSpPr txBox="1"/>
          <p:nvPr>
            <p:ph idx="1" type="body"/>
          </p:nvPr>
        </p:nvSpPr>
        <p:spPr>
          <a:xfrm>
            <a:off x="409425" y="1676400"/>
            <a:ext cx="2633400" cy="3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Purpose</a:t>
            </a:r>
            <a:endParaRPr b="1" sz="1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enable transmission of data between the vehicle and the cloud and the capability to manage OTA</a:t>
            </a:r>
            <a:endParaRPr b="1" sz="1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Google Shape;191;p28"/>
          <p:cNvSpPr txBox="1"/>
          <p:nvPr>
            <p:ph idx="2" type="body"/>
          </p:nvPr>
        </p:nvSpPr>
        <p:spPr>
          <a:xfrm>
            <a:off x="6113325" y="1676400"/>
            <a:ext cx="2633400" cy="3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OTA Updates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Enables capability to send OTA packages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Creates ability to rollback to previous versions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Allows controlled testing of updates</a:t>
            </a:r>
            <a:endParaRPr/>
          </a:p>
        </p:txBody>
      </p:sp>
      <p:sp>
        <p:nvSpPr>
          <p:cNvPr id="192" name="Google Shape;192;p28"/>
          <p:cNvSpPr txBox="1"/>
          <p:nvPr>
            <p:ph idx="3" type="body"/>
          </p:nvPr>
        </p:nvSpPr>
        <p:spPr>
          <a:xfrm>
            <a:off x="3255300" y="1676400"/>
            <a:ext cx="2633400" cy="3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Features</a:t>
            </a:r>
            <a:endParaRPr b="1" sz="1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/>
            </a:b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Edge Connectivity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Transmission of data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 storage to mitigate for network disturbances</a:t>
            </a:r>
            <a:endParaRPr/>
          </a:p>
        </p:txBody>
      </p:sp>
      <p:sp>
        <p:nvSpPr>
          <p:cNvPr id="193" name="Google Shape;193;p28"/>
          <p:cNvSpPr txBox="1"/>
          <p:nvPr/>
        </p:nvSpPr>
        <p:spPr>
          <a:xfrm>
            <a:off x="409425" y="914400"/>
            <a:ext cx="34509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" sz="1500">
                <a:latin typeface="Helvetica Neue"/>
                <a:ea typeface="Helvetica Neue"/>
                <a:cs typeface="Helvetica Neue"/>
                <a:sym typeface="Helvetica Neue"/>
              </a:rPr>
              <a:t>Connectivity Highlights</a:t>
            </a:r>
            <a:endParaRPr sz="15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/>
          <p:nvPr>
            <p:ph type="title"/>
          </p:nvPr>
        </p:nvSpPr>
        <p:spPr>
          <a:xfrm>
            <a:off x="409425" y="272950"/>
            <a:ext cx="8337300" cy="4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Connected &amp; Intelligent</a:t>
            </a:r>
            <a:endParaRPr b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9" name="Google Shape;199;p29"/>
          <p:cNvSpPr txBox="1"/>
          <p:nvPr>
            <p:ph idx="1" type="body"/>
          </p:nvPr>
        </p:nvSpPr>
        <p:spPr>
          <a:xfrm>
            <a:off x="2469050" y="1105380"/>
            <a:ext cx="1723200" cy="4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Connect</a:t>
            </a:r>
            <a:endParaRPr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cxnSp>
        <p:nvCxnSpPr>
          <p:cNvPr id="200" name="Google Shape;200;p29"/>
          <p:cNvCxnSpPr/>
          <p:nvPr/>
        </p:nvCxnSpPr>
        <p:spPr>
          <a:xfrm>
            <a:off x="228700" y="4242538"/>
            <a:ext cx="8379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1" name="Google Shape;20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3200" y="1384300"/>
            <a:ext cx="5943600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9"/>
          <p:cNvSpPr txBox="1"/>
          <p:nvPr/>
        </p:nvSpPr>
        <p:spPr>
          <a:xfrm>
            <a:off x="228700" y="914400"/>
            <a:ext cx="2633400" cy="1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Helvetica Neue"/>
                <a:ea typeface="Helvetica Neue"/>
                <a:cs typeface="Helvetica Neue"/>
                <a:sym typeface="Helvetica Neue"/>
              </a:rPr>
              <a:t>Connected Ecosystem</a:t>
            </a:r>
            <a:endParaRPr b="1"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Connect</a:t>
            </a:r>
            <a:endParaRPr b="1" sz="1200" u="sng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Control</a:t>
            </a:r>
            <a:endParaRPr sz="12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Analyze</a:t>
            </a:r>
            <a:endParaRPr sz="12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type="title"/>
          </p:nvPr>
        </p:nvSpPr>
        <p:spPr>
          <a:xfrm>
            <a:off x="409425" y="272950"/>
            <a:ext cx="8337300" cy="4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Connected &amp; Intelligent</a:t>
            </a:r>
            <a:endParaRPr b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8" name="Google Shape;208;p30"/>
          <p:cNvSpPr txBox="1"/>
          <p:nvPr>
            <p:ph idx="1" type="body"/>
          </p:nvPr>
        </p:nvSpPr>
        <p:spPr>
          <a:xfrm>
            <a:off x="2469050" y="1105380"/>
            <a:ext cx="1723200" cy="4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Control</a:t>
            </a:r>
            <a:endParaRPr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cxnSp>
        <p:nvCxnSpPr>
          <p:cNvPr id="209" name="Google Shape;209;p30"/>
          <p:cNvCxnSpPr/>
          <p:nvPr/>
        </p:nvCxnSpPr>
        <p:spPr>
          <a:xfrm>
            <a:off x="228700" y="4242538"/>
            <a:ext cx="8379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" name="Google Shape;210;p30"/>
          <p:cNvSpPr txBox="1"/>
          <p:nvPr/>
        </p:nvSpPr>
        <p:spPr>
          <a:xfrm>
            <a:off x="228700" y="914400"/>
            <a:ext cx="2633400" cy="1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Helvetica Neue"/>
                <a:ea typeface="Helvetica Neue"/>
                <a:cs typeface="Helvetica Neue"/>
                <a:sym typeface="Helvetica Neue"/>
              </a:rPr>
              <a:t>Connected Ecosystem</a:t>
            </a:r>
            <a:endParaRPr b="1"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Connect</a:t>
            </a:r>
            <a:endParaRPr sz="12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Control</a:t>
            </a:r>
            <a:endParaRPr b="1" sz="1200" u="sng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Analyze</a:t>
            </a:r>
            <a:endParaRPr sz="12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11" name="Google Shape;211;p30"/>
          <p:cNvPicPr preferRelativeResize="0"/>
          <p:nvPr/>
        </p:nvPicPr>
        <p:blipFill rotWithShape="1">
          <a:blip r:embed="rId3">
            <a:alphaModFix/>
          </a:blip>
          <a:srcRect b="0" l="0" r="49761" t="0"/>
          <a:stretch/>
        </p:blipFill>
        <p:spPr>
          <a:xfrm>
            <a:off x="3584550" y="1256975"/>
            <a:ext cx="2257332" cy="291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3056" y="1256975"/>
            <a:ext cx="2403644" cy="291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/>
          <p:nvPr>
            <p:ph type="title"/>
          </p:nvPr>
        </p:nvSpPr>
        <p:spPr>
          <a:xfrm>
            <a:off x="409425" y="272950"/>
            <a:ext cx="8337300" cy="4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Connected &amp; Intelligent</a:t>
            </a:r>
            <a:endParaRPr b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8" name="Google Shape;218;p31"/>
          <p:cNvSpPr txBox="1"/>
          <p:nvPr>
            <p:ph idx="1" type="body"/>
          </p:nvPr>
        </p:nvSpPr>
        <p:spPr>
          <a:xfrm>
            <a:off x="2469050" y="1105380"/>
            <a:ext cx="1723200" cy="4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Analyze</a:t>
            </a:r>
            <a:endParaRPr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cxnSp>
        <p:nvCxnSpPr>
          <p:cNvPr id="219" name="Google Shape;219;p31"/>
          <p:cNvCxnSpPr/>
          <p:nvPr/>
        </p:nvCxnSpPr>
        <p:spPr>
          <a:xfrm>
            <a:off x="228700" y="4242538"/>
            <a:ext cx="8379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0" name="Google Shape;220;p31"/>
          <p:cNvSpPr txBox="1"/>
          <p:nvPr/>
        </p:nvSpPr>
        <p:spPr>
          <a:xfrm>
            <a:off x="228700" y="914400"/>
            <a:ext cx="2633400" cy="1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Helvetica Neue"/>
                <a:ea typeface="Helvetica Neue"/>
                <a:cs typeface="Helvetica Neue"/>
                <a:sym typeface="Helvetica Neue"/>
              </a:rPr>
              <a:t>Connected Ecosystem</a:t>
            </a:r>
            <a:endParaRPr b="1"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Connect</a:t>
            </a:r>
            <a:endParaRPr sz="12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Control</a:t>
            </a:r>
            <a:endParaRPr sz="12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300" u="sng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Analyze</a:t>
            </a:r>
            <a:endParaRPr b="1" sz="1300" u="sng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1" name="Google Shape;221;p31"/>
          <p:cNvPicPr preferRelativeResize="0"/>
          <p:nvPr/>
        </p:nvPicPr>
        <p:blipFill rotWithShape="1">
          <a:blip r:embed="rId3">
            <a:alphaModFix/>
          </a:blip>
          <a:srcRect b="1035" l="2657" r="4093" t="1241"/>
          <a:stretch/>
        </p:blipFill>
        <p:spPr>
          <a:xfrm>
            <a:off x="5294675" y="1105380"/>
            <a:ext cx="1371600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1"/>
          <p:cNvPicPr preferRelativeResize="0"/>
          <p:nvPr/>
        </p:nvPicPr>
        <p:blipFill rotWithShape="1">
          <a:blip r:embed="rId4">
            <a:alphaModFix/>
          </a:blip>
          <a:srcRect b="1040" l="2778" r="3972" t="834"/>
          <a:stretch/>
        </p:blipFill>
        <p:spPr>
          <a:xfrm>
            <a:off x="3763575" y="1105375"/>
            <a:ext cx="1371600" cy="28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/>
          <p:nvPr>
            <p:ph type="title"/>
          </p:nvPr>
        </p:nvSpPr>
        <p:spPr>
          <a:xfrm>
            <a:off x="403350" y="2297350"/>
            <a:ext cx="83373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Technologies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/>
          <p:nvPr>
            <p:ph type="title"/>
          </p:nvPr>
        </p:nvSpPr>
        <p:spPr>
          <a:xfrm>
            <a:off x="409425" y="272950"/>
            <a:ext cx="8337300" cy="4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Technologies</a:t>
            </a:r>
            <a:endParaRPr/>
          </a:p>
        </p:txBody>
      </p:sp>
      <p:sp>
        <p:nvSpPr>
          <p:cNvPr id="233" name="Google Shape;233;p33"/>
          <p:cNvSpPr txBox="1"/>
          <p:nvPr>
            <p:ph idx="1" type="body"/>
          </p:nvPr>
        </p:nvSpPr>
        <p:spPr>
          <a:xfrm>
            <a:off x="409425" y="914400"/>
            <a:ext cx="4059900" cy="3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Serverless Architecture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Functional Programming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AI/ML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Internet of Things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OTA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Progressive Web Apps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MQTT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400"/>
              <a:t>Data Lake Architecture</a:t>
            </a:r>
            <a:endParaRPr sz="1400"/>
          </a:p>
        </p:txBody>
      </p:sp>
      <p:pic>
        <p:nvPicPr>
          <p:cNvPr id="234" name="Google Shape;234;p33"/>
          <p:cNvPicPr preferRelativeResize="0"/>
          <p:nvPr/>
        </p:nvPicPr>
        <p:blipFill rotWithShape="1">
          <a:blip r:embed="rId3">
            <a:alphaModFix/>
          </a:blip>
          <a:srcRect b="0" l="19621" r="15557" t="0"/>
          <a:stretch/>
        </p:blipFill>
        <p:spPr>
          <a:xfrm>
            <a:off x="3313825" y="0"/>
            <a:ext cx="6136223" cy="51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403350" y="2297350"/>
            <a:ext cx="83373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Ather</a:t>
            </a:r>
            <a:endParaRPr/>
          </a:p>
        </p:txBody>
      </p:sp>
      <p:cxnSp>
        <p:nvCxnSpPr>
          <p:cNvPr id="94" name="Google Shape;94;p19"/>
          <p:cNvCxnSpPr/>
          <p:nvPr/>
        </p:nvCxnSpPr>
        <p:spPr>
          <a:xfrm rot="10800000">
            <a:off x="4481104" y="2803819"/>
            <a:ext cx="347700" cy="0"/>
          </a:xfrm>
          <a:prstGeom prst="straightConnector1">
            <a:avLst/>
          </a:prstGeom>
          <a:noFill/>
          <a:ln cap="flat" cmpd="sng" w="38100">
            <a:solidFill>
              <a:srgbClr val="00B15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/>
        </p:nvSpPr>
        <p:spPr>
          <a:xfrm>
            <a:off x="5010625" y="2403700"/>
            <a:ext cx="1740000" cy="20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B7B7B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Indian Patent Applications</a:t>
            </a:r>
            <a:endParaRPr b="1" sz="12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International Patent Applications Filed</a:t>
            </a:r>
            <a:endParaRPr b="1" sz="12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Indian Design Registrations</a:t>
            </a:r>
            <a:endParaRPr b="1" sz="12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International Design Patents</a:t>
            </a:r>
            <a:endParaRPr b="1" sz="12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Indian Trademarks</a:t>
            </a:r>
            <a:endParaRPr b="1" sz="12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20"/>
          <p:cNvSpPr txBox="1"/>
          <p:nvPr/>
        </p:nvSpPr>
        <p:spPr>
          <a:xfrm>
            <a:off x="4689225" y="2403700"/>
            <a:ext cx="2061300" cy="23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PATENTS PORTFOLIO</a:t>
            </a:r>
            <a:endParaRPr sz="1000">
              <a:solidFill>
                <a:srgbClr val="B7B7B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44</a:t>
            </a:r>
            <a:b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1" sz="12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</a:t>
            </a: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b="1" sz="12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115</a:t>
            </a:r>
            <a:endParaRPr b="1" sz="12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</a:t>
            </a: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b="1" sz="12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109</a:t>
            </a:r>
            <a:endParaRPr b="1" sz="12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20"/>
          <p:cNvSpPr txBox="1"/>
          <p:nvPr/>
        </p:nvSpPr>
        <p:spPr>
          <a:xfrm>
            <a:off x="409425" y="2403700"/>
            <a:ext cx="1920300" cy="18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PRODUCT PORTFOLIO</a:t>
            </a:r>
            <a:endParaRPr sz="1000">
              <a:solidFill>
                <a:srgbClr val="B7B7B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 intelligent electric scooters &amp; EV charging network</a:t>
            </a:r>
            <a:endParaRPr sz="1200">
              <a:solidFill>
                <a:srgbClr val="B7B7B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6829125" y="914400"/>
            <a:ext cx="1920300" cy="16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EMPLOYEES</a:t>
            </a:r>
            <a:endParaRPr sz="1000">
              <a:solidFill>
                <a:srgbClr val="B7B7B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850+</a:t>
            </a:r>
            <a:endParaRPr sz="1200">
              <a:solidFill>
                <a:srgbClr val="B7B7B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409425" y="914400"/>
            <a:ext cx="1920300" cy="16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FOUNDED</a:t>
            </a:r>
            <a:endParaRPr sz="1000">
              <a:solidFill>
                <a:srgbClr val="B7B7B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2013, IIT Madras</a:t>
            </a:r>
            <a:endParaRPr b="1" sz="12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409425" y="272950"/>
            <a:ext cx="83373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Ather Energy</a:t>
            </a:r>
            <a:endParaRPr b="1"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4689224" y="914400"/>
            <a:ext cx="1920300" cy="16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FUNDING</a:t>
            </a:r>
            <a:endParaRPr sz="1000">
              <a:solidFill>
                <a:srgbClr val="B7B7B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$95 Million </a:t>
            </a:r>
            <a:endParaRPr b="1" sz="12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Hero MotoCorp</a:t>
            </a:r>
            <a:endParaRPr b="1" sz="12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Tiger Global</a:t>
            </a:r>
            <a:b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Sachin &amp; Binny Bansal </a:t>
            </a:r>
            <a:r>
              <a:rPr lang="en" sz="12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(founders of FlipKart)</a:t>
            </a:r>
            <a:endParaRPr sz="12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549325" y="914400"/>
            <a:ext cx="1920300" cy="16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FOUNDERS</a:t>
            </a:r>
            <a:endParaRPr sz="1000">
              <a:solidFill>
                <a:srgbClr val="B7B7B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Tarun Mehta</a:t>
            </a:r>
            <a:endParaRPr b="1" sz="12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Swapnil Jain</a:t>
            </a:r>
            <a:endParaRPr b="1" sz="12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2549325" y="2403700"/>
            <a:ext cx="1920300" cy="2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MARKETS</a:t>
            </a:r>
            <a:endParaRPr sz="1000">
              <a:solidFill>
                <a:srgbClr val="B7B7B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Bengaluru</a:t>
            </a:r>
            <a:b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Chennai</a:t>
            </a:r>
            <a:b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Hyderabad</a:t>
            </a:r>
            <a:b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Pune</a:t>
            </a:r>
            <a:b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Mumbai</a:t>
            </a:r>
            <a:b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Delhi NCR</a:t>
            </a:r>
            <a:b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Ahmedabad</a:t>
            </a:r>
            <a:b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Kolkata</a:t>
            </a:r>
            <a:b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Kochi</a:t>
            </a:r>
            <a:b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Coimbatore</a:t>
            </a:r>
            <a:endParaRPr sz="1200">
              <a:solidFill>
                <a:srgbClr val="B7B7B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/>
        </p:nvSpPr>
        <p:spPr>
          <a:xfrm>
            <a:off x="409425" y="272950"/>
            <a:ext cx="83373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Pioneering the effort</a:t>
            </a:r>
            <a:endParaRPr b="1"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2329725" y="2869325"/>
            <a:ext cx="21399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 component built to fit the needs of a consumer</a:t>
            </a:r>
            <a:endParaRPr b="1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14" name="Google Shape;114;p21"/>
          <p:cNvCxnSpPr/>
          <p:nvPr/>
        </p:nvCxnSpPr>
        <p:spPr>
          <a:xfrm rot="10800000">
            <a:off x="4780025" y="2868556"/>
            <a:ext cx="191100" cy="15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21"/>
          <p:cNvCxnSpPr/>
          <p:nvPr/>
        </p:nvCxnSpPr>
        <p:spPr>
          <a:xfrm rot="10800000">
            <a:off x="2416025" y="2868494"/>
            <a:ext cx="191100" cy="15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" name="Google Shape;116;p21"/>
          <p:cNvCxnSpPr/>
          <p:nvPr/>
        </p:nvCxnSpPr>
        <p:spPr>
          <a:xfrm rot="10800000">
            <a:off x="4807425" y="1658769"/>
            <a:ext cx="191100" cy="15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" name="Google Shape;117;p21"/>
          <p:cNvSpPr txBox="1"/>
          <p:nvPr/>
        </p:nvSpPr>
        <p:spPr>
          <a:xfrm>
            <a:off x="4689225" y="2869320"/>
            <a:ext cx="22782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Consumer centric ownership experience</a:t>
            </a:r>
            <a:endParaRPr b="1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4689225" y="1659600"/>
            <a:ext cx="22782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Changing the image of electric vehicles in India</a:t>
            </a:r>
            <a:endParaRPr b="1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2329725" y="1659200"/>
            <a:ext cx="21399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Designed and built from scratch</a:t>
            </a:r>
            <a:endParaRPr b="1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20" name="Google Shape;120;p21"/>
          <p:cNvCxnSpPr/>
          <p:nvPr/>
        </p:nvCxnSpPr>
        <p:spPr>
          <a:xfrm rot="10800000">
            <a:off x="2434200" y="1658369"/>
            <a:ext cx="191100" cy="15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 rotWithShape="1">
          <a:blip r:embed="rId3">
            <a:alphaModFix/>
          </a:blip>
          <a:srcRect b="0" l="18461" r="1481" t="0"/>
          <a:stretch/>
        </p:blipFill>
        <p:spPr>
          <a:xfrm>
            <a:off x="4572000" y="914400"/>
            <a:ext cx="4571997" cy="321295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>
            <a:off x="409425" y="272950"/>
            <a:ext cx="83373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Product Portfolio</a:t>
            </a:r>
            <a:endParaRPr b="1"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4">
            <a:alphaModFix/>
          </a:blip>
          <a:srcRect b="0" l="18460" r="0" t="0"/>
          <a:stretch/>
        </p:blipFill>
        <p:spPr>
          <a:xfrm>
            <a:off x="442572" y="914400"/>
            <a:ext cx="4656775" cy="321295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/>
        </p:nvSpPr>
        <p:spPr>
          <a:xfrm>
            <a:off x="409425" y="4208425"/>
            <a:ext cx="40599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Ather 450</a:t>
            </a:r>
            <a:endParaRPr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4686900" y="4208425"/>
            <a:ext cx="40599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Ather 450X </a:t>
            </a:r>
            <a:endParaRPr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3"/>
          <p:cNvPicPr preferRelativeResize="0"/>
          <p:nvPr/>
        </p:nvPicPr>
        <p:blipFill rotWithShape="1">
          <a:blip r:embed="rId3">
            <a:alphaModFix/>
          </a:blip>
          <a:srcRect b="0" l="12501" r="38780" t="0"/>
          <a:stretch/>
        </p:blipFill>
        <p:spPr>
          <a:xfrm>
            <a:off x="4689225" y="0"/>
            <a:ext cx="44547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3"/>
          <p:cNvSpPr txBox="1"/>
          <p:nvPr/>
        </p:nvSpPr>
        <p:spPr>
          <a:xfrm>
            <a:off x="2549325" y="3689000"/>
            <a:ext cx="20226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Helvetica Neue"/>
                <a:ea typeface="Helvetica Neue"/>
                <a:cs typeface="Helvetica Neue"/>
                <a:sym typeface="Helvetica Neue"/>
              </a:rPr>
              <a:t>Parking </a:t>
            </a:r>
            <a:br>
              <a:rPr b="1" i="1" lang="en" sz="18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1" lang="en" sz="1800">
                <a:latin typeface="Helvetica Neue"/>
                <a:ea typeface="Helvetica Neue"/>
                <a:cs typeface="Helvetica Neue"/>
                <a:sym typeface="Helvetica Neue"/>
              </a:rPr>
              <a:t>Assist</a:t>
            </a:r>
            <a:endParaRPr sz="1800">
              <a:solidFill>
                <a:srgbClr val="99999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409425" y="272950"/>
            <a:ext cx="83373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Ather 450X</a:t>
            </a:r>
            <a:endParaRPr b="1"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409425" y="914400"/>
            <a:ext cx="19203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Helvetica Neue"/>
                <a:ea typeface="Helvetica Neue"/>
                <a:cs typeface="Helvetica Neue"/>
                <a:sym typeface="Helvetica Neue"/>
              </a:rPr>
              <a:t>3.3 sec</a:t>
            </a:r>
            <a:endParaRPr b="1" i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0-40 kmph</a:t>
            </a:r>
            <a:endParaRPr sz="1200">
              <a:solidFill>
                <a:srgbClr val="99999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38" name="Google Shape;138;p23"/>
          <p:cNvCxnSpPr/>
          <p:nvPr/>
        </p:nvCxnSpPr>
        <p:spPr>
          <a:xfrm>
            <a:off x="496000" y="1616075"/>
            <a:ext cx="183300" cy="0"/>
          </a:xfrm>
          <a:prstGeom prst="straightConnector1">
            <a:avLst/>
          </a:prstGeom>
          <a:noFill/>
          <a:ln cap="flat" cmpd="sng" w="38100">
            <a:solidFill>
              <a:srgbClr val="FCDD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9" name="Google Shape;139;p23"/>
          <p:cNvSpPr txBox="1"/>
          <p:nvPr/>
        </p:nvSpPr>
        <p:spPr>
          <a:xfrm>
            <a:off x="409425" y="1824650"/>
            <a:ext cx="19203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Helvetica Neue"/>
                <a:ea typeface="Helvetica Neue"/>
                <a:cs typeface="Helvetica Neue"/>
                <a:sym typeface="Helvetica Neue"/>
              </a:rPr>
              <a:t>85 km</a:t>
            </a:r>
            <a:endParaRPr b="1" i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True Range</a:t>
            </a:r>
            <a:endParaRPr sz="1200">
              <a:solidFill>
                <a:srgbClr val="99999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40" name="Google Shape;140;p23"/>
          <p:cNvCxnSpPr/>
          <p:nvPr/>
        </p:nvCxnSpPr>
        <p:spPr>
          <a:xfrm>
            <a:off x="496000" y="2526325"/>
            <a:ext cx="183300" cy="0"/>
          </a:xfrm>
          <a:prstGeom prst="straightConnector1">
            <a:avLst/>
          </a:prstGeom>
          <a:noFill/>
          <a:ln cap="flat" cmpd="sng" w="38100">
            <a:solidFill>
              <a:srgbClr val="FCDD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1" name="Google Shape;141;p23"/>
          <p:cNvSpPr txBox="1"/>
          <p:nvPr/>
        </p:nvSpPr>
        <p:spPr>
          <a:xfrm>
            <a:off x="409425" y="2756825"/>
            <a:ext cx="19203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Helvetica Neue"/>
                <a:ea typeface="Helvetica Neue"/>
                <a:cs typeface="Helvetica Neue"/>
                <a:sym typeface="Helvetica Neue"/>
              </a:rPr>
              <a:t>116</a:t>
            </a:r>
            <a:endParaRPr b="1" i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Projected IDC Range</a:t>
            </a:r>
            <a:endParaRPr sz="1200">
              <a:solidFill>
                <a:srgbClr val="99999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42" name="Google Shape;142;p23"/>
          <p:cNvCxnSpPr/>
          <p:nvPr/>
        </p:nvCxnSpPr>
        <p:spPr>
          <a:xfrm>
            <a:off x="496000" y="3458500"/>
            <a:ext cx="183300" cy="0"/>
          </a:xfrm>
          <a:prstGeom prst="straightConnector1">
            <a:avLst/>
          </a:prstGeom>
          <a:noFill/>
          <a:ln cap="flat" cmpd="sng" w="38100">
            <a:solidFill>
              <a:srgbClr val="FCDD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" name="Google Shape;143;p23"/>
          <p:cNvSpPr txBox="1"/>
          <p:nvPr/>
        </p:nvSpPr>
        <p:spPr>
          <a:xfrm>
            <a:off x="409425" y="3689000"/>
            <a:ext cx="19203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Helvetica Neue"/>
                <a:ea typeface="Helvetica Neue"/>
                <a:cs typeface="Helvetica Neue"/>
                <a:sym typeface="Helvetica Neue"/>
              </a:rPr>
              <a:t>21º</a:t>
            </a:r>
            <a:endParaRPr b="1" i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Gradeability</a:t>
            </a:r>
            <a:endParaRPr sz="1200">
              <a:solidFill>
                <a:srgbClr val="99999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44" name="Google Shape;144;p23"/>
          <p:cNvCxnSpPr/>
          <p:nvPr/>
        </p:nvCxnSpPr>
        <p:spPr>
          <a:xfrm>
            <a:off x="496000" y="4390675"/>
            <a:ext cx="183300" cy="0"/>
          </a:xfrm>
          <a:prstGeom prst="straightConnector1">
            <a:avLst/>
          </a:prstGeom>
          <a:noFill/>
          <a:ln cap="flat" cmpd="sng" w="38100">
            <a:solidFill>
              <a:srgbClr val="FCDD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" name="Google Shape;145;p23"/>
          <p:cNvSpPr txBox="1"/>
          <p:nvPr/>
        </p:nvSpPr>
        <p:spPr>
          <a:xfrm>
            <a:off x="2549325" y="914400"/>
            <a:ext cx="19203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Helvetica Neue"/>
                <a:ea typeface="Helvetica Neue"/>
                <a:cs typeface="Helvetica Neue"/>
                <a:sym typeface="Helvetica Neue"/>
              </a:rPr>
              <a:t>80 kmph</a:t>
            </a:r>
            <a:endParaRPr b="1" i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Top Speed</a:t>
            </a:r>
            <a:endParaRPr sz="1200">
              <a:solidFill>
                <a:srgbClr val="99999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2549325" y="1824650"/>
            <a:ext cx="19203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Helvetica Neue"/>
                <a:ea typeface="Helvetica Neue"/>
                <a:cs typeface="Helvetica Neue"/>
                <a:sym typeface="Helvetica Neue"/>
              </a:rPr>
              <a:t>7”</a:t>
            </a:r>
            <a:endParaRPr b="1" i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Touchscreen Dashboard</a:t>
            </a:r>
            <a:endParaRPr sz="1200">
              <a:solidFill>
                <a:srgbClr val="99999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2549325" y="2756825"/>
            <a:ext cx="19203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Helvetica Neue"/>
                <a:ea typeface="Helvetica Neue"/>
                <a:cs typeface="Helvetica Neue"/>
                <a:sym typeface="Helvetica Neue"/>
              </a:rPr>
              <a:t>On-board Navigation</a:t>
            </a:r>
            <a:endParaRPr sz="1800">
              <a:solidFill>
                <a:srgbClr val="99999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4689225" y="914400"/>
            <a:ext cx="19203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Helvetica Neue"/>
                <a:ea typeface="Helvetica Neue"/>
                <a:cs typeface="Helvetica Neue"/>
                <a:sym typeface="Helvetica Neue"/>
              </a:rPr>
              <a:t>4G</a:t>
            </a:r>
            <a:endParaRPr b="1" i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99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Connectivity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4689225" y="1802725"/>
            <a:ext cx="19203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Helvetica Neue"/>
                <a:ea typeface="Helvetica Neue"/>
                <a:cs typeface="Helvetica Neue"/>
                <a:sym typeface="Helvetica Neue"/>
              </a:rPr>
              <a:t>Bluetooth</a:t>
            </a:r>
            <a:endParaRPr b="1" i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Connectivity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4689225" y="2756825"/>
            <a:ext cx="19203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Helvetica Neue"/>
                <a:ea typeface="Helvetica Neue"/>
                <a:cs typeface="Helvetica Neue"/>
                <a:sym typeface="Helvetica Neue"/>
              </a:rPr>
              <a:t>Over-The-Air</a:t>
            </a:r>
            <a:endParaRPr b="1" i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Helvetica Neue"/>
                <a:ea typeface="Helvetica Neue"/>
                <a:cs typeface="Helvetica Neue"/>
                <a:sym typeface="Helvetica Neue"/>
              </a:rPr>
              <a:t>Upgrades</a:t>
            </a:r>
            <a:endParaRPr b="1" i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51" name="Google Shape;151;p23"/>
          <p:cNvCxnSpPr/>
          <p:nvPr/>
        </p:nvCxnSpPr>
        <p:spPr>
          <a:xfrm>
            <a:off x="2635900" y="1616075"/>
            <a:ext cx="183300" cy="0"/>
          </a:xfrm>
          <a:prstGeom prst="straightConnector1">
            <a:avLst/>
          </a:prstGeom>
          <a:noFill/>
          <a:ln cap="flat" cmpd="sng" w="38100">
            <a:solidFill>
              <a:srgbClr val="FCDD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23"/>
          <p:cNvCxnSpPr/>
          <p:nvPr/>
        </p:nvCxnSpPr>
        <p:spPr>
          <a:xfrm>
            <a:off x="2635900" y="2526325"/>
            <a:ext cx="183300" cy="0"/>
          </a:xfrm>
          <a:prstGeom prst="straightConnector1">
            <a:avLst/>
          </a:prstGeom>
          <a:noFill/>
          <a:ln cap="flat" cmpd="sng" w="38100">
            <a:solidFill>
              <a:srgbClr val="FCDD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" name="Google Shape;153;p23"/>
          <p:cNvCxnSpPr/>
          <p:nvPr/>
        </p:nvCxnSpPr>
        <p:spPr>
          <a:xfrm>
            <a:off x="2635900" y="3458500"/>
            <a:ext cx="183300" cy="0"/>
          </a:xfrm>
          <a:prstGeom prst="straightConnector1">
            <a:avLst/>
          </a:prstGeom>
          <a:noFill/>
          <a:ln cap="flat" cmpd="sng" w="38100">
            <a:solidFill>
              <a:srgbClr val="FCDD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23"/>
          <p:cNvCxnSpPr/>
          <p:nvPr/>
        </p:nvCxnSpPr>
        <p:spPr>
          <a:xfrm>
            <a:off x="2635900" y="4390675"/>
            <a:ext cx="183300" cy="0"/>
          </a:xfrm>
          <a:prstGeom prst="straightConnector1">
            <a:avLst/>
          </a:prstGeom>
          <a:noFill/>
          <a:ln cap="flat" cmpd="sng" w="38100">
            <a:solidFill>
              <a:srgbClr val="FCDD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23"/>
          <p:cNvCxnSpPr/>
          <p:nvPr/>
        </p:nvCxnSpPr>
        <p:spPr>
          <a:xfrm>
            <a:off x="4791525" y="1616075"/>
            <a:ext cx="183300" cy="0"/>
          </a:xfrm>
          <a:prstGeom prst="straightConnector1">
            <a:avLst/>
          </a:prstGeom>
          <a:noFill/>
          <a:ln cap="flat" cmpd="sng" w="38100">
            <a:solidFill>
              <a:srgbClr val="FCDD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23"/>
          <p:cNvCxnSpPr/>
          <p:nvPr/>
        </p:nvCxnSpPr>
        <p:spPr>
          <a:xfrm>
            <a:off x="4791525" y="2526325"/>
            <a:ext cx="183300" cy="0"/>
          </a:xfrm>
          <a:prstGeom prst="straightConnector1">
            <a:avLst/>
          </a:prstGeom>
          <a:noFill/>
          <a:ln cap="flat" cmpd="sng" w="38100">
            <a:solidFill>
              <a:srgbClr val="FCDD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23"/>
          <p:cNvCxnSpPr/>
          <p:nvPr/>
        </p:nvCxnSpPr>
        <p:spPr>
          <a:xfrm>
            <a:off x="4791525" y="3458500"/>
            <a:ext cx="183300" cy="0"/>
          </a:xfrm>
          <a:prstGeom prst="straightConnector1">
            <a:avLst/>
          </a:prstGeom>
          <a:noFill/>
          <a:ln cap="flat" cmpd="sng" w="38100">
            <a:solidFill>
              <a:srgbClr val="FCDD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idx="1" type="body"/>
          </p:nvPr>
        </p:nvSpPr>
        <p:spPr>
          <a:xfrm>
            <a:off x="409425" y="914400"/>
            <a:ext cx="4059900" cy="3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Helvetica Neue"/>
                <a:ea typeface="Helvetica Neue"/>
                <a:cs typeface="Helvetica Neue"/>
                <a:sym typeface="Helvetica Neue"/>
              </a:rPr>
              <a:t>Connectivity module</a:t>
            </a:r>
            <a:endParaRPr b="1"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Dashboard with 7” touchscreen display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Helvetica Neue"/>
                <a:ea typeface="Helvetica Neue"/>
                <a:cs typeface="Helvetica Neue"/>
                <a:sym typeface="Helvetica Neue"/>
              </a:rPr>
              <a:t>Power modules</a:t>
            </a:r>
            <a:endParaRPr b="1"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DC/DC convertor, Motor controller, Charger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Helvetica Neue"/>
                <a:ea typeface="Helvetica Neue"/>
                <a:cs typeface="Helvetica Neue"/>
                <a:sym typeface="Helvetica Neue"/>
              </a:rPr>
              <a:t>Digital modules</a:t>
            </a:r>
            <a:endParaRPr b="1"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BMS, Peripheral control node, Charging Infra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Helvetica Neue"/>
                <a:ea typeface="Helvetica Neue"/>
                <a:cs typeface="Helvetica Neue"/>
                <a:sym typeface="Helvetica Neue"/>
              </a:rPr>
              <a:t>Lighting modules</a:t>
            </a:r>
            <a:endParaRPr b="1"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400"/>
              <a:t>LED lights</a:t>
            </a:r>
            <a:endParaRPr sz="1400"/>
          </a:p>
        </p:txBody>
      </p:sp>
      <p:sp>
        <p:nvSpPr>
          <p:cNvPr id="163" name="Google Shape;163;p24"/>
          <p:cNvSpPr txBox="1"/>
          <p:nvPr>
            <p:ph type="title"/>
          </p:nvPr>
        </p:nvSpPr>
        <p:spPr>
          <a:xfrm>
            <a:off x="409425" y="272950"/>
            <a:ext cx="8337300" cy="4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Electronics inside Ather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4"/>
          <p:cNvPicPr preferRelativeResize="0"/>
          <p:nvPr/>
        </p:nvPicPr>
        <p:blipFill rotWithShape="1">
          <a:blip r:embed="rId3">
            <a:alphaModFix/>
          </a:blip>
          <a:srcRect b="0" l="6437" r="0" t="0"/>
          <a:stretch/>
        </p:blipFill>
        <p:spPr>
          <a:xfrm>
            <a:off x="4355200" y="1188525"/>
            <a:ext cx="4486025" cy="33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type="title"/>
          </p:nvPr>
        </p:nvSpPr>
        <p:spPr>
          <a:xfrm>
            <a:off x="403350" y="2297350"/>
            <a:ext cx="83373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of EV’s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type="title"/>
          </p:nvPr>
        </p:nvSpPr>
        <p:spPr>
          <a:xfrm>
            <a:off x="409425" y="272950"/>
            <a:ext cx="8337300" cy="4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Future of EV’s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6"/>
          <p:cNvSpPr txBox="1"/>
          <p:nvPr>
            <p:ph idx="1" type="body"/>
          </p:nvPr>
        </p:nvSpPr>
        <p:spPr>
          <a:xfrm>
            <a:off x="409425" y="914400"/>
            <a:ext cx="3845100" cy="3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SoCs specifically designed for Automotive applications </a:t>
            </a:r>
            <a:br>
              <a:rPr lang="en" sz="1400"/>
            </a:b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Components to support Power efficiency, extreme ambient performance &amp; size 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Cheaper and faster ways of communication 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76" name="Google Shape;176;p26"/>
          <p:cNvPicPr preferRelativeResize="0"/>
          <p:nvPr/>
        </p:nvPicPr>
        <p:blipFill rotWithShape="1">
          <a:blip r:embed="rId3">
            <a:alphaModFix/>
          </a:blip>
          <a:srcRect b="0" l="24311" r="0" t="0"/>
          <a:stretch/>
        </p:blipFill>
        <p:spPr>
          <a:xfrm>
            <a:off x="4513450" y="1204300"/>
            <a:ext cx="4325852" cy="301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ther Deck Template–(Projectors)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8B258"/>
      </a:accent1>
      <a:accent2>
        <a:srgbClr val="00A651"/>
      </a:accent2>
      <a:accent3>
        <a:srgbClr val="EF4344"/>
      </a:accent3>
      <a:accent4>
        <a:srgbClr val="2819FA"/>
      </a:accent4>
      <a:accent5>
        <a:srgbClr val="F9E257"/>
      </a:accent5>
      <a:accent6>
        <a:srgbClr val="BCBCBC"/>
      </a:accent6>
      <a:hlink>
        <a:srgbClr val="4A86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