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94" r:id="rId2"/>
    <p:sldId id="373" r:id="rId3"/>
    <p:sldId id="391" r:id="rId4"/>
    <p:sldId id="311" r:id="rId5"/>
    <p:sldId id="314" r:id="rId6"/>
    <p:sldId id="316" r:id="rId7"/>
    <p:sldId id="317" r:id="rId8"/>
    <p:sldId id="389" r:id="rId9"/>
    <p:sldId id="395" r:id="rId10"/>
    <p:sldId id="398" r:id="rId11"/>
    <p:sldId id="393" r:id="rId12"/>
    <p:sldId id="396" r:id="rId13"/>
    <p:sldId id="397" r:id="rId14"/>
    <p:sldId id="399" r:id="rId15"/>
    <p:sldId id="25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1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462A2D-2402-4178-9181-D6A6E832352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520F2F0-3EA3-46B3-A367-C46935C84445}">
      <dgm:prSet phldrT="[Text]"/>
      <dgm:spPr/>
      <dgm:t>
        <a:bodyPr/>
        <a:lstStyle/>
        <a:p>
          <a:pPr>
            <a:lnSpc>
              <a:spcPct val="100000"/>
            </a:lnSpc>
            <a:defRPr cap="all"/>
          </a:pPr>
          <a:r>
            <a:rPr lang="en-US"/>
            <a:t>1.Ethereum</a:t>
          </a:r>
        </a:p>
      </dgm:t>
    </dgm:pt>
    <dgm:pt modelId="{08FC1A33-8C44-484E-AD8B-E5DECE332930}" type="parTrans" cxnId="{FC0BB2EF-692B-4AE0-8F27-BC776C9CFAEE}">
      <dgm:prSet/>
      <dgm:spPr/>
      <dgm:t>
        <a:bodyPr/>
        <a:lstStyle/>
        <a:p>
          <a:endParaRPr lang="en-US" sz="3200"/>
        </a:p>
      </dgm:t>
    </dgm:pt>
    <dgm:pt modelId="{F963C7FC-44FA-4AEF-B500-315B0557D09B}" type="sibTrans" cxnId="{FC0BB2EF-692B-4AE0-8F27-BC776C9CFAEE}">
      <dgm:prSet/>
      <dgm:spPr/>
      <dgm:t>
        <a:bodyPr/>
        <a:lstStyle/>
        <a:p>
          <a:endParaRPr lang="en-US"/>
        </a:p>
      </dgm:t>
    </dgm:pt>
    <dgm:pt modelId="{85C1B3D9-338A-4729-AC8B-DAEAA140BA66}">
      <dgm:prSet phldrT="[Text]"/>
      <dgm:spPr/>
      <dgm:t>
        <a:bodyPr/>
        <a:lstStyle/>
        <a:p>
          <a:pPr>
            <a:lnSpc>
              <a:spcPct val="100000"/>
            </a:lnSpc>
            <a:defRPr cap="all"/>
          </a:pPr>
          <a:r>
            <a:rPr lang="en-US"/>
            <a:t>2.Hyperledger Fabric</a:t>
          </a:r>
        </a:p>
      </dgm:t>
    </dgm:pt>
    <dgm:pt modelId="{7FCB0ABF-542D-4133-8500-252BDE4F1AA0}" type="parTrans" cxnId="{940F9FC3-4D58-4F9F-B33F-BE915C6A47DD}">
      <dgm:prSet/>
      <dgm:spPr/>
      <dgm:t>
        <a:bodyPr/>
        <a:lstStyle/>
        <a:p>
          <a:endParaRPr lang="en-US" sz="3200"/>
        </a:p>
      </dgm:t>
    </dgm:pt>
    <dgm:pt modelId="{D98718E8-390D-4B1D-8AA7-8262B5EE7591}" type="sibTrans" cxnId="{940F9FC3-4D58-4F9F-B33F-BE915C6A47DD}">
      <dgm:prSet/>
      <dgm:spPr/>
      <dgm:t>
        <a:bodyPr/>
        <a:lstStyle/>
        <a:p>
          <a:endParaRPr lang="en-US"/>
        </a:p>
      </dgm:t>
    </dgm:pt>
    <dgm:pt modelId="{17CFB15A-5BA6-43CE-A17C-410B8DA52B5D}">
      <dgm:prSet phldrT="[Text]"/>
      <dgm:spPr/>
      <dgm:t>
        <a:bodyPr/>
        <a:lstStyle/>
        <a:p>
          <a:pPr>
            <a:lnSpc>
              <a:spcPct val="100000"/>
            </a:lnSpc>
            <a:defRPr cap="all"/>
          </a:pPr>
          <a:r>
            <a:rPr lang="en-US"/>
            <a:t>3.IBM  Blockchain</a:t>
          </a:r>
        </a:p>
      </dgm:t>
    </dgm:pt>
    <dgm:pt modelId="{3A9A784B-F341-4C6D-A275-D980142FD14C}" type="parTrans" cxnId="{42932535-4D0D-4F82-9980-DCAF7716363B}">
      <dgm:prSet/>
      <dgm:spPr/>
      <dgm:t>
        <a:bodyPr/>
        <a:lstStyle/>
        <a:p>
          <a:endParaRPr lang="en-US" sz="3200"/>
        </a:p>
      </dgm:t>
    </dgm:pt>
    <dgm:pt modelId="{8CA0BAAC-440E-4FBC-B037-7AD188E3CD49}" type="sibTrans" cxnId="{42932535-4D0D-4F82-9980-DCAF7716363B}">
      <dgm:prSet/>
      <dgm:spPr/>
      <dgm:t>
        <a:bodyPr/>
        <a:lstStyle/>
        <a:p>
          <a:endParaRPr lang="en-US"/>
        </a:p>
      </dgm:t>
    </dgm:pt>
    <dgm:pt modelId="{0C3E7EAB-4939-4C9B-B18B-82974EECF667}">
      <dgm:prSet phldrT="[Text]"/>
      <dgm:spPr/>
      <dgm:t>
        <a:bodyPr/>
        <a:lstStyle/>
        <a:p>
          <a:pPr>
            <a:lnSpc>
              <a:spcPct val="100000"/>
            </a:lnSpc>
            <a:defRPr cap="all"/>
          </a:pPr>
          <a:r>
            <a:rPr lang="en-US"/>
            <a:t>4.Multichain</a:t>
          </a:r>
        </a:p>
      </dgm:t>
    </dgm:pt>
    <dgm:pt modelId="{1D64EEAB-5020-46AD-AE02-E2EFD5B7AD85}" type="parTrans" cxnId="{4492BD7C-433A-41CA-A747-F5B4EADD1ECB}">
      <dgm:prSet/>
      <dgm:spPr/>
      <dgm:t>
        <a:bodyPr/>
        <a:lstStyle/>
        <a:p>
          <a:endParaRPr lang="en-US" sz="3200"/>
        </a:p>
      </dgm:t>
    </dgm:pt>
    <dgm:pt modelId="{28416EC3-B61E-472D-B727-D79A6FF2819B}" type="sibTrans" cxnId="{4492BD7C-433A-41CA-A747-F5B4EADD1ECB}">
      <dgm:prSet/>
      <dgm:spPr/>
      <dgm:t>
        <a:bodyPr/>
        <a:lstStyle/>
        <a:p>
          <a:endParaRPr lang="en-US"/>
        </a:p>
      </dgm:t>
    </dgm:pt>
    <dgm:pt modelId="{DA160678-5A1F-46B1-9794-3DD4E901486F}">
      <dgm:prSet phldrT="[Text]"/>
      <dgm:spPr/>
      <dgm:t>
        <a:bodyPr/>
        <a:lstStyle/>
        <a:p>
          <a:pPr>
            <a:lnSpc>
              <a:spcPct val="100000"/>
            </a:lnSpc>
            <a:defRPr cap="all"/>
          </a:pPr>
          <a:r>
            <a:rPr lang="en-US" dirty="0"/>
            <a:t>5. R3  Corda</a:t>
          </a:r>
        </a:p>
      </dgm:t>
    </dgm:pt>
    <dgm:pt modelId="{C686C9D6-1AE3-48A7-9D98-1DDCF6F6208A}" type="parTrans" cxnId="{381FE560-F9E7-43E1-A530-9E8F974613B2}">
      <dgm:prSet/>
      <dgm:spPr/>
      <dgm:t>
        <a:bodyPr/>
        <a:lstStyle/>
        <a:p>
          <a:endParaRPr lang="en-US" sz="3200"/>
        </a:p>
      </dgm:t>
    </dgm:pt>
    <dgm:pt modelId="{F24803DA-8C86-4645-8058-2D1358516ACE}" type="sibTrans" cxnId="{381FE560-F9E7-43E1-A530-9E8F974613B2}">
      <dgm:prSet/>
      <dgm:spPr/>
      <dgm:t>
        <a:bodyPr/>
        <a:lstStyle/>
        <a:p>
          <a:endParaRPr lang="en-US"/>
        </a:p>
      </dgm:t>
    </dgm:pt>
    <dgm:pt modelId="{B74542A1-6FAF-4C12-8CBF-A32146D62B6A}" type="pres">
      <dgm:prSet presAssocID="{3C462A2D-2402-4178-9181-D6A6E832352B}" presName="root" presStyleCnt="0">
        <dgm:presLayoutVars>
          <dgm:dir/>
          <dgm:resizeHandles val="exact"/>
        </dgm:presLayoutVars>
      </dgm:prSet>
      <dgm:spPr/>
    </dgm:pt>
    <dgm:pt modelId="{B66F693B-DC99-443B-A14A-82911B382AA2}" type="pres">
      <dgm:prSet presAssocID="{2520F2F0-3EA3-46B3-A367-C46935C84445}" presName="compNode" presStyleCnt="0"/>
      <dgm:spPr/>
    </dgm:pt>
    <dgm:pt modelId="{1DBC344F-AD65-4DE7-9D25-E2E3755E7D0A}" type="pres">
      <dgm:prSet presAssocID="{2520F2F0-3EA3-46B3-A367-C46935C84445}" presName="iconBgRect" presStyleLbl="bgShp" presStyleIdx="0" presStyleCnt="5"/>
      <dgm:spPr/>
    </dgm:pt>
    <dgm:pt modelId="{31A16B75-B74A-4BF7-BD53-75B60BB84588}" type="pres">
      <dgm:prSet presAssocID="{2520F2F0-3EA3-46B3-A367-C46935C8444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ophy"/>
        </a:ext>
      </dgm:extLst>
    </dgm:pt>
    <dgm:pt modelId="{7607564D-523E-4D84-98D7-418C98656152}" type="pres">
      <dgm:prSet presAssocID="{2520F2F0-3EA3-46B3-A367-C46935C84445}" presName="spaceRect" presStyleCnt="0"/>
      <dgm:spPr/>
    </dgm:pt>
    <dgm:pt modelId="{45B51884-561B-4280-83FC-E7A39824765A}" type="pres">
      <dgm:prSet presAssocID="{2520F2F0-3EA3-46B3-A367-C46935C84445}" presName="textRect" presStyleLbl="revTx" presStyleIdx="0" presStyleCnt="5">
        <dgm:presLayoutVars>
          <dgm:chMax val="1"/>
          <dgm:chPref val="1"/>
        </dgm:presLayoutVars>
      </dgm:prSet>
      <dgm:spPr/>
    </dgm:pt>
    <dgm:pt modelId="{6D641788-5257-4652-AFB0-7BC2EA372105}" type="pres">
      <dgm:prSet presAssocID="{F963C7FC-44FA-4AEF-B500-315B0557D09B}" presName="sibTrans" presStyleCnt="0"/>
      <dgm:spPr/>
    </dgm:pt>
    <dgm:pt modelId="{1CBCECB9-50C4-4784-A9CC-54C03C9BADD1}" type="pres">
      <dgm:prSet presAssocID="{85C1B3D9-338A-4729-AC8B-DAEAA140BA66}" presName="compNode" presStyleCnt="0"/>
      <dgm:spPr/>
    </dgm:pt>
    <dgm:pt modelId="{9C2A7F3A-62B1-4ED4-AD7D-F0F6A198AAC6}" type="pres">
      <dgm:prSet presAssocID="{85C1B3D9-338A-4729-AC8B-DAEAA140BA66}" presName="iconBgRect" presStyleLbl="bgShp" presStyleIdx="1" presStyleCnt="5"/>
      <dgm:spPr/>
    </dgm:pt>
    <dgm:pt modelId="{32946AFB-0D6D-44FD-A293-CF395C903314}" type="pres">
      <dgm:prSet presAssocID="{85C1B3D9-338A-4729-AC8B-DAEAA140BA6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irt"/>
        </a:ext>
      </dgm:extLst>
    </dgm:pt>
    <dgm:pt modelId="{697FEF99-A3CC-496F-8B81-2C83D713B94B}" type="pres">
      <dgm:prSet presAssocID="{85C1B3D9-338A-4729-AC8B-DAEAA140BA66}" presName="spaceRect" presStyleCnt="0"/>
      <dgm:spPr/>
    </dgm:pt>
    <dgm:pt modelId="{1528DCF7-AA52-48B9-9B54-143E325DA37F}" type="pres">
      <dgm:prSet presAssocID="{85C1B3D9-338A-4729-AC8B-DAEAA140BA66}" presName="textRect" presStyleLbl="revTx" presStyleIdx="1" presStyleCnt="5">
        <dgm:presLayoutVars>
          <dgm:chMax val="1"/>
          <dgm:chPref val="1"/>
        </dgm:presLayoutVars>
      </dgm:prSet>
      <dgm:spPr/>
    </dgm:pt>
    <dgm:pt modelId="{DE5E3F5A-7D80-4825-926D-03CA3BE70CB2}" type="pres">
      <dgm:prSet presAssocID="{D98718E8-390D-4B1D-8AA7-8262B5EE7591}" presName="sibTrans" presStyleCnt="0"/>
      <dgm:spPr/>
    </dgm:pt>
    <dgm:pt modelId="{3245884D-4B92-4DB6-B420-E794AEEE4172}" type="pres">
      <dgm:prSet presAssocID="{17CFB15A-5BA6-43CE-A17C-410B8DA52B5D}" presName="compNode" presStyleCnt="0"/>
      <dgm:spPr/>
    </dgm:pt>
    <dgm:pt modelId="{741546A9-FB22-4DD3-B366-8B1143B428A8}" type="pres">
      <dgm:prSet presAssocID="{17CFB15A-5BA6-43CE-A17C-410B8DA52B5D}" presName="iconBgRect" presStyleLbl="bgShp" presStyleIdx="2" presStyleCnt="5"/>
      <dgm:spPr/>
    </dgm:pt>
    <dgm:pt modelId="{44DF3927-8486-48F8-850B-E587513E72DE}" type="pres">
      <dgm:prSet presAssocID="{17CFB15A-5BA6-43CE-A17C-410B8DA52B5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r"/>
        </a:ext>
      </dgm:extLst>
    </dgm:pt>
    <dgm:pt modelId="{12A81D85-3649-4E64-9777-CA0D6453BB79}" type="pres">
      <dgm:prSet presAssocID="{17CFB15A-5BA6-43CE-A17C-410B8DA52B5D}" presName="spaceRect" presStyleCnt="0"/>
      <dgm:spPr/>
    </dgm:pt>
    <dgm:pt modelId="{10C33696-7C63-44F6-AD10-12B9AADD8FA8}" type="pres">
      <dgm:prSet presAssocID="{17CFB15A-5BA6-43CE-A17C-410B8DA52B5D}" presName="textRect" presStyleLbl="revTx" presStyleIdx="2" presStyleCnt="5">
        <dgm:presLayoutVars>
          <dgm:chMax val="1"/>
          <dgm:chPref val="1"/>
        </dgm:presLayoutVars>
      </dgm:prSet>
      <dgm:spPr/>
    </dgm:pt>
    <dgm:pt modelId="{1ECE12B8-21BA-4D89-9EFE-992796A3599A}" type="pres">
      <dgm:prSet presAssocID="{8CA0BAAC-440E-4FBC-B037-7AD188E3CD49}" presName="sibTrans" presStyleCnt="0"/>
      <dgm:spPr/>
    </dgm:pt>
    <dgm:pt modelId="{8563FA86-1955-41CF-881F-8B038BBAB7B5}" type="pres">
      <dgm:prSet presAssocID="{0C3E7EAB-4939-4C9B-B18B-82974EECF667}" presName="compNode" presStyleCnt="0"/>
      <dgm:spPr/>
    </dgm:pt>
    <dgm:pt modelId="{4CBAEC3C-D8BE-4572-86DD-CB3D9478E11E}" type="pres">
      <dgm:prSet presAssocID="{0C3E7EAB-4939-4C9B-B18B-82974EECF667}" presName="iconBgRect" presStyleLbl="bgShp" presStyleIdx="3" presStyleCnt="5"/>
      <dgm:spPr/>
    </dgm:pt>
    <dgm:pt modelId="{48B77D6C-41FF-4C4C-98B3-3621DAB85978}" type="pres">
      <dgm:prSet presAssocID="{0C3E7EAB-4939-4C9B-B18B-82974EECF66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ibbon"/>
        </a:ext>
      </dgm:extLst>
    </dgm:pt>
    <dgm:pt modelId="{B84862BF-9595-4961-87D7-EBD52E79FC9D}" type="pres">
      <dgm:prSet presAssocID="{0C3E7EAB-4939-4C9B-B18B-82974EECF667}" presName="spaceRect" presStyleCnt="0"/>
      <dgm:spPr/>
    </dgm:pt>
    <dgm:pt modelId="{32BD9F35-E0B5-4965-AA42-008910E6186F}" type="pres">
      <dgm:prSet presAssocID="{0C3E7EAB-4939-4C9B-B18B-82974EECF667}" presName="textRect" presStyleLbl="revTx" presStyleIdx="3" presStyleCnt="5">
        <dgm:presLayoutVars>
          <dgm:chMax val="1"/>
          <dgm:chPref val="1"/>
        </dgm:presLayoutVars>
      </dgm:prSet>
      <dgm:spPr/>
    </dgm:pt>
    <dgm:pt modelId="{5022E568-FCF8-41E8-8222-A0361DB739E2}" type="pres">
      <dgm:prSet presAssocID="{28416EC3-B61E-472D-B727-D79A6FF2819B}" presName="sibTrans" presStyleCnt="0"/>
      <dgm:spPr/>
    </dgm:pt>
    <dgm:pt modelId="{C9924B8D-D7B2-4815-B537-C841321A5243}" type="pres">
      <dgm:prSet presAssocID="{DA160678-5A1F-46B1-9794-3DD4E901486F}" presName="compNode" presStyleCnt="0"/>
      <dgm:spPr/>
    </dgm:pt>
    <dgm:pt modelId="{CCC7ACA0-37BF-44D2-B7C2-296CFB422554}" type="pres">
      <dgm:prSet presAssocID="{DA160678-5A1F-46B1-9794-3DD4E901486F}" presName="iconBgRect" presStyleLbl="bgShp" presStyleIdx="4" presStyleCnt="5"/>
      <dgm:spPr/>
    </dgm:pt>
    <dgm:pt modelId="{0D22D8A7-A584-4216-948A-0C5F87FF5D9B}" type="pres">
      <dgm:prSet presAssocID="{DA160678-5A1F-46B1-9794-3DD4E901486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ance"/>
        </a:ext>
      </dgm:extLst>
    </dgm:pt>
    <dgm:pt modelId="{251D1CAC-98E9-4976-A908-2FCBD3707E9C}" type="pres">
      <dgm:prSet presAssocID="{DA160678-5A1F-46B1-9794-3DD4E901486F}" presName="spaceRect" presStyleCnt="0"/>
      <dgm:spPr/>
    </dgm:pt>
    <dgm:pt modelId="{D0FB38A9-0330-452A-9F99-850E9DC81B11}" type="pres">
      <dgm:prSet presAssocID="{DA160678-5A1F-46B1-9794-3DD4E901486F}" presName="textRect" presStyleLbl="revTx" presStyleIdx="4" presStyleCnt="5">
        <dgm:presLayoutVars>
          <dgm:chMax val="1"/>
          <dgm:chPref val="1"/>
        </dgm:presLayoutVars>
      </dgm:prSet>
      <dgm:spPr/>
    </dgm:pt>
  </dgm:ptLst>
  <dgm:cxnLst>
    <dgm:cxn modelId="{F5A22019-43CE-4471-A9B3-B12F6E2A5FA7}" type="presOf" srcId="{0C3E7EAB-4939-4C9B-B18B-82974EECF667}" destId="{32BD9F35-E0B5-4965-AA42-008910E6186F}" srcOrd="0" destOrd="0" presId="urn:microsoft.com/office/officeart/2018/5/layout/IconCircleLabelList"/>
    <dgm:cxn modelId="{29694D29-5319-40AA-8D62-C5EEA74DC557}" type="presOf" srcId="{3C462A2D-2402-4178-9181-D6A6E832352B}" destId="{B74542A1-6FAF-4C12-8CBF-A32146D62B6A}" srcOrd="0" destOrd="0" presId="urn:microsoft.com/office/officeart/2018/5/layout/IconCircleLabelList"/>
    <dgm:cxn modelId="{42932535-4D0D-4F82-9980-DCAF7716363B}" srcId="{3C462A2D-2402-4178-9181-D6A6E832352B}" destId="{17CFB15A-5BA6-43CE-A17C-410B8DA52B5D}" srcOrd="2" destOrd="0" parTransId="{3A9A784B-F341-4C6D-A275-D980142FD14C}" sibTransId="{8CA0BAAC-440E-4FBC-B037-7AD188E3CD49}"/>
    <dgm:cxn modelId="{381FE560-F9E7-43E1-A530-9E8F974613B2}" srcId="{3C462A2D-2402-4178-9181-D6A6E832352B}" destId="{DA160678-5A1F-46B1-9794-3DD4E901486F}" srcOrd="4" destOrd="0" parTransId="{C686C9D6-1AE3-48A7-9D98-1DDCF6F6208A}" sibTransId="{F24803DA-8C86-4645-8058-2D1358516ACE}"/>
    <dgm:cxn modelId="{C69B9279-A3BD-4558-ADD6-586D2E3D8FC8}" type="presOf" srcId="{2520F2F0-3EA3-46B3-A367-C46935C84445}" destId="{45B51884-561B-4280-83FC-E7A39824765A}" srcOrd="0" destOrd="0" presId="urn:microsoft.com/office/officeart/2018/5/layout/IconCircleLabelList"/>
    <dgm:cxn modelId="{4492BD7C-433A-41CA-A747-F5B4EADD1ECB}" srcId="{3C462A2D-2402-4178-9181-D6A6E832352B}" destId="{0C3E7EAB-4939-4C9B-B18B-82974EECF667}" srcOrd="3" destOrd="0" parTransId="{1D64EEAB-5020-46AD-AE02-E2EFD5B7AD85}" sibTransId="{28416EC3-B61E-472D-B727-D79A6FF2819B}"/>
    <dgm:cxn modelId="{88B17F99-BC48-4265-9B8D-F8974F14598E}" type="presOf" srcId="{85C1B3D9-338A-4729-AC8B-DAEAA140BA66}" destId="{1528DCF7-AA52-48B9-9B54-143E325DA37F}" srcOrd="0" destOrd="0" presId="urn:microsoft.com/office/officeart/2018/5/layout/IconCircleLabelList"/>
    <dgm:cxn modelId="{940F9FC3-4D58-4F9F-B33F-BE915C6A47DD}" srcId="{3C462A2D-2402-4178-9181-D6A6E832352B}" destId="{85C1B3D9-338A-4729-AC8B-DAEAA140BA66}" srcOrd="1" destOrd="0" parTransId="{7FCB0ABF-542D-4133-8500-252BDE4F1AA0}" sibTransId="{D98718E8-390D-4B1D-8AA7-8262B5EE7591}"/>
    <dgm:cxn modelId="{C06640D8-8F22-4351-A6A1-07F2F5A34B90}" type="presOf" srcId="{17CFB15A-5BA6-43CE-A17C-410B8DA52B5D}" destId="{10C33696-7C63-44F6-AD10-12B9AADD8FA8}" srcOrd="0" destOrd="0" presId="urn:microsoft.com/office/officeart/2018/5/layout/IconCircleLabelList"/>
    <dgm:cxn modelId="{35AFFCE0-401D-48C2-A992-A4BE0B6C3F28}" type="presOf" srcId="{DA160678-5A1F-46B1-9794-3DD4E901486F}" destId="{D0FB38A9-0330-452A-9F99-850E9DC81B11}" srcOrd="0" destOrd="0" presId="urn:microsoft.com/office/officeart/2018/5/layout/IconCircleLabelList"/>
    <dgm:cxn modelId="{FC0BB2EF-692B-4AE0-8F27-BC776C9CFAEE}" srcId="{3C462A2D-2402-4178-9181-D6A6E832352B}" destId="{2520F2F0-3EA3-46B3-A367-C46935C84445}" srcOrd="0" destOrd="0" parTransId="{08FC1A33-8C44-484E-AD8B-E5DECE332930}" sibTransId="{F963C7FC-44FA-4AEF-B500-315B0557D09B}"/>
    <dgm:cxn modelId="{456CCDF9-47F1-4729-AE52-9D14202EE609}" type="presParOf" srcId="{B74542A1-6FAF-4C12-8CBF-A32146D62B6A}" destId="{B66F693B-DC99-443B-A14A-82911B382AA2}" srcOrd="0" destOrd="0" presId="urn:microsoft.com/office/officeart/2018/5/layout/IconCircleLabelList"/>
    <dgm:cxn modelId="{18035EBA-BA14-4C3F-A1D1-05DB57EA7F96}" type="presParOf" srcId="{B66F693B-DC99-443B-A14A-82911B382AA2}" destId="{1DBC344F-AD65-4DE7-9D25-E2E3755E7D0A}" srcOrd="0" destOrd="0" presId="urn:microsoft.com/office/officeart/2018/5/layout/IconCircleLabelList"/>
    <dgm:cxn modelId="{06BA5F9E-1F7F-4FA9-BC38-0381CC9CE9DA}" type="presParOf" srcId="{B66F693B-DC99-443B-A14A-82911B382AA2}" destId="{31A16B75-B74A-4BF7-BD53-75B60BB84588}" srcOrd="1" destOrd="0" presId="urn:microsoft.com/office/officeart/2018/5/layout/IconCircleLabelList"/>
    <dgm:cxn modelId="{A33A3428-0036-4A77-91F0-BC1DE972FCDD}" type="presParOf" srcId="{B66F693B-DC99-443B-A14A-82911B382AA2}" destId="{7607564D-523E-4D84-98D7-418C98656152}" srcOrd="2" destOrd="0" presId="urn:microsoft.com/office/officeart/2018/5/layout/IconCircleLabelList"/>
    <dgm:cxn modelId="{865A9DE8-3E16-47B0-965C-04C2084F8670}" type="presParOf" srcId="{B66F693B-DC99-443B-A14A-82911B382AA2}" destId="{45B51884-561B-4280-83FC-E7A39824765A}" srcOrd="3" destOrd="0" presId="urn:microsoft.com/office/officeart/2018/5/layout/IconCircleLabelList"/>
    <dgm:cxn modelId="{F164043C-E386-4806-AA7F-7C9D8E292D10}" type="presParOf" srcId="{B74542A1-6FAF-4C12-8CBF-A32146D62B6A}" destId="{6D641788-5257-4652-AFB0-7BC2EA372105}" srcOrd="1" destOrd="0" presId="urn:microsoft.com/office/officeart/2018/5/layout/IconCircleLabelList"/>
    <dgm:cxn modelId="{65A35F5B-4B3D-4674-9A21-711555683770}" type="presParOf" srcId="{B74542A1-6FAF-4C12-8CBF-A32146D62B6A}" destId="{1CBCECB9-50C4-4784-A9CC-54C03C9BADD1}" srcOrd="2" destOrd="0" presId="urn:microsoft.com/office/officeart/2018/5/layout/IconCircleLabelList"/>
    <dgm:cxn modelId="{5322D479-AFB2-47A4-BA0A-BD12C80B01B7}" type="presParOf" srcId="{1CBCECB9-50C4-4784-A9CC-54C03C9BADD1}" destId="{9C2A7F3A-62B1-4ED4-AD7D-F0F6A198AAC6}" srcOrd="0" destOrd="0" presId="urn:microsoft.com/office/officeart/2018/5/layout/IconCircleLabelList"/>
    <dgm:cxn modelId="{8C35531E-601F-41AF-96BC-CF48BCBB2F00}" type="presParOf" srcId="{1CBCECB9-50C4-4784-A9CC-54C03C9BADD1}" destId="{32946AFB-0D6D-44FD-A293-CF395C903314}" srcOrd="1" destOrd="0" presId="urn:microsoft.com/office/officeart/2018/5/layout/IconCircleLabelList"/>
    <dgm:cxn modelId="{33270493-9AAF-44FC-AE6A-B23A133F07D7}" type="presParOf" srcId="{1CBCECB9-50C4-4784-A9CC-54C03C9BADD1}" destId="{697FEF99-A3CC-496F-8B81-2C83D713B94B}" srcOrd="2" destOrd="0" presId="urn:microsoft.com/office/officeart/2018/5/layout/IconCircleLabelList"/>
    <dgm:cxn modelId="{3C08ABBA-69C3-459D-A12B-AAD06AE771A9}" type="presParOf" srcId="{1CBCECB9-50C4-4784-A9CC-54C03C9BADD1}" destId="{1528DCF7-AA52-48B9-9B54-143E325DA37F}" srcOrd="3" destOrd="0" presId="urn:microsoft.com/office/officeart/2018/5/layout/IconCircleLabelList"/>
    <dgm:cxn modelId="{1BE34138-0DFC-451A-9C6C-396CA3898AEA}" type="presParOf" srcId="{B74542A1-6FAF-4C12-8CBF-A32146D62B6A}" destId="{DE5E3F5A-7D80-4825-926D-03CA3BE70CB2}" srcOrd="3" destOrd="0" presId="urn:microsoft.com/office/officeart/2018/5/layout/IconCircleLabelList"/>
    <dgm:cxn modelId="{CB6A314A-FD13-408A-9ED0-67ED529A77A9}" type="presParOf" srcId="{B74542A1-6FAF-4C12-8CBF-A32146D62B6A}" destId="{3245884D-4B92-4DB6-B420-E794AEEE4172}" srcOrd="4" destOrd="0" presId="urn:microsoft.com/office/officeart/2018/5/layout/IconCircleLabelList"/>
    <dgm:cxn modelId="{A9CC769D-1934-44FF-954C-5705F23B9A3C}" type="presParOf" srcId="{3245884D-4B92-4DB6-B420-E794AEEE4172}" destId="{741546A9-FB22-4DD3-B366-8B1143B428A8}" srcOrd="0" destOrd="0" presId="urn:microsoft.com/office/officeart/2018/5/layout/IconCircleLabelList"/>
    <dgm:cxn modelId="{7BE71F16-8A6F-4982-ABFD-76C7C2F64A95}" type="presParOf" srcId="{3245884D-4B92-4DB6-B420-E794AEEE4172}" destId="{44DF3927-8486-48F8-850B-E587513E72DE}" srcOrd="1" destOrd="0" presId="urn:microsoft.com/office/officeart/2018/5/layout/IconCircleLabelList"/>
    <dgm:cxn modelId="{3EACCAFD-9BB9-44FD-B382-65A78DF31515}" type="presParOf" srcId="{3245884D-4B92-4DB6-B420-E794AEEE4172}" destId="{12A81D85-3649-4E64-9777-CA0D6453BB79}" srcOrd="2" destOrd="0" presId="urn:microsoft.com/office/officeart/2018/5/layout/IconCircleLabelList"/>
    <dgm:cxn modelId="{D7F0BEF0-8764-45A0-BDAA-A5C50E08FC90}" type="presParOf" srcId="{3245884D-4B92-4DB6-B420-E794AEEE4172}" destId="{10C33696-7C63-44F6-AD10-12B9AADD8FA8}" srcOrd="3" destOrd="0" presId="urn:microsoft.com/office/officeart/2018/5/layout/IconCircleLabelList"/>
    <dgm:cxn modelId="{00DE0AD6-C877-417A-9189-939D03857F39}" type="presParOf" srcId="{B74542A1-6FAF-4C12-8CBF-A32146D62B6A}" destId="{1ECE12B8-21BA-4D89-9EFE-992796A3599A}" srcOrd="5" destOrd="0" presId="urn:microsoft.com/office/officeart/2018/5/layout/IconCircleLabelList"/>
    <dgm:cxn modelId="{291D61C4-147D-4621-A011-E0DD9573BC7F}" type="presParOf" srcId="{B74542A1-6FAF-4C12-8CBF-A32146D62B6A}" destId="{8563FA86-1955-41CF-881F-8B038BBAB7B5}" srcOrd="6" destOrd="0" presId="urn:microsoft.com/office/officeart/2018/5/layout/IconCircleLabelList"/>
    <dgm:cxn modelId="{BCC5258D-FEE4-4D3D-A9CF-D266EA970662}" type="presParOf" srcId="{8563FA86-1955-41CF-881F-8B038BBAB7B5}" destId="{4CBAEC3C-D8BE-4572-86DD-CB3D9478E11E}" srcOrd="0" destOrd="0" presId="urn:microsoft.com/office/officeart/2018/5/layout/IconCircleLabelList"/>
    <dgm:cxn modelId="{5B1A9C38-2CEC-41A5-8BC5-4CD08CD81AFB}" type="presParOf" srcId="{8563FA86-1955-41CF-881F-8B038BBAB7B5}" destId="{48B77D6C-41FF-4C4C-98B3-3621DAB85978}" srcOrd="1" destOrd="0" presId="urn:microsoft.com/office/officeart/2018/5/layout/IconCircleLabelList"/>
    <dgm:cxn modelId="{84EAF9BA-36AF-4643-8FFA-846FD191A374}" type="presParOf" srcId="{8563FA86-1955-41CF-881F-8B038BBAB7B5}" destId="{B84862BF-9595-4961-87D7-EBD52E79FC9D}" srcOrd="2" destOrd="0" presId="urn:microsoft.com/office/officeart/2018/5/layout/IconCircleLabelList"/>
    <dgm:cxn modelId="{9C310F34-0946-4526-8514-FD75CFCACD0F}" type="presParOf" srcId="{8563FA86-1955-41CF-881F-8B038BBAB7B5}" destId="{32BD9F35-E0B5-4965-AA42-008910E6186F}" srcOrd="3" destOrd="0" presId="urn:microsoft.com/office/officeart/2018/5/layout/IconCircleLabelList"/>
    <dgm:cxn modelId="{23229885-34E1-4883-BE0A-BB27F8463487}" type="presParOf" srcId="{B74542A1-6FAF-4C12-8CBF-A32146D62B6A}" destId="{5022E568-FCF8-41E8-8222-A0361DB739E2}" srcOrd="7" destOrd="0" presId="urn:microsoft.com/office/officeart/2018/5/layout/IconCircleLabelList"/>
    <dgm:cxn modelId="{BFD43333-554F-4004-8246-F6ACA10000F7}" type="presParOf" srcId="{B74542A1-6FAF-4C12-8CBF-A32146D62B6A}" destId="{C9924B8D-D7B2-4815-B537-C841321A5243}" srcOrd="8" destOrd="0" presId="urn:microsoft.com/office/officeart/2018/5/layout/IconCircleLabelList"/>
    <dgm:cxn modelId="{F6DAE326-0D43-492B-9823-FE3BB9F23EED}" type="presParOf" srcId="{C9924B8D-D7B2-4815-B537-C841321A5243}" destId="{CCC7ACA0-37BF-44D2-B7C2-296CFB422554}" srcOrd="0" destOrd="0" presId="urn:microsoft.com/office/officeart/2018/5/layout/IconCircleLabelList"/>
    <dgm:cxn modelId="{EF13C2E0-F9C5-4627-B331-8EF26F757558}" type="presParOf" srcId="{C9924B8D-D7B2-4815-B537-C841321A5243}" destId="{0D22D8A7-A584-4216-948A-0C5F87FF5D9B}" srcOrd="1" destOrd="0" presId="urn:microsoft.com/office/officeart/2018/5/layout/IconCircleLabelList"/>
    <dgm:cxn modelId="{5CEDE410-21A7-4B43-96A1-3B1C104B2BC4}" type="presParOf" srcId="{C9924B8D-D7B2-4815-B537-C841321A5243}" destId="{251D1CAC-98E9-4976-A908-2FCBD3707E9C}" srcOrd="2" destOrd="0" presId="urn:microsoft.com/office/officeart/2018/5/layout/IconCircleLabelList"/>
    <dgm:cxn modelId="{586476B2-A92E-4466-986F-7D2FF7B39DB8}" type="presParOf" srcId="{C9924B8D-D7B2-4815-B537-C841321A5243}" destId="{D0FB38A9-0330-452A-9F99-850E9DC81B1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C344F-AD65-4DE7-9D25-E2E3755E7D0A}">
      <dsp:nvSpPr>
        <dsp:cNvPr id="0" name=""/>
        <dsp:cNvSpPr/>
      </dsp:nvSpPr>
      <dsp:spPr>
        <a:xfrm>
          <a:off x="408868" y="424948"/>
          <a:ext cx="1189284" cy="118928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A16B75-B74A-4BF7-BD53-75B60BB84588}">
      <dsp:nvSpPr>
        <dsp:cNvPr id="0" name=""/>
        <dsp:cNvSpPr/>
      </dsp:nvSpPr>
      <dsp:spPr>
        <a:xfrm>
          <a:off x="662322" y="678402"/>
          <a:ext cx="682376" cy="6823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B51884-561B-4280-83FC-E7A39824765A}">
      <dsp:nvSpPr>
        <dsp:cNvPr id="0" name=""/>
        <dsp:cNvSpPr/>
      </dsp:nvSpPr>
      <dsp:spPr>
        <a:xfrm>
          <a:off x="28687" y="1984665"/>
          <a:ext cx="194964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1.Ethereum</a:t>
          </a:r>
        </a:p>
      </dsp:txBody>
      <dsp:txXfrm>
        <a:off x="28687" y="1984665"/>
        <a:ext cx="1949646" cy="720000"/>
      </dsp:txXfrm>
    </dsp:sp>
    <dsp:sp modelId="{9C2A7F3A-62B1-4ED4-AD7D-F0F6A198AAC6}">
      <dsp:nvSpPr>
        <dsp:cNvPr id="0" name=""/>
        <dsp:cNvSpPr/>
      </dsp:nvSpPr>
      <dsp:spPr>
        <a:xfrm>
          <a:off x="2699703" y="424948"/>
          <a:ext cx="1189284" cy="118928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946AFB-0D6D-44FD-A293-CF395C903314}">
      <dsp:nvSpPr>
        <dsp:cNvPr id="0" name=""/>
        <dsp:cNvSpPr/>
      </dsp:nvSpPr>
      <dsp:spPr>
        <a:xfrm>
          <a:off x="2953157" y="678402"/>
          <a:ext cx="682376" cy="6823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28DCF7-AA52-48B9-9B54-143E325DA37F}">
      <dsp:nvSpPr>
        <dsp:cNvPr id="0" name=""/>
        <dsp:cNvSpPr/>
      </dsp:nvSpPr>
      <dsp:spPr>
        <a:xfrm>
          <a:off x="2319522" y="1984665"/>
          <a:ext cx="194964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2.Hyperledger Fabric</a:t>
          </a:r>
        </a:p>
      </dsp:txBody>
      <dsp:txXfrm>
        <a:off x="2319522" y="1984665"/>
        <a:ext cx="1949646" cy="720000"/>
      </dsp:txXfrm>
    </dsp:sp>
    <dsp:sp modelId="{741546A9-FB22-4DD3-B366-8B1143B428A8}">
      <dsp:nvSpPr>
        <dsp:cNvPr id="0" name=""/>
        <dsp:cNvSpPr/>
      </dsp:nvSpPr>
      <dsp:spPr>
        <a:xfrm>
          <a:off x="4990538" y="424948"/>
          <a:ext cx="1189284" cy="118928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DF3927-8486-48F8-850B-E587513E72DE}">
      <dsp:nvSpPr>
        <dsp:cNvPr id="0" name=""/>
        <dsp:cNvSpPr/>
      </dsp:nvSpPr>
      <dsp:spPr>
        <a:xfrm>
          <a:off x="5243992" y="678402"/>
          <a:ext cx="682376" cy="6823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C33696-7C63-44F6-AD10-12B9AADD8FA8}">
      <dsp:nvSpPr>
        <dsp:cNvPr id="0" name=""/>
        <dsp:cNvSpPr/>
      </dsp:nvSpPr>
      <dsp:spPr>
        <a:xfrm>
          <a:off x="4610356" y="1984665"/>
          <a:ext cx="194964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3.IBM  Blockchain</a:t>
          </a:r>
        </a:p>
      </dsp:txBody>
      <dsp:txXfrm>
        <a:off x="4610356" y="1984665"/>
        <a:ext cx="1949646" cy="720000"/>
      </dsp:txXfrm>
    </dsp:sp>
    <dsp:sp modelId="{4CBAEC3C-D8BE-4572-86DD-CB3D9478E11E}">
      <dsp:nvSpPr>
        <dsp:cNvPr id="0" name=""/>
        <dsp:cNvSpPr/>
      </dsp:nvSpPr>
      <dsp:spPr>
        <a:xfrm>
          <a:off x="1554285" y="3192077"/>
          <a:ext cx="1189284" cy="118928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B77D6C-41FF-4C4C-98B3-3621DAB85978}">
      <dsp:nvSpPr>
        <dsp:cNvPr id="0" name=""/>
        <dsp:cNvSpPr/>
      </dsp:nvSpPr>
      <dsp:spPr>
        <a:xfrm>
          <a:off x="1807739" y="3445531"/>
          <a:ext cx="682376" cy="6823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BD9F35-E0B5-4965-AA42-008910E6186F}">
      <dsp:nvSpPr>
        <dsp:cNvPr id="0" name=""/>
        <dsp:cNvSpPr/>
      </dsp:nvSpPr>
      <dsp:spPr>
        <a:xfrm>
          <a:off x="1174104" y="4751794"/>
          <a:ext cx="194964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4.Multichain</a:t>
          </a:r>
        </a:p>
      </dsp:txBody>
      <dsp:txXfrm>
        <a:off x="1174104" y="4751794"/>
        <a:ext cx="1949646" cy="720000"/>
      </dsp:txXfrm>
    </dsp:sp>
    <dsp:sp modelId="{CCC7ACA0-37BF-44D2-B7C2-296CFB422554}">
      <dsp:nvSpPr>
        <dsp:cNvPr id="0" name=""/>
        <dsp:cNvSpPr/>
      </dsp:nvSpPr>
      <dsp:spPr>
        <a:xfrm>
          <a:off x="3845120" y="3192077"/>
          <a:ext cx="1189284" cy="118928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22D8A7-A584-4216-948A-0C5F87FF5D9B}">
      <dsp:nvSpPr>
        <dsp:cNvPr id="0" name=""/>
        <dsp:cNvSpPr/>
      </dsp:nvSpPr>
      <dsp:spPr>
        <a:xfrm>
          <a:off x="4098574" y="3445531"/>
          <a:ext cx="682376" cy="68237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FB38A9-0330-452A-9F99-850E9DC81B11}">
      <dsp:nvSpPr>
        <dsp:cNvPr id="0" name=""/>
        <dsp:cNvSpPr/>
      </dsp:nvSpPr>
      <dsp:spPr>
        <a:xfrm>
          <a:off x="3464939" y="4751794"/>
          <a:ext cx="194964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5. R3  Corda</a:t>
          </a:r>
        </a:p>
      </dsp:txBody>
      <dsp:txXfrm>
        <a:off x="3464939" y="4751794"/>
        <a:ext cx="1949646"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2EDED1-2F05-4BDF-BC9E-EA1F220F4FDB}" type="datetimeFigureOut">
              <a:rPr lang="en-US" smtClean="0"/>
              <a:t>6/19/2020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938956-7D11-4ACA-8137-7304543B745E}" type="slidenum">
              <a:rPr lang="en-US" smtClean="0"/>
              <a:t>‹#›</a:t>
            </a:fld>
            <a:endParaRPr lang="en-US"/>
          </a:p>
        </p:txBody>
      </p:sp>
    </p:spTree>
    <p:extLst>
      <p:ext uri="{BB962C8B-B14F-4D97-AF65-F5344CB8AC3E}">
        <p14:creationId xmlns:p14="http://schemas.microsoft.com/office/powerpoint/2010/main" val="653393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173038"/>
            <a:ext cx="3786187" cy="2130425"/>
          </a:xfrm>
        </p:spPr>
      </p:sp>
      <p:sp>
        <p:nvSpPr>
          <p:cNvPr id="3" name="Notes Placeholder 2"/>
          <p:cNvSpPr>
            <a:spLocks noGrp="1"/>
          </p:cNvSpPr>
          <p:nvPr>
            <p:ph type="body" idx="1"/>
          </p:nvPr>
        </p:nvSpPr>
        <p:spPr/>
        <p:txBody>
          <a:bodyPr/>
          <a:lstStyle/>
          <a:p>
            <a:r>
              <a:rPr lang="en-US" sz="1000" kern="1200" dirty="0">
                <a:solidFill>
                  <a:schemeClr val="tx1"/>
                </a:solidFill>
                <a:effectLst/>
                <a:latin typeface="Arial" panose="020B0604020202020204" pitchFamily="34" charset="0"/>
                <a:ea typeface="+mn-ea"/>
                <a:cs typeface="Arial" panose="020B0604020202020204" pitchFamily="34" charset="0"/>
              </a:rPr>
              <a:t>Good Day everyone!</a:t>
            </a:r>
          </a:p>
          <a:p>
            <a:r>
              <a:rPr lang="en-US" sz="1000" kern="1200" dirty="0">
                <a:solidFill>
                  <a:schemeClr val="tx1"/>
                </a:solidFill>
                <a:effectLst/>
                <a:latin typeface="Arial" panose="020B0604020202020204" pitchFamily="34" charset="0"/>
                <a:ea typeface="+mn-ea"/>
                <a:cs typeface="Arial" panose="020B0604020202020204" pitchFamily="34" charset="0"/>
              </a:rPr>
              <a:t> </a:t>
            </a:r>
          </a:p>
          <a:p>
            <a:r>
              <a:rPr lang="en-US" sz="1000" kern="1200" dirty="0">
                <a:solidFill>
                  <a:schemeClr val="tx1"/>
                </a:solidFill>
                <a:effectLst/>
                <a:latin typeface="Arial" panose="020B0604020202020204" pitchFamily="34" charset="0"/>
                <a:ea typeface="+mn-ea"/>
                <a:cs typeface="Arial" panose="020B0604020202020204" pitchFamily="34" charset="0"/>
              </a:rPr>
              <a:t>I’m here to talk about Blockchain and Distributed Ledger. Before we do, I think it is important to touch on a variety of emerging technologies shifting the way the world operates.</a:t>
            </a:r>
          </a:p>
          <a:p>
            <a:r>
              <a:rPr lang="en-US" sz="1000" kern="1200" dirty="0">
                <a:solidFill>
                  <a:schemeClr val="tx1"/>
                </a:solidFill>
                <a:effectLst/>
                <a:latin typeface="Arial" panose="020B0604020202020204" pitchFamily="34" charset="0"/>
                <a:ea typeface="+mn-ea"/>
                <a:cs typeface="Arial" panose="020B0604020202020204" pitchFamily="34" charset="0"/>
              </a:rPr>
              <a:t> </a:t>
            </a:r>
          </a:p>
          <a:p>
            <a:r>
              <a:rPr lang="en-US" sz="1000" kern="1200" dirty="0">
                <a:solidFill>
                  <a:schemeClr val="tx1"/>
                </a:solidFill>
                <a:effectLst/>
                <a:latin typeface="Arial" panose="020B0604020202020204" pitchFamily="34" charset="0"/>
                <a:ea typeface="+mn-ea"/>
                <a:cs typeface="Arial" panose="020B0604020202020204" pitchFamily="34" charset="0"/>
              </a:rPr>
              <a:t>I think we can all agree that IoT is generating a massive amount of data. </a:t>
            </a:r>
          </a:p>
          <a:p>
            <a:endParaRPr lang="en-US" sz="1000" kern="1200" dirty="0">
              <a:solidFill>
                <a:schemeClr val="tx1"/>
              </a:solidFill>
              <a:effectLst/>
              <a:latin typeface="Arial" panose="020B0604020202020204" pitchFamily="34" charset="0"/>
              <a:ea typeface="+mn-ea"/>
              <a:cs typeface="Arial" panose="020B0604020202020204" pitchFamily="34" charset="0"/>
            </a:endParaRPr>
          </a:p>
          <a:p>
            <a:r>
              <a:rPr lang="en-US" sz="1000" kern="1200" dirty="0">
                <a:solidFill>
                  <a:schemeClr val="tx1"/>
                </a:solidFill>
                <a:effectLst/>
                <a:latin typeface="Arial" panose="020B0604020202020204" pitchFamily="34" charset="0"/>
                <a:ea typeface="+mn-ea"/>
                <a:cs typeface="Arial" panose="020B0604020202020204" pitchFamily="34" charset="0"/>
              </a:rPr>
              <a:t>We also know that AI/ML/DL can help make sense of that data for rapid business insight. </a:t>
            </a:r>
          </a:p>
          <a:p>
            <a:endParaRPr lang="en-US" sz="1000" kern="1200" dirty="0">
              <a:solidFill>
                <a:schemeClr val="tx1"/>
              </a:solidFill>
              <a:effectLst/>
              <a:latin typeface="Arial" panose="020B0604020202020204" pitchFamily="34" charset="0"/>
              <a:ea typeface="+mn-ea"/>
              <a:cs typeface="Arial" panose="020B0604020202020204" pitchFamily="34" charset="0"/>
            </a:endParaRPr>
          </a:p>
          <a:p>
            <a:r>
              <a:rPr lang="en-US" sz="1000" kern="1200" dirty="0">
                <a:solidFill>
                  <a:schemeClr val="tx1"/>
                </a:solidFill>
                <a:effectLst/>
                <a:latin typeface="Arial" panose="020B0604020202020204" pitchFamily="34" charset="0"/>
                <a:ea typeface="+mn-ea"/>
                <a:cs typeface="Arial" panose="020B0604020202020204" pitchFamily="34" charset="0"/>
              </a:rPr>
              <a:t>Even technologies like AR/VR will make use of this data in order to maximize opportunity at the point of visualization.</a:t>
            </a:r>
          </a:p>
          <a:p>
            <a:endParaRPr lang="en-US" sz="1000" kern="1200" dirty="0">
              <a:solidFill>
                <a:schemeClr val="tx1"/>
              </a:solidFill>
              <a:effectLst/>
              <a:latin typeface="Arial" panose="020B0604020202020204" pitchFamily="34" charset="0"/>
              <a:ea typeface="+mn-ea"/>
              <a:cs typeface="Arial" panose="020B0604020202020204" pitchFamily="34" charset="0"/>
            </a:endParaRPr>
          </a:p>
          <a:p>
            <a:r>
              <a:rPr lang="en-US" sz="1000" kern="1200" dirty="0">
                <a:solidFill>
                  <a:schemeClr val="tx1"/>
                </a:solidFill>
                <a:effectLst/>
                <a:latin typeface="Arial" panose="020B0604020202020204" pitchFamily="34" charset="0"/>
                <a:ea typeface="+mn-ea"/>
                <a:cs typeface="Arial" panose="020B0604020202020204" pitchFamily="34" charset="0"/>
              </a:rPr>
              <a:t>But how do we ensure that the data leveraged can be trusted? The source verified? The integrity kept in check? </a:t>
            </a:r>
          </a:p>
          <a:p>
            <a:endParaRPr lang="en-US" sz="1000" kern="1200" dirty="0">
              <a:solidFill>
                <a:schemeClr val="tx1"/>
              </a:solidFill>
              <a:effectLst/>
              <a:latin typeface="Arial" panose="020B0604020202020204" pitchFamily="34" charset="0"/>
              <a:ea typeface="+mn-ea"/>
              <a:cs typeface="Arial" panose="020B0604020202020204" pitchFamily="34" charset="0"/>
            </a:endParaRPr>
          </a:p>
          <a:p>
            <a:r>
              <a:rPr lang="en-US" sz="1000" kern="1200" dirty="0">
                <a:solidFill>
                  <a:schemeClr val="tx1"/>
                </a:solidFill>
                <a:effectLst/>
                <a:latin typeface="Arial" panose="020B0604020202020204" pitchFamily="34" charset="0"/>
                <a:ea typeface="+mn-ea"/>
                <a:cs typeface="Arial" panose="020B0604020202020204" pitchFamily="34" charset="0"/>
              </a:rPr>
              <a:t>As we continue to shift to a disaggregated world (think our own edge to core to cloud message), how can we best manage the entire process of data flow and exchange?</a:t>
            </a:r>
          </a:p>
          <a:p>
            <a:endParaRPr lang="en-US" dirty="0"/>
          </a:p>
        </p:txBody>
      </p:sp>
    </p:spTree>
    <p:extLst>
      <p:ext uri="{BB962C8B-B14F-4D97-AF65-F5344CB8AC3E}">
        <p14:creationId xmlns:p14="http://schemas.microsoft.com/office/powerpoint/2010/main" val="24153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173038"/>
            <a:ext cx="3786187" cy="2130425"/>
          </a:xfrm>
        </p:spPr>
      </p:sp>
      <p:sp>
        <p:nvSpPr>
          <p:cNvPr id="3" name="Notes Placeholder 2"/>
          <p:cNvSpPr>
            <a:spLocks noGrp="1"/>
          </p:cNvSpPr>
          <p:nvPr>
            <p:ph type="body" idx="1"/>
          </p:nvPr>
        </p:nvSpPr>
        <p:spPr/>
        <p:txBody>
          <a:bodyPr/>
          <a:lstStyle/>
          <a:p>
            <a:r>
              <a:rPr lang="en-US" sz="1000" b="1" i="1" kern="1200" dirty="0">
                <a:solidFill>
                  <a:schemeClr val="tx1"/>
                </a:solidFill>
                <a:effectLst/>
                <a:latin typeface="Arial" panose="020B0604020202020204" pitchFamily="34" charset="0"/>
                <a:ea typeface="+mn-ea"/>
                <a:cs typeface="Arial" panose="020B0604020202020204" pitchFamily="34" charset="0"/>
              </a:rPr>
              <a:t>Why should you care? Lay out the emerging opportunity blockchain represents.</a:t>
            </a:r>
          </a:p>
          <a:p>
            <a:endParaRPr lang="en-US" sz="1000" kern="1200" dirty="0">
              <a:solidFill>
                <a:schemeClr val="tx1"/>
              </a:solidFill>
              <a:effectLst/>
              <a:latin typeface="Arial" panose="020B0604020202020204" pitchFamily="34" charset="0"/>
              <a:ea typeface="+mn-ea"/>
              <a:cs typeface="Arial" panose="020B0604020202020204" pitchFamily="34" charset="0"/>
            </a:endParaRPr>
          </a:p>
          <a:p>
            <a:r>
              <a:rPr lang="en-US" sz="1000" kern="1200" dirty="0">
                <a:solidFill>
                  <a:schemeClr val="tx1"/>
                </a:solidFill>
                <a:effectLst/>
                <a:latin typeface="Arial" panose="020B0604020202020204" pitchFamily="34" charset="0"/>
                <a:ea typeface="+mn-ea"/>
                <a:cs typeface="Arial" panose="020B0604020202020204" pitchFamily="34" charset="0"/>
              </a:rPr>
              <a:t>But in 2015, the industry began to see new business to business blockchain implementations, which were NOT focused on cryptocurrency, but were instead focused on the “characteristics of blockchain”:  </a:t>
            </a:r>
          </a:p>
          <a:p>
            <a:r>
              <a:rPr lang="en-US" sz="1000" kern="1200" dirty="0">
                <a:solidFill>
                  <a:schemeClr val="tx1"/>
                </a:solidFill>
                <a:effectLst/>
                <a:latin typeface="Arial" panose="020B0604020202020204" pitchFamily="34" charset="0"/>
                <a:ea typeface="+mn-ea"/>
                <a:cs typeface="Arial" panose="020B0604020202020204" pitchFamily="34" charset="0"/>
              </a:rPr>
              <a:t> </a:t>
            </a:r>
          </a:p>
          <a:p>
            <a:r>
              <a:rPr lang="en-US" sz="1000" i="1" kern="1200" dirty="0">
                <a:solidFill>
                  <a:schemeClr val="tx1"/>
                </a:solidFill>
                <a:effectLst/>
                <a:latin typeface="Arial" panose="020B0604020202020204" pitchFamily="34" charset="0"/>
                <a:ea typeface="+mn-ea"/>
                <a:cs typeface="Arial" panose="020B0604020202020204" pitchFamily="34" charset="0"/>
              </a:rPr>
              <a:t>(a) the use of cryptography </a:t>
            </a:r>
            <a:endParaRPr lang="en-US" sz="1000" kern="1200" dirty="0">
              <a:solidFill>
                <a:schemeClr val="tx1"/>
              </a:solidFill>
              <a:effectLst/>
              <a:latin typeface="Arial" panose="020B0604020202020204" pitchFamily="34" charset="0"/>
              <a:ea typeface="+mn-ea"/>
              <a:cs typeface="Arial" panose="020B0604020202020204" pitchFamily="34" charset="0"/>
            </a:endParaRPr>
          </a:p>
          <a:p>
            <a:r>
              <a:rPr lang="en-US" sz="1000" i="1" kern="1200" dirty="0">
                <a:solidFill>
                  <a:schemeClr val="tx1"/>
                </a:solidFill>
                <a:effectLst/>
                <a:latin typeface="Arial" panose="020B0604020202020204" pitchFamily="34" charset="0"/>
                <a:ea typeface="+mn-ea"/>
                <a:cs typeface="Arial" panose="020B0604020202020204" pitchFamily="34" charset="0"/>
              </a:rPr>
              <a:t>(b) immutability</a:t>
            </a:r>
            <a:endParaRPr lang="en-US" sz="1000" kern="1200" dirty="0">
              <a:solidFill>
                <a:schemeClr val="tx1"/>
              </a:solidFill>
              <a:effectLst/>
              <a:latin typeface="Arial" panose="020B0604020202020204" pitchFamily="34" charset="0"/>
              <a:ea typeface="+mn-ea"/>
              <a:cs typeface="Arial" panose="020B0604020202020204" pitchFamily="34" charset="0"/>
            </a:endParaRPr>
          </a:p>
          <a:p>
            <a:r>
              <a:rPr lang="en-US" sz="1000" i="1" kern="1200" dirty="0">
                <a:solidFill>
                  <a:schemeClr val="tx1"/>
                </a:solidFill>
                <a:effectLst/>
                <a:latin typeface="Arial" panose="020B0604020202020204" pitchFamily="34" charset="0"/>
                <a:ea typeface="+mn-ea"/>
                <a:cs typeface="Arial" panose="020B0604020202020204" pitchFamily="34" charset="0"/>
              </a:rPr>
              <a:t>(c) geo-distribution</a:t>
            </a:r>
            <a:endParaRPr lang="en-US" sz="1000" kern="1200" dirty="0">
              <a:solidFill>
                <a:schemeClr val="tx1"/>
              </a:solidFill>
              <a:effectLst/>
              <a:latin typeface="Arial" panose="020B0604020202020204" pitchFamily="34" charset="0"/>
              <a:ea typeface="+mn-ea"/>
              <a:cs typeface="Arial" panose="020B0604020202020204" pitchFamily="34" charset="0"/>
            </a:endParaRPr>
          </a:p>
          <a:p>
            <a:r>
              <a:rPr lang="en-US" sz="1000" i="1" kern="1200" dirty="0">
                <a:solidFill>
                  <a:schemeClr val="tx1"/>
                </a:solidFill>
                <a:effectLst/>
                <a:latin typeface="Arial" panose="020B0604020202020204" pitchFamily="34" charset="0"/>
                <a:ea typeface="+mn-ea"/>
                <a:cs typeface="Arial" panose="020B0604020202020204" pitchFamily="34" charset="0"/>
              </a:rPr>
              <a:t>  </a:t>
            </a:r>
            <a:endParaRPr lang="en-US" sz="1000" kern="1200" dirty="0">
              <a:solidFill>
                <a:schemeClr val="tx1"/>
              </a:solidFill>
              <a:effectLst/>
              <a:latin typeface="Arial" panose="020B0604020202020204" pitchFamily="34" charset="0"/>
              <a:ea typeface="+mn-ea"/>
              <a:cs typeface="Arial" panose="020B0604020202020204" pitchFamily="34" charset="0"/>
            </a:endParaRPr>
          </a:p>
          <a:p>
            <a:r>
              <a:rPr lang="en-US" sz="1000" kern="1200" dirty="0">
                <a:solidFill>
                  <a:schemeClr val="tx1"/>
                </a:solidFill>
                <a:effectLst/>
                <a:latin typeface="Arial" panose="020B0604020202020204" pitchFamily="34" charset="0"/>
                <a:ea typeface="+mn-ea"/>
                <a:cs typeface="Arial" panose="020B0604020202020204" pitchFamily="34" charset="0"/>
              </a:rPr>
              <a:t>People wanted all of these features AND SOMETIMES a different (non-crypto) payload. Businesses began to realize that underlying blockchain technology powering Bitcoin can also be used for: </a:t>
            </a:r>
          </a:p>
          <a:p>
            <a:r>
              <a:rPr lang="en-US" sz="1000" i="1" kern="1200" dirty="0">
                <a:solidFill>
                  <a:schemeClr val="tx1"/>
                </a:solidFill>
                <a:effectLst/>
                <a:latin typeface="Arial" panose="020B0604020202020204" pitchFamily="34" charset="0"/>
                <a:ea typeface="+mn-ea"/>
                <a:cs typeface="Arial" panose="020B0604020202020204" pitchFamily="34" charset="0"/>
              </a:rPr>
              <a:t> </a:t>
            </a:r>
          </a:p>
          <a:p>
            <a:r>
              <a:rPr lang="en-US" sz="1000" i="1" kern="1200" dirty="0">
                <a:solidFill>
                  <a:schemeClr val="tx1"/>
                </a:solidFill>
                <a:effectLst/>
                <a:latin typeface="Arial" panose="020B0604020202020204" pitchFamily="34" charset="0"/>
                <a:ea typeface="+mn-ea"/>
                <a:cs typeface="Arial" panose="020B0604020202020204" pitchFamily="34" charset="0"/>
              </a:rPr>
              <a:t>(d) Smart</a:t>
            </a:r>
            <a:r>
              <a:rPr lang="en-US" sz="1000" i="1" kern="1200" baseline="0" dirty="0">
                <a:solidFill>
                  <a:schemeClr val="tx1"/>
                </a:solidFill>
                <a:effectLst/>
                <a:latin typeface="Arial" panose="020B0604020202020204" pitchFamily="34" charset="0"/>
                <a:ea typeface="+mn-ea"/>
                <a:cs typeface="Arial" panose="020B0604020202020204" pitchFamily="34" charset="0"/>
              </a:rPr>
              <a:t> contracts</a:t>
            </a:r>
            <a:endParaRPr lang="en-US" sz="1000" kern="1200" dirty="0">
              <a:solidFill>
                <a:schemeClr val="tx1"/>
              </a:solidFill>
              <a:effectLst/>
              <a:latin typeface="Arial" panose="020B0604020202020204" pitchFamily="34" charset="0"/>
              <a:ea typeface="+mn-ea"/>
              <a:cs typeface="Arial" panose="020B0604020202020204" pitchFamily="34" charset="0"/>
            </a:endParaRPr>
          </a:p>
          <a:p>
            <a:r>
              <a:rPr lang="en-US" sz="1000" i="1" kern="1200" dirty="0">
                <a:solidFill>
                  <a:schemeClr val="tx1"/>
                </a:solidFill>
                <a:effectLst/>
                <a:latin typeface="Arial" panose="020B0604020202020204" pitchFamily="34" charset="0"/>
                <a:ea typeface="+mn-ea"/>
                <a:cs typeface="Arial" panose="020B0604020202020204" pitchFamily="34" charset="0"/>
              </a:rPr>
              <a:t>(e) off-chain data assets (such as Systems of Record, applications, external data, etc.)</a:t>
            </a:r>
            <a:endParaRPr lang="en-US" sz="1000" kern="1200" dirty="0">
              <a:solidFill>
                <a:schemeClr val="tx1"/>
              </a:solidFill>
              <a:effectLst/>
              <a:latin typeface="Arial" panose="020B0604020202020204" pitchFamily="34" charset="0"/>
              <a:ea typeface="+mn-ea"/>
              <a:cs typeface="Arial" panose="020B0604020202020204" pitchFamily="34" charset="0"/>
            </a:endParaRPr>
          </a:p>
          <a:p>
            <a:r>
              <a:rPr lang="en-US" sz="1000" i="1" kern="1200" dirty="0">
                <a:solidFill>
                  <a:schemeClr val="tx1"/>
                </a:solidFill>
                <a:effectLst/>
                <a:latin typeface="Arial" panose="020B0604020202020204" pitchFamily="34" charset="0"/>
                <a:ea typeface="+mn-ea"/>
                <a:cs typeface="Arial" panose="020B0604020202020204" pitchFamily="34" charset="0"/>
              </a:rPr>
              <a:t>  </a:t>
            </a:r>
            <a:endParaRPr lang="en-US" sz="1000" kern="1200" dirty="0">
              <a:solidFill>
                <a:schemeClr val="tx1"/>
              </a:solidFill>
              <a:effectLst/>
              <a:latin typeface="Arial" panose="020B0604020202020204" pitchFamily="34" charset="0"/>
              <a:ea typeface="+mn-ea"/>
              <a:cs typeface="Arial" panose="020B0604020202020204" pitchFamily="34" charset="0"/>
            </a:endParaRPr>
          </a:p>
          <a:p>
            <a:r>
              <a:rPr lang="en-US" sz="1000" kern="1200" dirty="0">
                <a:solidFill>
                  <a:schemeClr val="tx1"/>
                </a:solidFill>
                <a:effectLst/>
                <a:latin typeface="Arial" panose="020B0604020202020204" pitchFamily="34" charset="0"/>
                <a:ea typeface="+mn-ea"/>
                <a:cs typeface="Arial" panose="020B0604020202020204" pitchFamily="34" charset="0"/>
              </a:rPr>
              <a:t>These final two points allows us to re-purpose blockchain for multiple use cases that require trusted handling of off-chain data assets that span many emerging technologies including IoT, AI/ML/DL, and even multi-cloud.  This new evolution is all about things transacting with things. </a:t>
            </a:r>
          </a:p>
        </p:txBody>
      </p:sp>
    </p:spTree>
    <p:extLst>
      <p:ext uri="{BB962C8B-B14F-4D97-AF65-F5344CB8AC3E}">
        <p14:creationId xmlns:p14="http://schemas.microsoft.com/office/powerpoint/2010/main" val="1036832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84175"/>
            <a:ext cx="6096000" cy="34305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blockchain is the new database – get ready to rewrite everything…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Well, not really. The technology concept behind the blockchain is similar to that of a database, except that the way you interact with that database is different.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0" dirty="0">
                <a:solidFill>
                  <a:srgbClr val="FF0000"/>
                </a:solidFill>
              </a:rPr>
              <a:t>Blockchain technology leverages a decentralized consensus model and powers applications that can take advantage of this technology. By default it can be geo-distributed, leverage token based access, store all transactions cryptographically, and even operate autonomously.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not for everything, there are lots of applications that do fit the blockchain distributed model, and that presents a massive amount of opportunities for developers, creators, and visionaries.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explore further…</a:t>
            </a:r>
          </a:p>
          <a:p>
            <a:endParaRPr lang="en-US" baseline="0" dirty="0"/>
          </a:p>
        </p:txBody>
      </p:sp>
      <p:sp>
        <p:nvSpPr>
          <p:cNvPr id="4" name="Slide Number Placeholder 3"/>
          <p:cNvSpPr>
            <a:spLocks noGrp="1"/>
          </p:cNvSpPr>
          <p:nvPr>
            <p:ph type="sldNum" sz="quarter" idx="10"/>
          </p:nvPr>
        </p:nvSpPr>
        <p:spPr/>
        <p:txBody>
          <a:bodyPr/>
          <a:lstStyle/>
          <a:p>
            <a:fld id="{01F2A70B-78F2-4DCF-B53B-C990D2FAFB8A}" type="slidenum">
              <a:rPr lang="en-US" smtClean="0"/>
              <a:t>4</a:t>
            </a:fld>
            <a:endParaRPr lang="en-US"/>
          </a:p>
        </p:txBody>
      </p:sp>
    </p:spTree>
    <p:extLst>
      <p:ext uri="{BB962C8B-B14F-4D97-AF65-F5344CB8AC3E}">
        <p14:creationId xmlns:p14="http://schemas.microsoft.com/office/powerpoint/2010/main" val="3150273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84175"/>
            <a:ext cx="6096000" cy="3430588"/>
          </a:xfrm>
        </p:spPr>
      </p:sp>
      <p:sp>
        <p:nvSpPr>
          <p:cNvPr id="3" name="Notes Placeholder 2"/>
          <p:cNvSpPr>
            <a:spLocks noGrp="1"/>
          </p:cNvSpPr>
          <p:nvPr>
            <p:ph type="body" idx="1"/>
          </p:nvPr>
        </p:nvSpPr>
        <p:spPr/>
        <p:txBody>
          <a:bodyPr/>
          <a:lstStyle/>
          <a:p>
            <a:r>
              <a:rPr lang="en-US" dirty="0"/>
              <a:t>So how does blockchain work? At the most basic level,</a:t>
            </a:r>
            <a:r>
              <a:rPr lang="en-US" baseline="0" dirty="0"/>
              <a:t> a source party wants to request a transaction. That transaction is represented online as a block. This block is then broadcast to all participants in the network or “Chain”. All participants in the network approve the transaction or block as valid. Once approved, it can now be added to the chain. The transaction is then complete. While commonly thought of as a means for secure financial transaction, there are many other current and potential uses for blockchain technology.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5</a:t>
            </a:fld>
            <a:endParaRPr lang="en-US"/>
          </a:p>
        </p:txBody>
      </p:sp>
    </p:spTree>
    <p:extLst>
      <p:ext uri="{BB962C8B-B14F-4D97-AF65-F5344CB8AC3E}">
        <p14:creationId xmlns:p14="http://schemas.microsoft.com/office/powerpoint/2010/main" val="1670499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84175"/>
            <a:ext cx="6096000" cy="34305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Why is blockchain</a:t>
            </a:r>
            <a:r>
              <a:rPr lang="en-US" sz="1200" kern="1200" baseline="0" dirty="0">
                <a:solidFill>
                  <a:schemeClr val="tx1"/>
                </a:solidFill>
                <a:effectLst/>
                <a:latin typeface="+mn-lt"/>
                <a:ea typeface="+mn-ea"/>
                <a:cs typeface="+mn-cs"/>
              </a:rPr>
              <a:t> technology so impactful?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[Read</a:t>
            </a:r>
            <a:r>
              <a:rPr lang="en-US" sz="1200" kern="1200" baseline="0" dirty="0">
                <a:solidFill>
                  <a:schemeClr val="tx1"/>
                </a:solidFill>
                <a:effectLst/>
                <a:latin typeface="+mn-lt"/>
                <a:ea typeface="+mn-ea"/>
                <a:cs typeface="+mn-cs"/>
              </a:rPr>
              <a:t> bullets from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Every one of your customers will end up using blockchain in some form or fashion, </a:t>
            </a:r>
            <a:r>
              <a:rPr lang="en-US" baseline="0" dirty="0"/>
              <a:t>and more than likely will drive significant investment from companies to establish a method of participation via public, private, or combination thereof. </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6</a:t>
            </a:fld>
            <a:endParaRPr lang="en-US"/>
          </a:p>
        </p:txBody>
      </p:sp>
    </p:spTree>
    <p:extLst>
      <p:ext uri="{BB962C8B-B14F-4D97-AF65-F5344CB8AC3E}">
        <p14:creationId xmlns:p14="http://schemas.microsoft.com/office/powerpoint/2010/main" val="72311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84175"/>
            <a:ext cx="6096000" cy="343058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Multi</a:t>
            </a:r>
            <a:r>
              <a:rPr lang="en-US" baseline="0" dirty="0"/>
              <a:t> or fractional car ownership or shared leasing of autonomous vehicles, secure and verified voting via mobile, smart contracts, even HIE and patient data can be shared securely. </a:t>
            </a:r>
            <a:r>
              <a:rPr lang="en-US" sz="1200" kern="1200" dirty="0">
                <a:solidFill>
                  <a:schemeClr val="tx1"/>
                </a:solidFill>
                <a:latin typeface="+mn-lt"/>
                <a:ea typeface="+mn-ea"/>
                <a:cs typeface="+mn-cs"/>
              </a:rPr>
              <a:t>Elsewhere in the blockchain space, applications related to decentralized energy distribution have been gaining steam.</a:t>
            </a:r>
            <a:endParaRPr lang="en-US" dirty="0"/>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7</a:t>
            </a:fld>
            <a:endParaRPr lang="en-US"/>
          </a:p>
        </p:txBody>
      </p:sp>
    </p:spTree>
    <p:extLst>
      <p:ext uri="{BB962C8B-B14F-4D97-AF65-F5344CB8AC3E}">
        <p14:creationId xmlns:p14="http://schemas.microsoft.com/office/powerpoint/2010/main" val="866223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173038"/>
            <a:ext cx="3786187" cy="2130425"/>
          </a:xfrm>
        </p:spPr>
      </p:sp>
      <p:sp>
        <p:nvSpPr>
          <p:cNvPr id="3" name="Notes Placeholder 2"/>
          <p:cNvSpPr>
            <a:spLocks noGrp="1"/>
          </p:cNvSpPr>
          <p:nvPr>
            <p:ph type="body" idx="1"/>
          </p:nvPr>
        </p:nvSpPr>
        <p:spPr/>
        <p:txBody>
          <a:bodyPr/>
          <a:lstStyle/>
          <a:p>
            <a:r>
              <a:rPr lang="en-US" sz="1000" b="1" i="1" kern="1200" dirty="0">
                <a:solidFill>
                  <a:schemeClr val="tx1"/>
                </a:solidFill>
                <a:effectLst/>
                <a:latin typeface="Arial" panose="020B0604020202020204" pitchFamily="34" charset="0"/>
                <a:ea typeface="+mn-ea"/>
                <a:cs typeface="Arial" panose="020B0604020202020204" pitchFamily="34" charset="0"/>
              </a:rPr>
              <a:t>How is blockchain impacting and integrating with other emerging technologies? Lay out the integration aspects.</a:t>
            </a:r>
          </a:p>
          <a:p>
            <a:endParaRPr lang="en-US" sz="1000" kern="1200" dirty="0">
              <a:solidFill>
                <a:schemeClr val="tx1"/>
              </a:solidFill>
              <a:effectLst/>
              <a:latin typeface="Arial" panose="020B0604020202020204" pitchFamily="34" charset="0"/>
              <a:ea typeface="+mn-ea"/>
              <a:cs typeface="Arial" panose="020B0604020202020204" pitchFamily="34" charset="0"/>
            </a:endParaRPr>
          </a:p>
          <a:p>
            <a:r>
              <a:rPr lang="en-US" sz="1000" kern="1200" dirty="0">
                <a:solidFill>
                  <a:schemeClr val="tx1"/>
                </a:solidFill>
                <a:effectLst/>
                <a:latin typeface="Arial" panose="020B0604020202020204" pitchFamily="34" charset="0"/>
                <a:ea typeface="+mn-ea"/>
                <a:cs typeface="Arial" panose="020B0604020202020204" pitchFamily="34" charset="0"/>
              </a:rPr>
              <a:t>In the examples shared, there are many moving pieces making the business goals and objectives reality. While blockchain plays a part in these initiatives, they also are leveraging other emerging technologies to drive change and innovation. Blockchain is being woven into these digital and intelligent ecosystems as the framework for communication and transaction.</a:t>
            </a:r>
          </a:p>
        </p:txBody>
      </p:sp>
    </p:spTree>
    <p:extLst>
      <p:ext uri="{BB962C8B-B14F-4D97-AF65-F5344CB8AC3E}">
        <p14:creationId xmlns:p14="http://schemas.microsoft.com/office/powerpoint/2010/main" val="928841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173038"/>
            <a:ext cx="3786187" cy="2130425"/>
          </a:xfrm>
        </p:spPr>
      </p:sp>
      <p:sp>
        <p:nvSpPr>
          <p:cNvPr id="3" name="Notes Placeholder 2"/>
          <p:cNvSpPr>
            <a:spLocks noGrp="1"/>
          </p:cNvSpPr>
          <p:nvPr>
            <p:ph type="body" idx="1"/>
          </p:nvPr>
        </p:nvSpPr>
        <p:spPr/>
        <p:txBody>
          <a:bodyPr/>
          <a:lstStyle/>
          <a:p>
            <a:r>
              <a:rPr lang="en-US" sz="1000" kern="1200" dirty="0">
                <a:solidFill>
                  <a:schemeClr val="tx1"/>
                </a:solidFill>
                <a:effectLst/>
                <a:latin typeface="Arial" panose="020B0604020202020204" pitchFamily="34" charset="0"/>
                <a:ea typeface="+mn-ea"/>
                <a:cs typeface="Arial" panose="020B0604020202020204" pitchFamily="34" charset="0"/>
              </a:rPr>
              <a:t>As a method for communicating our value as Dell Technologies with our customers, we always lead with a conversation around what we like to call the “Pinwheel of Consideration”. After all, companies are not looking at blockchain to replace some back office process such as email. They are looking to revamp mission critical business systems and processes with this technology. And because this is the case, blockchain really sits at the intersection of many other ancillary pieces of technology necessary to realize the potential of a production implementation. </a:t>
            </a:r>
          </a:p>
          <a:p>
            <a:endParaRPr lang="en-US" sz="1000" kern="1200" dirty="0">
              <a:solidFill>
                <a:schemeClr val="tx1"/>
              </a:solidFill>
              <a:effectLst/>
              <a:latin typeface="Arial" panose="020B0604020202020204" pitchFamily="34" charset="0"/>
              <a:ea typeface="+mn-ea"/>
              <a:cs typeface="Arial" panose="020B0604020202020204" pitchFamily="34" charset="0"/>
            </a:endParaRPr>
          </a:p>
          <a:p>
            <a:r>
              <a:rPr lang="en-US" sz="1000" kern="1200" dirty="0">
                <a:solidFill>
                  <a:schemeClr val="tx1"/>
                </a:solidFill>
                <a:effectLst/>
                <a:latin typeface="Arial" panose="020B0604020202020204" pitchFamily="34" charset="0"/>
                <a:ea typeface="+mn-ea"/>
                <a:cs typeface="Arial" panose="020B0604020202020204" pitchFamily="34" charset="0"/>
              </a:rPr>
              <a:t>I want to make it clear that in this presentation we are talking about blockchain as part of a set of emerging technologies.  But it is also true that our customers are investing in building blockchain applications right now, and in 2018 there is an immediate business opportunity to capture revenue across the DT portfolio. </a:t>
            </a:r>
            <a:endParaRPr lang="en-US" sz="1000" dirty="0">
              <a:solidFill>
                <a:schemeClr val="tx2"/>
              </a:solidFill>
            </a:endParaRPr>
          </a:p>
          <a:p>
            <a:endParaRPr lang="en-US" sz="1000" dirty="0">
              <a:solidFill>
                <a:schemeClr val="tx2"/>
              </a:solidFill>
            </a:endParaRPr>
          </a:p>
          <a:p>
            <a:pPr lvl="0">
              <a:defRPr/>
            </a:pPr>
            <a:r>
              <a:rPr lang="en-US" sz="1000" b="0" i="1" dirty="0">
                <a:solidFill>
                  <a:schemeClr val="tx2"/>
                </a:solidFill>
              </a:rPr>
              <a:t>Additional info:</a:t>
            </a:r>
          </a:p>
          <a:p>
            <a:br>
              <a:rPr lang="en-US" sz="1000" b="0" i="1" dirty="0">
                <a:solidFill>
                  <a:schemeClr val="tx2"/>
                </a:solidFill>
              </a:rPr>
            </a:br>
            <a:r>
              <a:rPr lang="en-US" sz="1000" b="0" i="1" dirty="0">
                <a:solidFill>
                  <a:schemeClr val="tx2"/>
                </a:solidFill>
              </a:rPr>
              <a:t>When interfacing with our customers, we always lead with a conversation around what we like to call the “Pinwheel of Consideration”. After all, companies are not looking at blockchain to replace some back office process such as email. They are looking to revamp mission critical business systems and processes with this technology. And because this is the case, blockchain really sits at the intersection of many other ancillary pieces of technology necessary to realize the potential of a production implementation. Much like a Hadoop cluster, if you simply stand up Hadoop and wait for magic and rainbows to come flying out, you will be sorely disappointed. The truth is that it is not until your interface Hadoop with various data systems, and understand the right questions to ask of the data, that you recognize any value. Similarly, blockchain by itself does nothing. In fact, the technology is not all that revolutionary. It is simply an aggregation of various things such as encryption, geo-distributed database, etc. that were previously cumbersome to implement at scale. </a:t>
            </a:r>
          </a:p>
          <a:p>
            <a:endParaRPr lang="en-US" sz="1000" b="0" i="1" dirty="0">
              <a:solidFill>
                <a:schemeClr val="tx2"/>
              </a:solidFill>
            </a:endParaRPr>
          </a:p>
          <a:p>
            <a:r>
              <a:rPr lang="en-US" sz="1000" b="0" i="1" dirty="0">
                <a:solidFill>
                  <a:schemeClr val="tx2"/>
                </a:solidFill>
              </a:rPr>
              <a:t>For example, with new business process comes business logic and rule sets that need to be defined and enforced with the power of smart contracts in the form of software code. Additionally, with private enterprise blockchain, managing membership and the issuance of public and private keys for participation is of concern. With developments in quantum computing and the constant threat of network penetration, leveraging software defined networking to improve upon security and programmability is key to a successful and secure implementation. Many cite the scalability issues facing Bitcoin. The truth is that Bitcoin is under constant attack from hackers every second of the day. Thus, Bitcoin is forced to leverage extremely complex and cumbersome algorithms to ensure data security. When using private enterprise blockchain, different less stringent algorithms can be used, sacrificing a small amount of security to allow for improved scalability and throughput. </a:t>
            </a:r>
          </a:p>
          <a:p>
            <a:endParaRPr lang="en-US" sz="1000" b="0" i="1" dirty="0">
              <a:solidFill>
                <a:schemeClr val="tx2"/>
              </a:solidFill>
            </a:endParaRPr>
          </a:p>
          <a:p>
            <a:r>
              <a:rPr lang="en-US" sz="1000" b="0" i="1" dirty="0">
                <a:solidFill>
                  <a:schemeClr val="tx2"/>
                </a:solidFill>
              </a:rPr>
              <a:t>Large amounts of data or large data files will not be stored within a blockchain. It is after all geo-distributed which would not be functional if the data stored was extremely large. Interfacing with information stored off-chain and in legacy systems is key to interoperability and functionality for blockchain implementations. And of course that data must be protected through a variety of methods. Companies looking to run both private enterprise blockchain along with say accepting cryptocurrency as forms of payment will rapidly encounter a multi-chain world they must contend with. And this naturally lends itself to design and architecture considerations around multi-cloud and automation and locality of blockchain nodes.</a:t>
            </a:r>
          </a:p>
        </p:txBody>
      </p:sp>
    </p:spTree>
    <p:extLst>
      <p:ext uri="{BB962C8B-B14F-4D97-AF65-F5344CB8AC3E}">
        <p14:creationId xmlns:p14="http://schemas.microsoft.com/office/powerpoint/2010/main" val="2559232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45455-A73F-486E-81E6-1316091037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339A10-0DE4-4034-A991-D0DCE3D0CF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BE9AA3-DF24-41F1-9F5C-8A86FEC8B325}"/>
              </a:ext>
            </a:extLst>
          </p:cNvPr>
          <p:cNvSpPr>
            <a:spLocks noGrp="1"/>
          </p:cNvSpPr>
          <p:nvPr>
            <p:ph type="dt" sz="half" idx="10"/>
          </p:nvPr>
        </p:nvSpPr>
        <p:spPr/>
        <p:txBody>
          <a:bodyPr/>
          <a:lstStyle/>
          <a:p>
            <a:fld id="{F9B24245-C85F-462C-A217-77BB44CF9331}" type="datetimeFigureOut">
              <a:rPr lang="en-US" smtClean="0"/>
              <a:t>6/19/2020</a:t>
            </a:fld>
            <a:endParaRPr lang="en-US"/>
          </a:p>
        </p:txBody>
      </p:sp>
      <p:sp>
        <p:nvSpPr>
          <p:cNvPr id="5" name="Footer Placeholder 4">
            <a:extLst>
              <a:ext uri="{FF2B5EF4-FFF2-40B4-BE49-F238E27FC236}">
                <a16:creationId xmlns:a16="http://schemas.microsoft.com/office/drawing/2014/main" id="{BB948EF6-B874-4DA0-8EDA-1EBC7E2E54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F5A1F-4415-4F6F-8DDA-615F5E32736D}"/>
              </a:ext>
            </a:extLst>
          </p:cNvPr>
          <p:cNvSpPr>
            <a:spLocks noGrp="1"/>
          </p:cNvSpPr>
          <p:nvPr>
            <p:ph type="sldNum" sz="quarter" idx="12"/>
          </p:nvPr>
        </p:nvSpPr>
        <p:spPr/>
        <p:txBody>
          <a:bodyPr/>
          <a:lstStyle/>
          <a:p>
            <a:fld id="{CD02B826-BFD0-4170-9FF7-91CE9085B7F8}" type="slidenum">
              <a:rPr lang="en-US" smtClean="0"/>
              <a:t>‹#›</a:t>
            </a:fld>
            <a:endParaRPr lang="en-US"/>
          </a:p>
        </p:txBody>
      </p:sp>
    </p:spTree>
    <p:extLst>
      <p:ext uri="{BB962C8B-B14F-4D97-AF65-F5344CB8AC3E}">
        <p14:creationId xmlns:p14="http://schemas.microsoft.com/office/powerpoint/2010/main" val="1184126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9766E-BFB6-4671-8446-C04766B117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D12D77-D898-4CEB-925B-33BE8CEB2B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F56EB9-1986-454A-B868-775A861713DB}"/>
              </a:ext>
            </a:extLst>
          </p:cNvPr>
          <p:cNvSpPr>
            <a:spLocks noGrp="1"/>
          </p:cNvSpPr>
          <p:nvPr>
            <p:ph type="dt" sz="half" idx="10"/>
          </p:nvPr>
        </p:nvSpPr>
        <p:spPr/>
        <p:txBody>
          <a:bodyPr/>
          <a:lstStyle/>
          <a:p>
            <a:fld id="{F9B24245-C85F-462C-A217-77BB44CF9331}" type="datetimeFigureOut">
              <a:rPr lang="en-US" smtClean="0"/>
              <a:t>6/19/2020</a:t>
            </a:fld>
            <a:endParaRPr lang="en-US"/>
          </a:p>
        </p:txBody>
      </p:sp>
      <p:sp>
        <p:nvSpPr>
          <p:cNvPr id="5" name="Footer Placeholder 4">
            <a:extLst>
              <a:ext uri="{FF2B5EF4-FFF2-40B4-BE49-F238E27FC236}">
                <a16:creationId xmlns:a16="http://schemas.microsoft.com/office/drawing/2014/main" id="{14C67A67-0BFB-4642-8224-37751A083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F71A62-363E-4A85-A3E0-871F1B92A220}"/>
              </a:ext>
            </a:extLst>
          </p:cNvPr>
          <p:cNvSpPr>
            <a:spLocks noGrp="1"/>
          </p:cNvSpPr>
          <p:nvPr>
            <p:ph type="sldNum" sz="quarter" idx="12"/>
          </p:nvPr>
        </p:nvSpPr>
        <p:spPr/>
        <p:txBody>
          <a:bodyPr/>
          <a:lstStyle/>
          <a:p>
            <a:fld id="{CD02B826-BFD0-4170-9FF7-91CE9085B7F8}" type="slidenum">
              <a:rPr lang="en-US" smtClean="0"/>
              <a:t>‹#›</a:t>
            </a:fld>
            <a:endParaRPr lang="en-US"/>
          </a:p>
        </p:txBody>
      </p:sp>
    </p:spTree>
    <p:extLst>
      <p:ext uri="{BB962C8B-B14F-4D97-AF65-F5344CB8AC3E}">
        <p14:creationId xmlns:p14="http://schemas.microsoft.com/office/powerpoint/2010/main" val="2172947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46E9D7-5BC0-4FD0-8238-F08516DC03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281937-31DA-4D66-9680-B09FC3DDB6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CA3242-EC6A-4DC9-B6F8-8E3EEDD1B7F5}"/>
              </a:ext>
            </a:extLst>
          </p:cNvPr>
          <p:cNvSpPr>
            <a:spLocks noGrp="1"/>
          </p:cNvSpPr>
          <p:nvPr>
            <p:ph type="dt" sz="half" idx="10"/>
          </p:nvPr>
        </p:nvSpPr>
        <p:spPr/>
        <p:txBody>
          <a:bodyPr/>
          <a:lstStyle/>
          <a:p>
            <a:fld id="{F9B24245-C85F-462C-A217-77BB44CF9331}" type="datetimeFigureOut">
              <a:rPr lang="en-US" smtClean="0"/>
              <a:t>6/19/2020</a:t>
            </a:fld>
            <a:endParaRPr lang="en-US"/>
          </a:p>
        </p:txBody>
      </p:sp>
      <p:sp>
        <p:nvSpPr>
          <p:cNvPr id="5" name="Footer Placeholder 4">
            <a:extLst>
              <a:ext uri="{FF2B5EF4-FFF2-40B4-BE49-F238E27FC236}">
                <a16:creationId xmlns:a16="http://schemas.microsoft.com/office/drawing/2014/main" id="{3573234E-6CD7-4FA0-B513-DC54251302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05268-69F1-4582-BF60-50D337AB331F}"/>
              </a:ext>
            </a:extLst>
          </p:cNvPr>
          <p:cNvSpPr>
            <a:spLocks noGrp="1"/>
          </p:cNvSpPr>
          <p:nvPr>
            <p:ph type="sldNum" sz="quarter" idx="12"/>
          </p:nvPr>
        </p:nvSpPr>
        <p:spPr/>
        <p:txBody>
          <a:bodyPr/>
          <a:lstStyle/>
          <a:p>
            <a:fld id="{CD02B826-BFD0-4170-9FF7-91CE9085B7F8}" type="slidenum">
              <a:rPr lang="en-US" smtClean="0"/>
              <a:t>‹#›</a:t>
            </a:fld>
            <a:endParaRPr lang="en-US"/>
          </a:p>
        </p:txBody>
      </p:sp>
    </p:spTree>
    <p:extLst>
      <p:ext uri="{BB962C8B-B14F-4D97-AF65-F5344CB8AC3E}">
        <p14:creationId xmlns:p14="http://schemas.microsoft.com/office/powerpoint/2010/main" val="4089082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er no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9" y="362515"/>
            <a:ext cx="10607040" cy="630103"/>
          </a:xfrm>
          <a:prstGeom prst="rect">
            <a:avLst/>
          </a:prstGeom>
        </p:spPr>
        <p:txBody>
          <a:bodyPr lIns="0" rIns="0"/>
          <a:lstStyle>
            <a:lvl1pPr>
              <a:defRPr>
                <a:solidFill>
                  <a:srgbClr val="007DB8"/>
                </a:solidFill>
                <a:latin typeface="Arial" panose="020B0604020202020204" pitchFamily="34" charset="0"/>
                <a:ea typeface="Arial"/>
                <a:cs typeface="Arial" panose="020B0604020202020204" pitchFamily="34" charset="0"/>
              </a:defRPr>
            </a:lvl1pPr>
          </a:lstStyle>
          <a:p>
            <a:r>
              <a:rPr lang="en-US" dirty="0"/>
              <a:t>Click to edit content page title</a:t>
            </a:r>
          </a:p>
        </p:txBody>
      </p:sp>
    </p:spTree>
    <p:extLst>
      <p:ext uri="{BB962C8B-B14F-4D97-AF65-F5344CB8AC3E}">
        <p14:creationId xmlns:p14="http://schemas.microsoft.com/office/powerpoint/2010/main" val="599785392"/>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wave bkgd">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69" y="914400"/>
            <a:ext cx="12190476" cy="5193651"/>
          </a:xfrm>
          <a:prstGeom prst="rect">
            <a:avLst/>
          </a:prstGeom>
        </p:spPr>
      </p:pic>
      <p:sp>
        <p:nvSpPr>
          <p:cNvPr id="2" name="Title 1"/>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bg1"/>
                </a:solidFill>
                <a:latin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36560132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3AC7-C340-40EC-B06C-1EF968F1CD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34810C-211E-43CB-B526-B2E3E62C9E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05D330-B288-4DAA-B893-B2B36A07A891}"/>
              </a:ext>
            </a:extLst>
          </p:cNvPr>
          <p:cNvSpPr>
            <a:spLocks noGrp="1"/>
          </p:cNvSpPr>
          <p:nvPr>
            <p:ph type="dt" sz="half" idx="10"/>
          </p:nvPr>
        </p:nvSpPr>
        <p:spPr/>
        <p:txBody>
          <a:bodyPr/>
          <a:lstStyle/>
          <a:p>
            <a:fld id="{F9B24245-C85F-462C-A217-77BB44CF9331}" type="datetimeFigureOut">
              <a:rPr lang="en-US" smtClean="0"/>
              <a:t>6/19/2020</a:t>
            </a:fld>
            <a:endParaRPr lang="en-US"/>
          </a:p>
        </p:txBody>
      </p:sp>
      <p:sp>
        <p:nvSpPr>
          <p:cNvPr id="5" name="Footer Placeholder 4">
            <a:extLst>
              <a:ext uri="{FF2B5EF4-FFF2-40B4-BE49-F238E27FC236}">
                <a16:creationId xmlns:a16="http://schemas.microsoft.com/office/drawing/2014/main" id="{59EE8853-0689-4737-B619-2E364204A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E0D37D-CB79-4E37-9E89-9D2255848088}"/>
              </a:ext>
            </a:extLst>
          </p:cNvPr>
          <p:cNvSpPr>
            <a:spLocks noGrp="1"/>
          </p:cNvSpPr>
          <p:nvPr>
            <p:ph type="sldNum" sz="quarter" idx="12"/>
          </p:nvPr>
        </p:nvSpPr>
        <p:spPr/>
        <p:txBody>
          <a:bodyPr/>
          <a:lstStyle/>
          <a:p>
            <a:fld id="{CD02B826-BFD0-4170-9FF7-91CE9085B7F8}" type="slidenum">
              <a:rPr lang="en-US" smtClean="0"/>
              <a:t>‹#›</a:t>
            </a:fld>
            <a:endParaRPr lang="en-US"/>
          </a:p>
        </p:txBody>
      </p:sp>
    </p:spTree>
    <p:extLst>
      <p:ext uri="{BB962C8B-B14F-4D97-AF65-F5344CB8AC3E}">
        <p14:creationId xmlns:p14="http://schemas.microsoft.com/office/powerpoint/2010/main" val="3234121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61267-B478-47F0-987E-6A765E702A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F72952-B9AA-4289-B98C-6C244B4833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2F2FB1-0B5C-4741-94B2-D5051CF11248}"/>
              </a:ext>
            </a:extLst>
          </p:cNvPr>
          <p:cNvSpPr>
            <a:spLocks noGrp="1"/>
          </p:cNvSpPr>
          <p:nvPr>
            <p:ph type="dt" sz="half" idx="10"/>
          </p:nvPr>
        </p:nvSpPr>
        <p:spPr/>
        <p:txBody>
          <a:bodyPr/>
          <a:lstStyle/>
          <a:p>
            <a:fld id="{F9B24245-C85F-462C-A217-77BB44CF9331}" type="datetimeFigureOut">
              <a:rPr lang="en-US" smtClean="0"/>
              <a:t>6/19/2020</a:t>
            </a:fld>
            <a:endParaRPr lang="en-US"/>
          </a:p>
        </p:txBody>
      </p:sp>
      <p:sp>
        <p:nvSpPr>
          <p:cNvPr id="5" name="Footer Placeholder 4">
            <a:extLst>
              <a:ext uri="{FF2B5EF4-FFF2-40B4-BE49-F238E27FC236}">
                <a16:creationId xmlns:a16="http://schemas.microsoft.com/office/drawing/2014/main" id="{C100BF30-79A7-442A-AA67-89C323FBAA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43CDE3-789A-49F5-9496-6052562AD98A}"/>
              </a:ext>
            </a:extLst>
          </p:cNvPr>
          <p:cNvSpPr>
            <a:spLocks noGrp="1"/>
          </p:cNvSpPr>
          <p:nvPr>
            <p:ph type="sldNum" sz="quarter" idx="12"/>
          </p:nvPr>
        </p:nvSpPr>
        <p:spPr/>
        <p:txBody>
          <a:bodyPr/>
          <a:lstStyle/>
          <a:p>
            <a:fld id="{CD02B826-BFD0-4170-9FF7-91CE9085B7F8}" type="slidenum">
              <a:rPr lang="en-US" smtClean="0"/>
              <a:t>‹#›</a:t>
            </a:fld>
            <a:endParaRPr lang="en-US"/>
          </a:p>
        </p:txBody>
      </p:sp>
    </p:spTree>
    <p:extLst>
      <p:ext uri="{BB962C8B-B14F-4D97-AF65-F5344CB8AC3E}">
        <p14:creationId xmlns:p14="http://schemas.microsoft.com/office/powerpoint/2010/main" val="2117872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B8BC1-5D16-4F0E-9B20-547BEFED38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C408D8-90AC-409D-874A-ECC15C6F36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2A3302-4610-40A5-B630-8F587A9F0B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7F65A1-CE25-4762-B084-7F2EA8370E8F}"/>
              </a:ext>
            </a:extLst>
          </p:cNvPr>
          <p:cNvSpPr>
            <a:spLocks noGrp="1"/>
          </p:cNvSpPr>
          <p:nvPr>
            <p:ph type="dt" sz="half" idx="10"/>
          </p:nvPr>
        </p:nvSpPr>
        <p:spPr/>
        <p:txBody>
          <a:bodyPr/>
          <a:lstStyle/>
          <a:p>
            <a:fld id="{F9B24245-C85F-462C-A217-77BB44CF9331}" type="datetimeFigureOut">
              <a:rPr lang="en-US" smtClean="0"/>
              <a:t>6/19/2020</a:t>
            </a:fld>
            <a:endParaRPr lang="en-US"/>
          </a:p>
        </p:txBody>
      </p:sp>
      <p:sp>
        <p:nvSpPr>
          <p:cNvPr id="6" name="Footer Placeholder 5">
            <a:extLst>
              <a:ext uri="{FF2B5EF4-FFF2-40B4-BE49-F238E27FC236}">
                <a16:creationId xmlns:a16="http://schemas.microsoft.com/office/drawing/2014/main" id="{2E7C1D47-7767-4B22-9704-3FE17498F1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AFD822-D26F-4D9C-A4D2-C56165B107E6}"/>
              </a:ext>
            </a:extLst>
          </p:cNvPr>
          <p:cNvSpPr>
            <a:spLocks noGrp="1"/>
          </p:cNvSpPr>
          <p:nvPr>
            <p:ph type="sldNum" sz="quarter" idx="12"/>
          </p:nvPr>
        </p:nvSpPr>
        <p:spPr/>
        <p:txBody>
          <a:bodyPr/>
          <a:lstStyle/>
          <a:p>
            <a:fld id="{CD02B826-BFD0-4170-9FF7-91CE9085B7F8}" type="slidenum">
              <a:rPr lang="en-US" smtClean="0"/>
              <a:t>‹#›</a:t>
            </a:fld>
            <a:endParaRPr lang="en-US"/>
          </a:p>
        </p:txBody>
      </p:sp>
    </p:spTree>
    <p:extLst>
      <p:ext uri="{BB962C8B-B14F-4D97-AF65-F5344CB8AC3E}">
        <p14:creationId xmlns:p14="http://schemas.microsoft.com/office/powerpoint/2010/main" val="317326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B78C4-2283-412F-A560-37D91586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A4C017-C916-4FBD-93E8-338EA09133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084F96-E923-4BAA-9739-A48B8A195C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786FA3-8EF7-47D9-BA0A-18C69BD7B9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DAFCCE-FD94-470A-85A7-B56A762FFC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263F03-2EDF-4004-B8B6-56F62B32EBAB}"/>
              </a:ext>
            </a:extLst>
          </p:cNvPr>
          <p:cNvSpPr>
            <a:spLocks noGrp="1"/>
          </p:cNvSpPr>
          <p:nvPr>
            <p:ph type="dt" sz="half" idx="10"/>
          </p:nvPr>
        </p:nvSpPr>
        <p:spPr/>
        <p:txBody>
          <a:bodyPr/>
          <a:lstStyle/>
          <a:p>
            <a:fld id="{F9B24245-C85F-462C-A217-77BB44CF9331}" type="datetimeFigureOut">
              <a:rPr lang="en-US" smtClean="0"/>
              <a:t>6/19/2020</a:t>
            </a:fld>
            <a:endParaRPr lang="en-US"/>
          </a:p>
        </p:txBody>
      </p:sp>
      <p:sp>
        <p:nvSpPr>
          <p:cNvPr id="8" name="Footer Placeholder 7">
            <a:extLst>
              <a:ext uri="{FF2B5EF4-FFF2-40B4-BE49-F238E27FC236}">
                <a16:creationId xmlns:a16="http://schemas.microsoft.com/office/drawing/2014/main" id="{272F000C-0C63-4321-B296-5A333F2E64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3098F1-3366-4EBA-AB91-7ADB2A10F29D}"/>
              </a:ext>
            </a:extLst>
          </p:cNvPr>
          <p:cNvSpPr>
            <a:spLocks noGrp="1"/>
          </p:cNvSpPr>
          <p:nvPr>
            <p:ph type="sldNum" sz="quarter" idx="12"/>
          </p:nvPr>
        </p:nvSpPr>
        <p:spPr/>
        <p:txBody>
          <a:bodyPr/>
          <a:lstStyle/>
          <a:p>
            <a:fld id="{CD02B826-BFD0-4170-9FF7-91CE9085B7F8}" type="slidenum">
              <a:rPr lang="en-US" smtClean="0"/>
              <a:t>‹#›</a:t>
            </a:fld>
            <a:endParaRPr lang="en-US"/>
          </a:p>
        </p:txBody>
      </p:sp>
    </p:spTree>
    <p:extLst>
      <p:ext uri="{BB962C8B-B14F-4D97-AF65-F5344CB8AC3E}">
        <p14:creationId xmlns:p14="http://schemas.microsoft.com/office/powerpoint/2010/main" val="1132182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FDF01-796A-4558-A741-A3198DCE8D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A7A740-EDF0-4869-AAF3-0D8F81CA66F9}"/>
              </a:ext>
            </a:extLst>
          </p:cNvPr>
          <p:cNvSpPr>
            <a:spLocks noGrp="1"/>
          </p:cNvSpPr>
          <p:nvPr>
            <p:ph type="dt" sz="half" idx="10"/>
          </p:nvPr>
        </p:nvSpPr>
        <p:spPr/>
        <p:txBody>
          <a:bodyPr/>
          <a:lstStyle/>
          <a:p>
            <a:fld id="{F9B24245-C85F-462C-A217-77BB44CF9331}" type="datetimeFigureOut">
              <a:rPr lang="en-US" smtClean="0"/>
              <a:t>6/19/2020</a:t>
            </a:fld>
            <a:endParaRPr lang="en-US"/>
          </a:p>
        </p:txBody>
      </p:sp>
      <p:sp>
        <p:nvSpPr>
          <p:cNvPr id="4" name="Footer Placeholder 3">
            <a:extLst>
              <a:ext uri="{FF2B5EF4-FFF2-40B4-BE49-F238E27FC236}">
                <a16:creationId xmlns:a16="http://schemas.microsoft.com/office/drawing/2014/main" id="{D60348E9-67AF-4351-B76F-6C27F4116D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8D5E99-3732-422F-8110-1AD1E7BFD3FF}"/>
              </a:ext>
            </a:extLst>
          </p:cNvPr>
          <p:cNvSpPr>
            <a:spLocks noGrp="1"/>
          </p:cNvSpPr>
          <p:nvPr>
            <p:ph type="sldNum" sz="quarter" idx="12"/>
          </p:nvPr>
        </p:nvSpPr>
        <p:spPr/>
        <p:txBody>
          <a:bodyPr/>
          <a:lstStyle/>
          <a:p>
            <a:fld id="{CD02B826-BFD0-4170-9FF7-91CE9085B7F8}" type="slidenum">
              <a:rPr lang="en-US" smtClean="0"/>
              <a:t>‹#›</a:t>
            </a:fld>
            <a:endParaRPr lang="en-US"/>
          </a:p>
        </p:txBody>
      </p:sp>
    </p:spTree>
    <p:extLst>
      <p:ext uri="{BB962C8B-B14F-4D97-AF65-F5344CB8AC3E}">
        <p14:creationId xmlns:p14="http://schemas.microsoft.com/office/powerpoint/2010/main" val="3231679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C8F8AA-E114-4989-98C0-351C53BBDD8C}"/>
              </a:ext>
            </a:extLst>
          </p:cNvPr>
          <p:cNvSpPr>
            <a:spLocks noGrp="1"/>
          </p:cNvSpPr>
          <p:nvPr>
            <p:ph type="dt" sz="half" idx="10"/>
          </p:nvPr>
        </p:nvSpPr>
        <p:spPr/>
        <p:txBody>
          <a:bodyPr/>
          <a:lstStyle/>
          <a:p>
            <a:fld id="{F9B24245-C85F-462C-A217-77BB44CF9331}" type="datetimeFigureOut">
              <a:rPr lang="en-US" smtClean="0"/>
              <a:t>6/19/2020</a:t>
            </a:fld>
            <a:endParaRPr lang="en-US"/>
          </a:p>
        </p:txBody>
      </p:sp>
      <p:sp>
        <p:nvSpPr>
          <p:cNvPr id="3" name="Footer Placeholder 2">
            <a:extLst>
              <a:ext uri="{FF2B5EF4-FFF2-40B4-BE49-F238E27FC236}">
                <a16:creationId xmlns:a16="http://schemas.microsoft.com/office/drawing/2014/main" id="{BCA650E8-7EB9-4134-8095-D5CC5EAC55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A4F241-53F8-4065-8DE3-E1DCF04927E5}"/>
              </a:ext>
            </a:extLst>
          </p:cNvPr>
          <p:cNvSpPr>
            <a:spLocks noGrp="1"/>
          </p:cNvSpPr>
          <p:nvPr>
            <p:ph type="sldNum" sz="quarter" idx="12"/>
          </p:nvPr>
        </p:nvSpPr>
        <p:spPr/>
        <p:txBody>
          <a:bodyPr/>
          <a:lstStyle/>
          <a:p>
            <a:fld id="{CD02B826-BFD0-4170-9FF7-91CE9085B7F8}" type="slidenum">
              <a:rPr lang="en-US" smtClean="0"/>
              <a:t>‹#›</a:t>
            </a:fld>
            <a:endParaRPr lang="en-US"/>
          </a:p>
        </p:txBody>
      </p:sp>
    </p:spTree>
    <p:extLst>
      <p:ext uri="{BB962C8B-B14F-4D97-AF65-F5344CB8AC3E}">
        <p14:creationId xmlns:p14="http://schemas.microsoft.com/office/powerpoint/2010/main" val="2264659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522B9-E6F0-40A1-A79B-B95AB83B0D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3B4A4E-471E-4483-9898-8CD2109CC8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5A25A2-9533-4AA5-8D6D-14A8FDC035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F0A8EC-63B0-40DF-B6B1-F87A8B7B3182}"/>
              </a:ext>
            </a:extLst>
          </p:cNvPr>
          <p:cNvSpPr>
            <a:spLocks noGrp="1"/>
          </p:cNvSpPr>
          <p:nvPr>
            <p:ph type="dt" sz="half" idx="10"/>
          </p:nvPr>
        </p:nvSpPr>
        <p:spPr/>
        <p:txBody>
          <a:bodyPr/>
          <a:lstStyle/>
          <a:p>
            <a:fld id="{F9B24245-C85F-462C-A217-77BB44CF9331}" type="datetimeFigureOut">
              <a:rPr lang="en-US" smtClean="0"/>
              <a:t>6/19/2020</a:t>
            </a:fld>
            <a:endParaRPr lang="en-US"/>
          </a:p>
        </p:txBody>
      </p:sp>
      <p:sp>
        <p:nvSpPr>
          <p:cNvPr id="6" name="Footer Placeholder 5">
            <a:extLst>
              <a:ext uri="{FF2B5EF4-FFF2-40B4-BE49-F238E27FC236}">
                <a16:creationId xmlns:a16="http://schemas.microsoft.com/office/drawing/2014/main" id="{67A4A753-8D3B-4261-8A16-08963941E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3C530F-DE34-4619-98D9-43F6CB6A188B}"/>
              </a:ext>
            </a:extLst>
          </p:cNvPr>
          <p:cNvSpPr>
            <a:spLocks noGrp="1"/>
          </p:cNvSpPr>
          <p:nvPr>
            <p:ph type="sldNum" sz="quarter" idx="12"/>
          </p:nvPr>
        </p:nvSpPr>
        <p:spPr/>
        <p:txBody>
          <a:bodyPr/>
          <a:lstStyle/>
          <a:p>
            <a:fld id="{CD02B826-BFD0-4170-9FF7-91CE9085B7F8}" type="slidenum">
              <a:rPr lang="en-US" smtClean="0"/>
              <a:t>‹#›</a:t>
            </a:fld>
            <a:endParaRPr lang="en-US"/>
          </a:p>
        </p:txBody>
      </p:sp>
    </p:spTree>
    <p:extLst>
      <p:ext uri="{BB962C8B-B14F-4D97-AF65-F5344CB8AC3E}">
        <p14:creationId xmlns:p14="http://schemas.microsoft.com/office/powerpoint/2010/main" val="940798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A7313-AAA8-4AE6-B24E-043D96456A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1952A3-25BD-488A-BD17-3EF2BFE8DF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EC735C-9930-4F4A-BFD9-DC1FBC0848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69B6A8-F97F-46AB-A0DE-B2FF026AAE93}"/>
              </a:ext>
            </a:extLst>
          </p:cNvPr>
          <p:cNvSpPr>
            <a:spLocks noGrp="1"/>
          </p:cNvSpPr>
          <p:nvPr>
            <p:ph type="dt" sz="half" idx="10"/>
          </p:nvPr>
        </p:nvSpPr>
        <p:spPr/>
        <p:txBody>
          <a:bodyPr/>
          <a:lstStyle/>
          <a:p>
            <a:fld id="{F9B24245-C85F-462C-A217-77BB44CF9331}" type="datetimeFigureOut">
              <a:rPr lang="en-US" smtClean="0"/>
              <a:t>6/19/2020</a:t>
            </a:fld>
            <a:endParaRPr lang="en-US"/>
          </a:p>
        </p:txBody>
      </p:sp>
      <p:sp>
        <p:nvSpPr>
          <p:cNvPr id="6" name="Footer Placeholder 5">
            <a:extLst>
              <a:ext uri="{FF2B5EF4-FFF2-40B4-BE49-F238E27FC236}">
                <a16:creationId xmlns:a16="http://schemas.microsoft.com/office/drawing/2014/main" id="{6571AE40-8AF1-425C-8CB9-027CAC550B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03A247-4FCA-4095-A662-FD2A76F1CF24}"/>
              </a:ext>
            </a:extLst>
          </p:cNvPr>
          <p:cNvSpPr>
            <a:spLocks noGrp="1"/>
          </p:cNvSpPr>
          <p:nvPr>
            <p:ph type="sldNum" sz="quarter" idx="12"/>
          </p:nvPr>
        </p:nvSpPr>
        <p:spPr/>
        <p:txBody>
          <a:bodyPr/>
          <a:lstStyle/>
          <a:p>
            <a:fld id="{CD02B826-BFD0-4170-9FF7-91CE9085B7F8}" type="slidenum">
              <a:rPr lang="en-US" smtClean="0"/>
              <a:t>‹#›</a:t>
            </a:fld>
            <a:endParaRPr lang="en-US"/>
          </a:p>
        </p:txBody>
      </p:sp>
    </p:spTree>
    <p:extLst>
      <p:ext uri="{BB962C8B-B14F-4D97-AF65-F5344CB8AC3E}">
        <p14:creationId xmlns:p14="http://schemas.microsoft.com/office/powerpoint/2010/main" val="2472741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FB6EB4-4CFB-42E3-B8EC-E408D56383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C380E3-06B4-4C21-9FC3-AA575F92D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DBED9-BA47-44FC-9FA8-3C9AE15AC2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B24245-C85F-462C-A217-77BB44CF9331}" type="datetimeFigureOut">
              <a:rPr lang="en-US" smtClean="0"/>
              <a:t>6/19/2020</a:t>
            </a:fld>
            <a:endParaRPr lang="en-US"/>
          </a:p>
        </p:txBody>
      </p:sp>
      <p:sp>
        <p:nvSpPr>
          <p:cNvPr id="5" name="Footer Placeholder 4">
            <a:extLst>
              <a:ext uri="{FF2B5EF4-FFF2-40B4-BE49-F238E27FC236}">
                <a16:creationId xmlns:a16="http://schemas.microsoft.com/office/drawing/2014/main" id="{D1F481BE-06C0-45B5-A91F-D12DB55122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26F8A3-4BC6-4FE4-BDBB-4A7BF461AB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02B826-BFD0-4170-9FF7-91CE9085B7F8}" type="slidenum">
              <a:rPr lang="en-US" smtClean="0"/>
              <a:t>‹#›</a:t>
            </a:fld>
            <a:endParaRPr lang="en-US"/>
          </a:p>
        </p:txBody>
      </p:sp>
    </p:spTree>
    <p:extLst>
      <p:ext uri="{BB962C8B-B14F-4D97-AF65-F5344CB8AC3E}">
        <p14:creationId xmlns:p14="http://schemas.microsoft.com/office/powerpoint/2010/main" val="95311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ccha.Koppaka@gmail.com"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hyperlink" Target="https://www.linkedin.com/in/satyakoppaka/"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Saccha.Koppaka@gmail.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blue, large, light, water&#10;&#10;Description automatically generated">
            <a:extLst>
              <a:ext uri="{FF2B5EF4-FFF2-40B4-BE49-F238E27FC236}">
                <a16:creationId xmlns:a16="http://schemas.microsoft.com/office/drawing/2014/main" id="{A231F142-EFC6-470B-86E9-39F9CFC345C0}"/>
              </a:ext>
            </a:extLst>
          </p:cNvPr>
          <p:cNvPicPr>
            <a:picLocks noChangeAspect="1"/>
          </p:cNvPicPr>
          <p:nvPr/>
        </p:nvPicPr>
        <p:blipFill rotWithShape="1">
          <a:blip r:embed="rId2">
            <a:extLst>
              <a:ext uri="{28A0092B-C50C-407E-A947-70E740481C1C}">
                <a14:useLocalDpi xmlns:a14="http://schemas.microsoft.com/office/drawing/2010/main" val="0"/>
              </a:ext>
            </a:extLst>
          </a:blip>
          <a:srcRect t="1943"/>
          <a:stretch/>
        </p:blipFill>
        <p:spPr>
          <a:xfrm>
            <a:off x="20" y="10"/>
            <a:ext cx="4637226" cy="6857990"/>
          </a:xfrm>
          <a:prstGeom prst="rect">
            <a:avLst/>
          </a:prstGeom>
        </p:spPr>
      </p:pic>
      <p:sp>
        <p:nvSpPr>
          <p:cNvPr id="10" name="Rectangle 9">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CD25E2-F448-4B49-9DF6-0905F726078E}"/>
              </a:ext>
            </a:extLst>
          </p:cNvPr>
          <p:cNvSpPr>
            <a:spLocks noGrp="1"/>
          </p:cNvSpPr>
          <p:nvPr>
            <p:ph type="ctrTitle"/>
          </p:nvPr>
        </p:nvSpPr>
        <p:spPr>
          <a:xfrm>
            <a:off x="5277328" y="640082"/>
            <a:ext cx="6274591" cy="2788918"/>
          </a:xfrm>
        </p:spPr>
        <p:txBody>
          <a:bodyPr>
            <a:normAutofit fontScale="90000"/>
          </a:bodyPr>
          <a:lstStyle/>
          <a:p>
            <a:pPr algn="l"/>
            <a:r>
              <a:rPr lang="en-US" dirty="0">
                <a:solidFill>
                  <a:schemeClr val="bg1"/>
                </a:solidFill>
              </a:rPr>
              <a:t>Scope of Block Chain in Pandemic &amp; Future Opportunities</a:t>
            </a:r>
          </a:p>
        </p:txBody>
      </p:sp>
      <p:sp>
        <p:nvSpPr>
          <p:cNvPr id="3" name="Subtitle 2">
            <a:extLst>
              <a:ext uri="{FF2B5EF4-FFF2-40B4-BE49-F238E27FC236}">
                <a16:creationId xmlns:a16="http://schemas.microsoft.com/office/drawing/2014/main" id="{2F315A8E-2C32-4345-B913-4927018F8DA7}"/>
              </a:ext>
            </a:extLst>
          </p:cNvPr>
          <p:cNvSpPr>
            <a:spLocks noGrp="1"/>
          </p:cNvSpPr>
          <p:nvPr>
            <p:ph type="subTitle" idx="1"/>
          </p:nvPr>
        </p:nvSpPr>
        <p:spPr>
          <a:xfrm>
            <a:off x="5277326" y="4156276"/>
            <a:ext cx="6495573" cy="2193723"/>
          </a:xfrm>
        </p:spPr>
        <p:txBody>
          <a:bodyPr>
            <a:normAutofit fontScale="92500" lnSpcReduction="10000"/>
          </a:bodyPr>
          <a:lstStyle/>
          <a:p>
            <a:pPr algn="l"/>
            <a:r>
              <a:rPr lang="en-US" sz="2000" dirty="0">
                <a:solidFill>
                  <a:schemeClr val="bg1"/>
                </a:solidFill>
              </a:rPr>
              <a:t>Satya Prakash Koppaka</a:t>
            </a:r>
          </a:p>
          <a:p>
            <a:pPr algn="l"/>
            <a:r>
              <a:rPr lang="en-US" sz="2000" dirty="0">
                <a:solidFill>
                  <a:schemeClr val="bg1"/>
                </a:solidFill>
              </a:rPr>
              <a:t>Certified  Blockchain Expert</a:t>
            </a:r>
          </a:p>
          <a:p>
            <a:pPr algn="l"/>
            <a:r>
              <a:rPr lang="en-US" sz="2000" dirty="0">
                <a:solidFill>
                  <a:schemeClr val="bg1"/>
                </a:solidFill>
              </a:rPr>
              <a:t>Advisor Blockchain Startup Ecosystem</a:t>
            </a:r>
          </a:p>
          <a:p>
            <a:pPr algn="l"/>
            <a:r>
              <a:rPr lang="en-US" sz="2000" dirty="0">
                <a:solidFill>
                  <a:schemeClr val="bg1"/>
                </a:solidFill>
                <a:hlinkClick r:id="rId3"/>
              </a:rPr>
              <a:t>Saccha.Koppaka@gmail.com</a:t>
            </a:r>
            <a:endParaRPr lang="en-US" sz="2000" dirty="0">
              <a:solidFill>
                <a:schemeClr val="bg1"/>
              </a:solidFill>
            </a:endParaRPr>
          </a:p>
          <a:p>
            <a:pPr algn="l"/>
            <a:r>
              <a:rPr lang="en-US" sz="2000" dirty="0">
                <a:hlinkClick r:id="rId4"/>
              </a:rPr>
              <a:t>https://www.linkedin.com/in/satyakoppaka/</a:t>
            </a:r>
            <a:r>
              <a:rPr lang="en-US" sz="2000" dirty="0"/>
              <a:t>itter:</a:t>
            </a:r>
          </a:p>
          <a:p>
            <a:pPr algn="l"/>
            <a:r>
              <a:rPr lang="en-US" sz="2000" dirty="0">
                <a:solidFill>
                  <a:schemeClr val="bg1"/>
                </a:solidFill>
              </a:rPr>
              <a:t>Twitter: @SatyaKoppaka14</a:t>
            </a:r>
          </a:p>
        </p:txBody>
      </p:sp>
      <p:pic>
        <p:nvPicPr>
          <p:cNvPr id="7" name="Picture 6" descr="A person wearing a suit and tie smiling at the camera&#10;&#10;Description generated with very high confidence">
            <a:extLst>
              <a:ext uri="{FF2B5EF4-FFF2-40B4-BE49-F238E27FC236}">
                <a16:creationId xmlns:a16="http://schemas.microsoft.com/office/drawing/2014/main" id="{0E324C2C-4C94-4C07-8032-DE7F6C3D2611}"/>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322560" y="3769362"/>
            <a:ext cx="1741804" cy="1747518"/>
          </a:xfrm>
          <a:prstGeom prst="rect">
            <a:avLst/>
          </a:prstGeom>
        </p:spPr>
      </p:pic>
    </p:spTree>
    <p:extLst>
      <p:ext uri="{BB962C8B-B14F-4D97-AF65-F5344CB8AC3E}">
        <p14:creationId xmlns:p14="http://schemas.microsoft.com/office/powerpoint/2010/main" val="2633664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A3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A3D7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C7FD1D9-6B7F-4D27-965F-265AE52B4A64}"/>
              </a:ext>
            </a:extLst>
          </p:cNvPr>
          <p:cNvSpPr>
            <a:spLocks noGrp="1"/>
          </p:cNvSpPr>
          <p:nvPr>
            <p:ph type="title"/>
          </p:nvPr>
        </p:nvSpPr>
        <p:spPr>
          <a:xfrm>
            <a:off x="1112520" y="3971663"/>
            <a:ext cx="9966960" cy="1560320"/>
          </a:xfrm>
        </p:spPr>
        <p:txBody>
          <a:bodyPr vert="horz" lIns="91440" tIns="45720" rIns="91440" bIns="45720" rtlCol="0" anchor="b">
            <a:normAutofit/>
          </a:bodyPr>
          <a:lstStyle/>
          <a:p>
            <a:pPr algn="ctr"/>
            <a:r>
              <a:rPr lang="en-US" sz="5800" dirty="0">
                <a:solidFill>
                  <a:srgbClr val="3A3D72"/>
                </a:solidFill>
              </a:rPr>
              <a:t>Blockchain –as –a -Service</a:t>
            </a:r>
            <a:br>
              <a:rPr lang="en-US" sz="5800" dirty="0">
                <a:solidFill>
                  <a:srgbClr val="3A3D72"/>
                </a:solidFill>
              </a:rPr>
            </a:br>
            <a:r>
              <a:rPr lang="en-US" sz="3600" dirty="0">
                <a:solidFill>
                  <a:srgbClr val="3A3D72"/>
                </a:solidFill>
              </a:rPr>
              <a:t>Govt of India Offering</a:t>
            </a:r>
            <a:endParaRPr lang="en-US" sz="5800" dirty="0">
              <a:solidFill>
                <a:srgbClr val="3A3D72"/>
              </a:solidFill>
            </a:endParaRPr>
          </a:p>
        </p:txBody>
      </p:sp>
      <p:pic>
        <p:nvPicPr>
          <p:cNvPr id="3" name="Picture 2">
            <a:extLst>
              <a:ext uri="{FF2B5EF4-FFF2-40B4-BE49-F238E27FC236}">
                <a16:creationId xmlns:a16="http://schemas.microsoft.com/office/drawing/2014/main" id="{03B65AA8-F847-4F7A-A23F-41ACED590AF8}"/>
              </a:ext>
            </a:extLst>
          </p:cNvPr>
          <p:cNvPicPr>
            <a:picLocks noChangeAspect="1"/>
          </p:cNvPicPr>
          <p:nvPr/>
        </p:nvPicPr>
        <p:blipFill rotWithShape="1">
          <a:blip r:embed="rId2"/>
          <a:srcRect r="2833" b="-1"/>
          <a:stretch/>
        </p:blipFill>
        <p:spPr>
          <a:xfrm>
            <a:off x="243840" y="256540"/>
            <a:ext cx="11704320" cy="3764276"/>
          </a:xfrm>
          <a:prstGeom prst="rect">
            <a:avLst/>
          </a:prstGeom>
        </p:spPr>
      </p:pic>
    </p:spTree>
    <p:extLst>
      <p:ext uri="{BB962C8B-B14F-4D97-AF65-F5344CB8AC3E}">
        <p14:creationId xmlns:p14="http://schemas.microsoft.com/office/powerpoint/2010/main" val="4154489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00D726-3870-4257-BEF4-AFADB45895AA}"/>
              </a:ext>
            </a:extLst>
          </p:cNvPr>
          <p:cNvSpPr txBox="1"/>
          <p:nvPr/>
        </p:nvSpPr>
        <p:spPr>
          <a:xfrm>
            <a:off x="4792373" y="2997924"/>
            <a:ext cx="2347407" cy="615553"/>
          </a:xfrm>
          <a:prstGeom prst="rect">
            <a:avLst/>
          </a:prstGeom>
          <a:noFill/>
        </p:spPr>
        <p:txBody>
          <a:bodyPr wrap="square" lIns="0" tIns="0" rIns="0" bIns="0" rtlCol="0">
            <a:spAutoFit/>
          </a:bodyPr>
          <a:lstStyle/>
          <a:p>
            <a:pPr algn="ctr">
              <a:buClr>
                <a:schemeClr val="bg1"/>
              </a:buClr>
            </a:pPr>
            <a:r>
              <a:rPr lang="en-US" sz="4000" dirty="0">
                <a:solidFill>
                  <a:srgbClr val="0070C0"/>
                </a:solidFill>
              </a:rPr>
              <a:t>Blockchain</a:t>
            </a:r>
          </a:p>
        </p:txBody>
      </p:sp>
      <p:pic>
        <p:nvPicPr>
          <p:cNvPr id="127" name="Picture 126">
            <a:extLst>
              <a:ext uri="{FF2B5EF4-FFF2-40B4-BE49-F238E27FC236}">
                <a16:creationId xmlns:a16="http://schemas.microsoft.com/office/drawing/2014/main" id="{2943B140-4767-4C88-9F7B-6136E4EDF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8961" y="2891032"/>
            <a:ext cx="2678624" cy="348221"/>
          </a:xfrm>
          <a:prstGeom prst="rect">
            <a:avLst/>
          </a:prstGeom>
        </p:spPr>
      </p:pic>
      <p:grpSp>
        <p:nvGrpSpPr>
          <p:cNvPr id="128" name="Group 127">
            <a:extLst>
              <a:ext uri="{FF2B5EF4-FFF2-40B4-BE49-F238E27FC236}">
                <a16:creationId xmlns:a16="http://schemas.microsoft.com/office/drawing/2014/main" id="{EA6BA64C-05D1-4F89-827C-16C0C46933AF}"/>
              </a:ext>
            </a:extLst>
          </p:cNvPr>
          <p:cNvGrpSpPr/>
          <p:nvPr/>
        </p:nvGrpSpPr>
        <p:grpSpPr>
          <a:xfrm>
            <a:off x="9237854" y="1715736"/>
            <a:ext cx="491215" cy="584481"/>
            <a:chOff x="4315146" y="1286801"/>
            <a:chExt cx="2913559" cy="3466755"/>
          </a:xfrm>
          <a:solidFill>
            <a:schemeClr val="bg2"/>
          </a:solidFill>
        </p:grpSpPr>
        <p:sp>
          <p:nvSpPr>
            <p:cNvPr id="129" name="Freeform: Shape 128">
              <a:extLst>
                <a:ext uri="{FF2B5EF4-FFF2-40B4-BE49-F238E27FC236}">
                  <a16:creationId xmlns:a16="http://schemas.microsoft.com/office/drawing/2014/main" id="{7DFF1765-FE09-43E0-947F-A12741A2AAE2}"/>
                </a:ext>
              </a:extLst>
            </p:cNvPr>
            <p:cNvSpPr/>
            <p:nvPr/>
          </p:nvSpPr>
          <p:spPr>
            <a:xfrm>
              <a:off x="4315146" y="1286801"/>
              <a:ext cx="2913559" cy="3466755"/>
            </a:xfrm>
            <a:custGeom>
              <a:avLst/>
              <a:gdLst>
                <a:gd name="connsiteX0" fmla="*/ 1390341 w 2714557"/>
                <a:gd name="connsiteY0" fmla="*/ 2415980 h 3229969"/>
                <a:gd name="connsiteX1" fmla="*/ 2259474 w 2714557"/>
                <a:gd name="connsiteY1" fmla="*/ 2415980 h 3229969"/>
                <a:gd name="connsiteX2" fmla="*/ 2259474 w 2714557"/>
                <a:gd name="connsiteY2" fmla="*/ 2488407 h 3229969"/>
                <a:gd name="connsiteX3" fmla="*/ 1390341 w 2714557"/>
                <a:gd name="connsiteY3" fmla="*/ 2488407 h 3229969"/>
                <a:gd name="connsiteX4" fmla="*/ 982729 w 2714557"/>
                <a:gd name="connsiteY4" fmla="*/ 1989304 h 3229969"/>
                <a:gd name="connsiteX5" fmla="*/ 2259474 w 2714557"/>
                <a:gd name="connsiteY5" fmla="*/ 1989304 h 3229969"/>
                <a:gd name="connsiteX6" fmla="*/ 2259474 w 2714557"/>
                <a:gd name="connsiteY6" fmla="*/ 2061731 h 3229969"/>
                <a:gd name="connsiteX7" fmla="*/ 982729 w 2714557"/>
                <a:gd name="connsiteY7" fmla="*/ 2061731 h 3229969"/>
                <a:gd name="connsiteX8" fmla="*/ 982729 w 2714557"/>
                <a:gd name="connsiteY8" fmla="*/ 1562627 h 3229969"/>
                <a:gd name="connsiteX9" fmla="*/ 2259474 w 2714557"/>
                <a:gd name="connsiteY9" fmla="*/ 1562627 h 3229969"/>
                <a:gd name="connsiteX10" fmla="*/ 2259474 w 2714557"/>
                <a:gd name="connsiteY10" fmla="*/ 1635054 h 3229969"/>
                <a:gd name="connsiteX11" fmla="*/ 982729 w 2714557"/>
                <a:gd name="connsiteY11" fmla="*/ 1635054 h 3229969"/>
                <a:gd name="connsiteX12" fmla="*/ 1390341 w 2714557"/>
                <a:gd name="connsiteY12" fmla="*/ 1135950 h 3229969"/>
                <a:gd name="connsiteX13" fmla="*/ 2259474 w 2714557"/>
                <a:gd name="connsiteY13" fmla="*/ 1135950 h 3229969"/>
                <a:gd name="connsiteX14" fmla="*/ 2259474 w 2714557"/>
                <a:gd name="connsiteY14" fmla="*/ 1208377 h 3229969"/>
                <a:gd name="connsiteX15" fmla="*/ 1390341 w 2714557"/>
                <a:gd name="connsiteY15" fmla="*/ 1208377 h 3229969"/>
                <a:gd name="connsiteX16" fmla="*/ 1390341 w 2714557"/>
                <a:gd name="connsiteY16" fmla="*/ 709273 h 3229969"/>
                <a:gd name="connsiteX17" fmla="*/ 2259474 w 2714557"/>
                <a:gd name="connsiteY17" fmla="*/ 709273 h 3229969"/>
                <a:gd name="connsiteX18" fmla="*/ 2259474 w 2714557"/>
                <a:gd name="connsiteY18" fmla="*/ 781700 h 3229969"/>
                <a:gd name="connsiteX19" fmla="*/ 1390341 w 2714557"/>
                <a:gd name="connsiteY19" fmla="*/ 781700 h 3229969"/>
                <a:gd name="connsiteX20" fmla="*/ 139587 w 2714557"/>
                <a:gd name="connsiteY20" fmla="*/ 143796 h 3229969"/>
                <a:gd name="connsiteX21" fmla="*/ 139587 w 2714557"/>
                <a:gd name="connsiteY21" fmla="*/ 2234494 h 3229969"/>
                <a:gd name="connsiteX22" fmla="*/ 937901 w 2714557"/>
                <a:gd name="connsiteY22" fmla="*/ 2234494 h 3229969"/>
                <a:gd name="connsiteX23" fmla="*/ 937901 w 2714557"/>
                <a:gd name="connsiteY23" fmla="*/ 3086172 h 3229969"/>
                <a:gd name="connsiteX24" fmla="*/ 2574969 w 2714557"/>
                <a:gd name="connsiteY24" fmla="*/ 3086172 h 3229969"/>
                <a:gd name="connsiteX25" fmla="*/ 2574969 w 2714557"/>
                <a:gd name="connsiteY25" fmla="*/ 143796 h 3229969"/>
                <a:gd name="connsiteX26" fmla="*/ 0 w 2714557"/>
                <a:gd name="connsiteY26" fmla="*/ 0 h 3229969"/>
                <a:gd name="connsiteX27" fmla="*/ 2714557 w 2714557"/>
                <a:gd name="connsiteY27" fmla="*/ 0 h 3229969"/>
                <a:gd name="connsiteX28" fmla="*/ 2714557 w 2714557"/>
                <a:gd name="connsiteY28" fmla="*/ 3229968 h 3229969"/>
                <a:gd name="connsiteX29" fmla="*/ 937901 w 2714557"/>
                <a:gd name="connsiteY29" fmla="*/ 3229968 h 3229969"/>
                <a:gd name="connsiteX30" fmla="*/ 937901 w 2714557"/>
                <a:gd name="connsiteY30" fmla="*/ 3229969 h 3229969"/>
                <a:gd name="connsiteX31" fmla="*/ 937900 w 2714557"/>
                <a:gd name="connsiteY31" fmla="*/ 3229968 h 3229969"/>
                <a:gd name="connsiteX32" fmla="*/ 936832 w 2714557"/>
                <a:gd name="connsiteY32" fmla="*/ 3229968 h 3229969"/>
                <a:gd name="connsiteX33" fmla="*/ 936832 w 2714557"/>
                <a:gd name="connsiteY33" fmla="*/ 3228834 h 3229969"/>
                <a:gd name="connsiteX34" fmla="*/ 4536 w 2714557"/>
                <a:gd name="connsiteY34" fmla="*/ 2239308 h 3229969"/>
                <a:gd name="connsiteX35" fmla="*/ 1 w 2714557"/>
                <a:gd name="connsiteY35" fmla="*/ 2239308 h 3229969"/>
                <a:gd name="connsiteX36" fmla="*/ 1 w 2714557"/>
                <a:gd name="connsiteY36" fmla="*/ 3229968 h 3229969"/>
                <a:gd name="connsiteX37" fmla="*/ 0 w 2714557"/>
                <a:gd name="connsiteY37" fmla="*/ 3229968 h 3229969"/>
                <a:gd name="connsiteX38" fmla="*/ 0 w 2714557"/>
                <a:gd name="connsiteY38" fmla="*/ 2234494 h 3229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14557" h="3229969">
                  <a:moveTo>
                    <a:pt x="1390341" y="2415980"/>
                  </a:moveTo>
                  <a:lnTo>
                    <a:pt x="2259474" y="2415980"/>
                  </a:lnTo>
                  <a:lnTo>
                    <a:pt x="2259474" y="2488407"/>
                  </a:lnTo>
                  <a:lnTo>
                    <a:pt x="1390341" y="2488407"/>
                  </a:lnTo>
                  <a:close/>
                  <a:moveTo>
                    <a:pt x="982729" y="1989304"/>
                  </a:moveTo>
                  <a:lnTo>
                    <a:pt x="2259474" y="1989304"/>
                  </a:lnTo>
                  <a:lnTo>
                    <a:pt x="2259474" y="2061731"/>
                  </a:lnTo>
                  <a:lnTo>
                    <a:pt x="982729" y="2061731"/>
                  </a:lnTo>
                  <a:close/>
                  <a:moveTo>
                    <a:pt x="982729" y="1562627"/>
                  </a:moveTo>
                  <a:lnTo>
                    <a:pt x="2259474" y="1562627"/>
                  </a:lnTo>
                  <a:lnTo>
                    <a:pt x="2259474" y="1635054"/>
                  </a:lnTo>
                  <a:lnTo>
                    <a:pt x="982729" y="1635054"/>
                  </a:lnTo>
                  <a:close/>
                  <a:moveTo>
                    <a:pt x="1390341" y="1135950"/>
                  </a:moveTo>
                  <a:lnTo>
                    <a:pt x="2259474" y="1135950"/>
                  </a:lnTo>
                  <a:lnTo>
                    <a:pt x="2259474" y="1208377"/>
                  </a:lnTo>
                  <a:lnTo>
                    <a:pt x="1390341" y="1208377"/>
                  </a:lnTo>
                  <a:close/>
                  <a:moveTo>
                    <a:pt x="1390341" y="709273"/>
                  </a:moveTo>
                  <a:lnTo>
                    <a:pt x="2259474" y="709273"/>
                  </a:lnTo>
                  <a:lnTo>
                    <a:pt x="2259474" y="781700"/>
                  </a:lnTo>
                  <a:lnTo>
                    <a:pt x="1390341" y="781700"/>
                  </a:lnTo>
                  <a:close/>
                  <a:moveTo>
                    <a:pt x="139587" y="143796"/>
                  </a:moveTo>
                  <a:lnTo>
                    <a:pt x="139587" y="2234494"/>
                  </a:lnTo>
                  <a:lnTo>
                    <a:pt x="937901" y="2234494"/>
                  </a:lnTo>
                  <a:lnTo>
                    <a:pt x="937901" y="3086172"/>
                  </a:lnTo>
                  <a:lnTo>
                    <a:pt x="2574969" y="3086172"/>
                  </a:lnTo>
                  <a:lnTo>
                    <a:pt x="2574969" y="143796"/>
                  </a:lnTo>
                  <a:close/>
                  <a:moveTo>
                    <a:pt x="0" y="0"/>
                  </a:moveTo>
                  <a:lnTo>
                    <a:pt x="2714557" y="0"/>
                  </a:lnTo>
                  <a:lnTo>
                    <a:pt x="2714557" y="3229968"/>
                  </a:lnTo>
                  <a:lnTo>
                    <a:pt x="937901" y="3229968"/>
                  </a:lnTo>
                  <a:lnTo>
                    <a:pt x="937901" y="3229969"/>
                  </a:lnTo>
                  <a:lnTo>
                    <a:pt x="937900" y="3229968"/>
                  </a:lnTo>
                  <a:lnTo>
                    <a:pt x="936832" y="3229968"/>
                  </a:lnTo>
                  <a:lnTo>
                    <a:pt x="936832" y="3228834"/>
                  </a:lnTo>
                  <a:lnTo>
                    <a:pt x="4536" y="2239308"/>
                  </a:lnTo>
                  <a:lnTo>
                    <a:pt x="1" y="2239308"/>
                  </a:lnTo>
                  <a:lnTo>
                    <a:pt x="1" y="3229968"/>
                  </a:lnTo>
                  <a:lnTo>
                    <a:pt x="0" y="3229968"/>
                  </a:lnTo>
                  <a:lnTo>
                    <a:pt x="0" y="2234494"/>
                  </a:lnTo>
                  <a:close/>
                </a:path>
              </a:pathLst>
            </a:custGeom>
            <a:grpFill/>
            <a:ln w="12700" cmpd="sng">
              <a:noFill/>
            </a:ln>
            <a:effectLst/>
          </p:spPr>
          <p:txBody>
            <a:bodyPr wrap="square" lIns="243840" tIns="182880" rIns="182880" bIns="182880" rtlCol="0" anchor="ctr">
              <a:noAutofit/>
            </a:bodyPr>
            <a:lstStyle/>
            <a:p>
              <a:pPr algn="ctr">
                <a:lnSpc>
                  <a:spcPct val="90000"/>
                </a:lnSpc>
                <a:spcBef>
                  <a:spcPts val="800"/>
                </a:spcBef>
              </a:pPr>
              <a:endParaRPr lang="en-US" sz="2667" dirty="0" err="1">
                <a:solidFill>
                  <a:schemeClr val="tx2"/>
                </a:solidFill>
              </a:endParaRPr>
            </a:p>
          </p:txBody>
        </p:sp>
        <p:pic>
          <p:nvPicPr>
            <p:cNvPr id="130" name="Graphic 129" descr="Light bulb">
              <a:extLst>
                <a:ext uri="{FF2B5EF4-FFF2-40B4-BE49-F238E27FC236}">
                  <a16:creationId xmlns:a16="http://schemas.microsoft.com/office/drawing/2014/main" id="{248AF76B-85C2-4D03-80E2-B31B449A98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1989" y="1786979"/>
              <a:ext cx="1084723" cy="1084723"/>
            </a:xfrm>
            <a:prstGeom prst="rect">
              <a:avLst/>
            </a:prstGeom>
          </p:spPr>
        </p:pic>
      </p:grpSp>
      <p:sp>
        <p:nvSpPr>
          <p:cNvPr id="132" name="Freeform: Shape 131">
            <a:extLst>
              <a:ext uri="{FF2B5EF4-FFF2-40B4-BE49-F238E27FC236}">
                <a16:creationId xmlns:a16="http://schemas.microsoft.com/office/drawing/2014/main" id="{CD89F5F5-CDBE-4C13-9359-207D5A7CBCEC}"/>
              </a:ext>
            </a:extLst>
          </p:cNvPr>
          <p:cNvSpPr/>
          <p:nvPr/>
        </p:nvSpPr>
        <p:spPr>
          <a:xfrm>
            <a:off x="2276399" y="2437192"/>
            <a:ext cx="585620" cy="546744"/>
          </a:xfrm>
          <a:custGeom>
            <a:avLst/>
            <a:gdLst>
              <a:gd name="connsiteX0" fmla="*/ 2396239 w 3789023"/>
              <a:gd name="connsiteY0" fmla="*/ 3017778 h 3537494"/>
              <a:gd name="connsiteX1" fmla="*/ 2352480 w 3789023"/>
              <a:gd name="connsiteY1" fmla="*/ 3046783 h 3537494"/>
              <a:gd name="connsiteX2" fmla="*/ 2350929 w 3789023"/>
              <a:gd name="connsiteY2" fmla="*/ 3054467 h 3537494"/>
              <a:gd name="connsiteX3" fmla="*/ 2358584 w 3789023"/>
              <a:gd name="connsiteY3" fmla="*/ 3054467 h 3537494"/>
              <a:gd name="connsiteX4" fmla="*/ 2358584 w 3789023"/>
              <a:gd name="connsiteY4" fmla="*/ 3075123 h 3537494"/>
              <a:gd name="connsiteX5" fmla="*/ 2350738 w 3789023"/>
              <a:gd name="connsiteY5" fmla="*/ 3075123 h 3537494"/>
              <a:gd name="connsiteX6" fmla="*/ 2352480 w 3789023"/>
              <a:gd name="connsiteY6" fmla="*/ 3083754 h 3537494"/>
              <a:gd name="connsiteX7" fmla="*/ 2396239 w 3789023"/>
              <a:gd name="connsiteY7" fmla="*/ 3112760 h 3537494"/>
              <a:gd name="connsiteX8" fmla="*/ 2517100 w 3789023"/>
              <a:gd name="connsiteY8" fmla="*/ 3112760 h 3537494"/>
              <a:gd name="connsiteX9" fmla="*/ 2560859 w 3789023"/>
              <a:gd name="connsiteY9" fmla="*/ 3083754 h 3537494"/>
              <a:gd name="connsiteX10" fmla="*/ 2562602 w 3789023"/>
              <a:gd name="connsiteY10" fmla="*/ 3075123 h 3537494"/>
              <a:gd name="connsiteX11" fmla="*/ 2554674 w 3789023"/>
              <a:gd name="connsiteY11" fmla="*/ 3075123 h 3537494"/>
              <a:gd name="connsiteX12" fmla="*/ 2554674 w 3789023"/>
              <a:gd name="connsiteY12" fmla="*/ 3054467 h 3537494"/>
              <a:gd name="connsiteX13" fmla="*/ 2562410 w 3789023"/>
              <a:gd name="connsiteY13" fmla="*/ 3054467 h 3537494"/>
              <a:gd name="connsiteX14" fmla="*/ 2560859 w 3789023"/>
              <a:gd name="connsiteY14" fmla="*/ 3046783 h 3537494"/>
              <a:gd name="connsiteX15" fmla="*/ 2517100 w 3789023"/>
              <a:gd name="connsiteY15" fmla="*/ 3017778 h 3537494"/>
              <a:gd name="connsiteX16" fmla="*/ 2109500 w 3789023"/>
              <a:gd name="connsiteY16" fmla="*/ 3017778 h 3537494"/>
              <a:gd name="connsiteX17" fmla="*/ 2065742 w 3789023"/>
              <a:gd name="connsiteY17" fmla="*/ 3046783 h 3537494"/>
              <a:gd name="connsiteX18" fmla="*/ 2063758 w 3789023"/>
              <a:gd name="connsiteY18" fmla="*/ 3056608 h 3537494"/>
              <a:gd name="connsiteX19" fmla="*/ 2071861 w 3789023"/>
              <a:gd name="connsiteY19" fmla="*/ 3056608 h 3537494"/>
              <a:gd name="connsiteX20" fmla="*/ 2071861 w 3789023"/>
              <a:gd name="connsiteY20" fmla="*/ 3077264 h 3537494"/>
              <a:gd name="connsiteX21" fmla="*/ 2064431 w 3789023"/>
              <a:gd name="connsiteY21" fmla="*/ 3077264 h 3537494"/>
              <a:gd name="connsiteX22" fmla="*/ 2065742 w 3789023"/>
              <a:gd name="connsiteY22" fmla="*/ 3083754 h 3537494"/>
              <a:gd name="connsiteX23" fmla="*/ 2109500 w 3789023"/>
              <a:gd name="connsiteY23" fmla="*/ 3112760 h 3537494"/>
              <a:gd name="connsiteX24" fmla="*/ 2230361 w 3789023"/>
              <a:gd name="connsiteY24" fmla="*/ 3112760 h 3537494"/>
              <a:gd name="connsiteX25" fmla="*/ 2274120 w 3789023"/>
              <a:gd name="connsiteY25" fmla="*/ 3083754 h 3537494"/>
              <a:gd name="connsiteX26" fmla="*/ 2275863 w 3789023"/>
              <a:gd name="connsiteY26" fmla="*/ 3075123 h 3537494"/>
              <a:gd name="connsiteX27" fmla="*/ 2267951 w 3789023"/>
              <a:gd name="connsiteY27" fmla="*/ 3075123 h 3537494"/>
              <a:gd name="connsiteX28" fmla="*/ 2267951 w 3789023"/>
              <a:gd name="connsiteY28" fmla="*/ 3054467 h 3537494"/>
              <a:gd name="connsiteX29" fmla="*/ 2275671 w 3789023"/>
              <a:gd name="connsiteY29" fmla="*/ 3054467 h 3537494"/>
              <a:gd name="connsiteX30" fmla="*/ 2274120 w 3789023"/>
              <a:gd name="connsiteY30" fmla="*/ 3046783 h 3537494"/>
              <a:gd name="connsiteX31" fmla="*/ 2230361 w 3789023"/>
              <a:gd name="connsiteY31" fmla="*/ 3017778 h 3537494"/>
              <a:gd name="connsiteX32" fmla="*/ 1822761 w 3789023"/>
              <a:gd name="connsiteY32" fmla="*/ 3017778 h 3537494"/>
              <a:gd name="connsiteX33" fmla="*/ 1779002 w 3789023"/>
              <a:gd name="connsiteY33" fmla="*/ 3046783 h 3537494"/>
              <a:gd name="connsiteX34" fmla="*/ 1777451 w 3789023"/>
              <a:gd name="connsiteY34" fmla="*/ 3054467 h 3537494"/>
              <a:gd name="connsiteX35" fmla="*/ 1785138 w 3789023"/>
              <a:gd name="connsiteY35" fmla="*/ 3054467 h 3537494"/>
              <a:gd name="connsiteX36" fmla="*/ 1785138 w 3789023"/>
              <a:gd name="connsiteY36" fmla="*/ 3075123 h 3537494"/>
              <a:gd name="connsiteX37" fmla="*/ 1777260 w 3789023"/>
              <a:gd name="connsiteY37" fmla="*/ 3075123 h 3537494"/>
              <a:gd name="connsiteX38" fmla="*/ 1779002 w 3789023"/>
              <a:gd name="connsiteY38" fmla="*/ 3083754 h 3537494"/>
              <a:gd name="connsiteX39" fmla="*/ 1822761 w 3789023"/>
              <a:gd name="connsiteY39" fmla="*/ 3112760 h 3537494"/>
              <a:gd name="connsiteX40" fmla="*/ 1943622 w 3789023"/>
              <a:gd name="connsiteY40" fmla="*/ 3112760 h 3537494"/>
              <a:gd name="connsiteX41" fmla="*/ 1987381 w 3789023"/>
              <a:gd name="connsiteY41" fmla="*/ 3083754 h 3537494"/>
              <a:gd name="connsiteX42" fmla="*/ 1988691 w 3789023"/>
              <a:gd name="connsiteY42" fmla="*/ 3077264 h 3537494"/>
              <a:gd name="connsiteX43" fmla="*/ 1981228 w 3789023"/>
              <a:gd name="connsiteY43" fmla="*/ 3077264 h 3537494"/>
              <a:gd name="connsiteX44" fmla="*/ 1981228 w 3789023"/>
              <a:gd name="connsiteY44" fmla="*/ 3056608 h 3537494"/>
              <a:gd name="connsiteX45" fmla="*/ 1989364 w 3789023"/>
              <a:gd name="connsiteY45" fmla="*/ 3056608 h 3537494"/>
              <a:gd name="connsiteX46" fmla="*/ 1987381 w 3789023"/>
              <a:gd name="connsiteY46" fmla="*/ 3046783 h 3537494"/>
              <a:gd name="connsiteX47" fmla="*/ 1943622 w 3789023"/>
              <a:gd name="connsiteY47" fmla="*/ 3017778 h 3537494"/>
              <a:gd name="connsiteX48" fmla="*/ 1536021 w 3789023"/>
              <a:gd name="connsiteY48" fmla="*/ 3017778 h 3537494"/>
              <a:gd name="connsiteX49" fmla="*/ 1492263 w 3789023"/>
              <a:gd name="connsiteY49" fmla="*/ 3046783 h 3537494"/>
              <a:gd name="connsiteX50" fmla="*/ 1490711 w 3789023"/>
              <a:gd name="connsiteY50" fmla="*/ 3054467 h 3537494"/>
              <a:gd name="connsiteX51" fmla="*/ 1498415 w 3789023"/>
              <a:gd name="connsiteY51" fmla="*/ 3054467 h 3537494"/>
              <a:gd name="connsiteX52" fmla="*/ 1498415 w 3789023"/>
              <a:gd name="connsiteY52" fmla="*/ 3075123 h 3537494"/>
              <a:gd name="connsiteX53" fmla="*/ 1490520 w 3789023"/>
              <a:gd name="connsiteY53" fmla="*/ 3075123 h 3537494"/>
              <a:gd name="connsiteX54" fmla="*/ 1492263 w 3789023"/>
              <a:gd name="connsiteY54" fmla="*/ 3083754 h 3537494"/>
              <a:gd name="connsiteX55" fmla="*/ 1536021 w 3789023"/>
              <a:gd name="connsiteY55" fmla="*/ 3112760 h 3537494"/>
              <a:gd name="connsiteX56" fmla="*/ 1656882 w 3789023"/>
              <a:gd name="connsiteY56" fmla="*/ 3112760 h 3537494"/>
              <a:gd name="connsiteX57" fmla="*/ 1700641 w 3789023"/>
              <a:gd name="connsiteY57" fmla="*/ 3083754 h 3537494"/>
              <a:gd name="connsiteX58" fmla="*/ 1702384 w 3789023"/>
              <a:gd name="connsiteY58" fmla="*/ 3075123 h 3537494"/>
              <a:gd name="connsiteX59" fmla="*/ 1694505 w 3789023"/>
              <a:gd name="connsiteY59" fmla="*/ 3075123 h 3537494"/>
              <a:gd name="connsiteX60" fmla="*/ 1694505 w 3789023"/>
              <a:gd name="connsiteY60" fmla="*/ 3054467 h 3537494"/>
              <a:gd name="connsiteX61" fmla="*/ 1702192 w 3789023"/>
              <a:gd name="connsiteY61" fmla="*/ 3054467 h 3537494"/>
              <a:gd name="connsiteX62" fmla="*/ 1700641 w 3789023"/>
              <a:gd name="connsiteY62" fmla="*/ 3046783 h 3537494"/>
              <a:gd name="connsiteX63" fmla="*/ 1656882 w 3789023"/>
              <a:gd name="connsiteY63" fmla="*/ 3017778 h 3537494"/>
              <a:gd name="connsiteX64" fmla="*/ 1249282 w 3789023"/>
              <a:gd name="connsiteY64" fmla="*/ 3017778 h 3537494"/>
              <a:gd name="connsiteX65" fmla="*/ 1205523 w 3789023"/>
              <a:gd name="connsiteY65" fmla="*/ 3046783 h 3537494"/>
              <a:gd name="connsiteX66" fmla="*/ 1203972 w 3789023"/>
              <a:gd name="connsiteY66" fmla="*/ 3054467 h 3537494"/>
              <a:gd name="connsiteX67" fmla="*/ 1211727 w 3789023"/>
              <a:gd name="connsiteY67" fmla="*/ 3054467 h 3537494"/>
              <a:gd name="connsiteX68" fmla="*/ 1211727 w 3789023"/>
              <a:gd name="connsiteY68" fmla="*/ 3075123 h 3537494"/>
              <a:gd name="connsiteX69" fmla="*/ 1203780 w 3789023"/>
              <a:gd name="connsiteY69" fmla="*/ 3075123 h 3537494"/>
              <a:gd name="connsiteX70" fmla="*/ 1205523 w 3789023"/>
              <a:gd name="connsiteY70" fmla="*/ 3083754 h 3537494"/>
              <a:gd name="connsiteX71" fmla="*/ 1249282 w 3789023"/>
              <a:gd name="connsiteY71" fmla="*/ 3112760 h 3537494"/>
              <a:gd name="connsiteX72" fmla="*/ 1370143 w 3789023"/>
              <a:gd name="connsiteY72" fmla="*/ 3112760 h 3537494"/>
              <a:gd name="connsiteX73" fmla="*/ 1413902 w 3789023"/>
              <a:gd name="connsiteY73" fmla="*/ 3083754 h 3537494"/>
              <a:gd name="connsiteX74" fmla="*/ 1415644 w 3789023"/>
              <a:gd name="connsiteY74" fmla="*/ 3075123 h 3537494"/>
              <a:gd name="connsiteX75" fmla="*/ 1407782 w 3789023"/>
              <a:gd name="connsiteY75" fmla="*/ 3075123 h 3537494"/>
              <a:gd name="connsiteX76" fmla="*/ 1407782 w 3789023"/>
              <a:gd name="connsiteY76" fmla="*/ 3054467 h 3537494"/>
              <a:gd name="connsiteX77" fmla="*/ 1415453 w 3789023"/>
              <a:gd name="connsiteY77" fmla="*/ 3054467 h 3537494"/>
              <a:gd name="connsiteX78" fmla="*/ 1413902 w 3789023"/>
              <a:gd name="connsiteY78" fmla="*/ 3046783 h 3537494"/>
              <a:gd name="connsiteX79" fmla="*/ 1370143 w 3789023"/>
              <a:gd name="connsiteY79" fmla="*/ 3017778 h 3537494"/>
              <a:gd name="connsiteX80" fmla="*/ 2650521 w 3789023"/>
              <a:gd name="connsiteY80" fmla="*/ 2621471 h 3537494"/>
              <a:gd name="connsiteX81" fmla="*/ 2623529 w 3789023"/>
              <a:gd name="connsiteY81" fmla="*/ 2623484 h 3537494"/>
              <a:gd name="connsiteX82" fmla="*/ 2616087 w 3789023"/>
              <a:gd name="connsiteY82" fmla="*/ 2628193 h 3537494"/>
              <a:gd name="connsiteX83" fmla="*/ 2621512 w 3789023"/>
              <a:gd name="connsiteY83" fmla="*/ 2633862 h 3537494"/>
              <a:gd name="connsiteX84" fmla="*/ 2606589 w 3789023"/>
              <a:gd name="connsiteY84" fmla="*/ 2648142 h 3537494"/>
              <a:gd name="connsiteX85" fmla="*/ 2601296 w 3789023"/>
              <a:gd name="connsiteY85" fmla="*/ 2642612 h 3537494"/>
              <a:gd name="connsiteX86" fmla="*/ 2596818 w 3789023"/>
              <a:gd name="connsiteY86" fmla="*/ 2649045 h 3537494"/>
              <a:gd name="connsiteX87" fmla="*/ 2606113 w 3789023"/>
              <a:gd name="connsiteY87" fmla="*/ 2700714 h 3537494"/>
              <a:gd name="connsiteX88" fmla="*/ 2689672 w 3789023"/>
              <a:gd name="connsiteY88" fmla="*/ 2788037 h 3537494"/>
              <a:gd name="connsiteX89" fmla="*/ 2713888 w 3789023"/>
              <a:gd name="connsiteY89" fmla="*/ 2801615 h 3537494"/>
              <a:gd name="connsiteX90" fmla="*/ 2740881 w 3789023"/>
              <a:gd name="connsiteY90" fmla="*/ 2799600 h 3537494"/>
              <a:gd name="connsiteX91" fmla="*/ 2747505 w 3789023"/>
              <a:gd name="connsiteY91" fmla="*/ 2795409 h 3537494"/>
              <a:gd name="connsiteX92" fmla="*/ 2742156 w 3789023"/>
              <a:gd name="connsiteY92" fmla="*/ 2789821 h 3537494"/>
              <a:gd name="connsiteX93" fmla="*/ 2757081 w 3789023"/>
              <a:gd name="connsiteY93" fmla="*/ 2775539 h 3537494"/>
              <a:gd name="connsiteX94" fmla="*/ 2762561 w 3789023"/>
              <a:gd name="connsiteY94" fmla="*/ 2781267 h 3537494"/>
              <a:gd name="connsiteX95" fmla="*/ 2767593 w 3789023"/>
              <a:gd name="connsiteY95" fmla="*/ 2774040 h 3537494"/>
              <a:gd name="connsiteX96" fmla="*/ 2758297 w 3789023"/>
              <a:gd name="connsiteY96" fmla="*/ 2722372 h 3537494"/>
              <a:gd name="connsiteX97" fmla="*/ 2674738 w 3789023"/>
              <a:gd name="connsiteY97" fmla="*/ 2635048 h 3537494"/>
              <a:gd name="connsiteX98" fmla="*/ 2650521 w 3789023"/>
              <a:gd name="connsiteY98" fmla="*/ 2621471 h 3537494"/>
              <a:gd name="connsiteX99" fmla="*/ 1031780 w 3789023"/>
              <a:gd name="connsiteY99" fmla="*/ 2590499 h 3537494"/>
              <a:gd name="connsiteX100" fmla="*/ 1007563 w 3789023"/>
              <a:gd name="connsiteY100" fmla="*/ 2604076 h 3537494"/>
              <a:gd name="connsiteX101" fmla="*/ 943666 w 3789023"/>
              <a:gd name="connsiteY101" fmla="*/ 2670852 h 3537494"/>
              <a:gd name="connsiteX102" fmla="*/ 988055 w 3789023"/>
              <a:gd name="connsiteY102" fmla="*/ 2759631 h 3537494"/>
              <a:gd name="connsiteX103" fmla="*/ 992630 w 3789023"/>
              <a:gd name="connsiteY103" fmla="*/ 2757066 h 3537494"/>
              <a:gd name="connsiteX104" fmla="*/ 1076188 w 3789023"/>
              <a:gd name="connsiteY104" fmla="*/ 2669742 h 3537494"/>
              <a:gd name="connsiteX105" fmla="*/ 1085484 w 3789023"/>
              <a:gd name="connsiteY105" fmla="*/ 2618073 h 3537494"/>
              <a:gd name="connsiteX106" fmla="*/ 1081701 w 3789023"/>
              <a:gd name="connsiteY106" fmla="*/ 2612639 h 3537494"/>
              <a:gd name="connsiteX107" fmla="*/ 1076542 w 3789023"/>
              <a:gd name="connsiteY107" fmla="*/ 2618031 h 3537494"/>
              <a:gd name="connsiteX108" fmla="*/ 1061617 w 3789023"/>
              <a:gd name="connsiteY108" fmla="*/ 2603751 h 3537494"/>
              <a:gd name="connsiteX109" fmla="*/ 1067242 w 3789023"/>
              <a:gd name="connsiteY109" fmla="*/ 2597872 h 3537494"/>
              <a:gd name="connsiteX110" fmla="*/ 1058772 w 3789023"/>
              <a:gd name="connsiteY110" fmla="*/ 2592513 h 3537494"/>
              <a:gd name="connsiteX111" fmla="*/ 1031780 w 3789023"/>
              <a:gd name="connsiteY111" fmla="*/ 2590499 h 3537494"/>
              <a:gd name="connsiteX112" fmla="*/ 2452282 w 3789023"/>
              <a:gd name="connsiteY112" fmla="*/ 2414298 h 3537494"/>
              <a:gd name="connsiteX113" fmla="*/ 2425290 w 3789023"/>
              <a:gd name="connsiteY113" fmla="*/ 2416313 h 3537494"/>
              <a:gd name="connsiteX114" fmla="*/ 2419696 w 3789023"/>
              <a:gd name="connsiteY114" fmla="*/ 2419853 h 3537494"/>
              <a:gd name="connsiteX115" fmla="*/ 2424832 w 3789023"/>
              <a:gd name="connsiteY115" fmla="*/ 2425220 h 3537494"/>
              <a:gd name="connsiteX116" fmla="*/ 2409907 w 3789023"/>
              <a:gd name="connsiteY116" fmla="*/ 2439501 h 3537494"/>
              <a:gd name="connsiteX117" fmla="*/ 2404305 w 3789023"/>
              <a:gd name="connsiteY117" fmla="*/ 2433647 h 3537494"/>
              <a:gd name="connsiteX118" fmla="*/ 2398578 w 3789023"/>
              <a:gd name="connsiteY118" fmla="*/ 2441873 h 3537494"/>
              <a:gd name="connsiteX119" fmla="*/ 2407874 w 3789023"/>
              <a:gd name="connsiteY119" fmla="*/ 2493541 h 3537494"/>
              <a:gd name="connsiteX120" fmla="*/ 2491432 w 3789023"/>
              <a:gd name="connsiteY120" fmla="*/ 2580865 h 3537494"/>
              <a:gd name="connsiteX121" fmla="*/ 2515649 w 3789023"/>
              <a:gd name="connsiteY121" fmla="*/ 2594442 h 3537494"/>
              <a:gd name="connsiteX122" fmla="*/ 2542641 w 3789023"/>
              <a:gd name="connsiteY122" fmla="*/ 2592428 h 3537494"/>
              <a:gd name="connsiteX123" fmla="*/ 2549266 w 3789023"/>
              <a:gd name="connsiteY123" fmla="*/ 2588237 h 3537494"/>
              <a:gd name="connsiteX124" fmla="*/ 2543928 w 3789023"/>
              <a:gd name="connsiteY124" fmla="*/ 2582660 h 3537494"/>
              <a:gd name="connsiteX125" fmla="*/ 2558852 w 3789023"/>
              <a:gd name="connsiteY125" fmla="*/ 2568379 h 3537494"/>
              <a:gd name="connsiteX126" fmla="*/ 2564322 w 3789023"/>
              <a:gd name="connsiteY126" fmla="*/ 2574094 h 3537494"/>
              <a:gd name="connsiteX127" fmla="*/ 2569353 w 3789023"/>
              <a:gd name="connsiteY127" fmla="*/ 2566868 h 3537494"/>
              <a:gd name="connsiteX128" fmla="*/ 2560057 w 3789023"/>
              <a:gd name="connsiteY128" fmla="*/ 2515199 h 3537494"/>
              <a:gd name="connsiteX129" fmla="*/ 2476499 w 3789023"/>
              <a:gd name="connsiteY129" fmla="*/ 2427875 h 3537494"/>
              <a:gd name="connsiteX130" fmla="*/ 2452282 w 3789023"/>
              <a:gd name="connsiteY130" fmla="*/ 2414298 h 3537494"/>
              <a:gd name="connsiteX131" fmla="*/ 1230019 w 3789023"/>
              <a:gd name="connsiteY131" fmla="*/ 2383326 h 3537494"/>
              <a:gd name="connsiteX132" fmla="*/ 1205802 w 3789023"/>
              <a:gd name="connsiteY132" fmla="*/ 2396903 h 3537494"/>
              <a:gd name="connsiteX133" fmla="*/ 1122244 w 3789023"/>
              <a:gd name="connsiteY133" fmla="*/ 2484227 h 3537494"/>
              <a:gd name="connsiteX134" fmla="*/ 1112948 w 3789023"/>
              <a:gd name="connsiteY134" fmla="*/ 2535896 h 3537494"/>
              <a:gd name="connsiteX135" fmla="*/ 1118675 w 3789023"/>
              <a:gd name="connsiteY135" fmla="*/ 2544122 h 3537494"/>
              <a:gd name="connsiteX136" fmla="*/ 1124277 w 3789023"/>
              <a:gd name="connsiteY136" fmla="*/ 2538267 h 3537494"/>
              <a:gd name="connsiteX137" fmla="*/ 1139201 w 3789023"/>
              <a:gd name="connsiteY137" fmla="*/ 2552548 h 3537494"/>
              <a:gd name="connsiteX138" fmla="*/ 1134065 w 3789023"/>
              <a:gd name="connsiteY138" fmla="*/ 2557915 h 3537494"/>
              <a:gd name="connsiteX139" fmla="*/ 1139660 w 3789023"/>
              <a:gd name="connsiteY139" fmla="*/ 2561456 h 3537494"/>
              <a:gd name="connsiteX140" fmla="*/ 1190869 w 3789023"/>
              <a:gd name="connsiteY140" fmla="*/ 2549893 h 3537494"/>
              <a:gd name="connsiteX141" fmla="*/ 1274427 w 3789023"/>
              <a:gd name="connsiteY141" fmla="*/ 2462569 h 3537494"/>
              <a:gd name="connsiteX142" fmla="*/ 1283723 w 3789023"/>
              <a:gd name="connsiteY142" fmla="*/ 2410901 h 3537494"/>
              <a:gd name="connsiteX143" fmla="*/ 1278692 w 3789023"/>
              <a:gd name="connsiteY143" fmla="*/ 2403674 h 3537494"/>
              <a:gd name="connsiteX144" fmla="*/ 1273222 w 3789023"/>
              <a:gd name="connsiteY144" fmla="*/ 2409389 h 3537494"/>
              <a:gd name="connsiteX145" fmla="*/ 1258298 w 3789023"/>
              <a:gd name="connsiteY145" fmla="*/ 2395109 h 3537494"/>
              <a:gd name="connsiteX146" fmla="*/ 1263636 w 3789023"/>
              <a:gd name="connsiteY146" fmla="*/ 2389532 h 3537494"/>
              <a:gd name="connsiteX147" fmla="*/ 1257011 w 3789023"/>
              <a:gd name="connsiteY147" fmla="*/ 2385340 h 3537494"/>
              <a:gd name="connsiteX148" fmla="*/ 1230019 w 3789023"/>
              <a:gd name="connsiteY148" fmla="*/ 2383326 h 3537494"/>
              <a:gd name="connsiteX149" fmla="*/ 3192395 w 3789023"/>
              <a:gd name="connsiteY149" fmla="*/ 2228108 h 3537494"/>
              <a:gd name="connsiteX150" fmla="*/ 3183763 w 3789023"/>
              <a:gd name="connsiteY150" fmla="*/ 2229850 h 3537494"/>
              <a:gd name="connsiteX151" fmla="*/ 3154758 w 3789023"/>
              <a:gd name="connsiteY151" fmla="*/ 2273609 h 3537494"/>
              <a:gd name="connsiteX152" fmla="*/ 3154758 w 3789023"/>
              <a:gd name="connsiteY152" fmla="*/ 2394470 h 3537494"/>
              <a:gd name="connsiteX153" fmla="*/ 3183763 w 3789023"/>
              <a:gd name="connsiteY153" fmla="*/ 2438229 h 3537494"/>
              <a:gd name="connsiteX154" fmla="*/ 3192395 w 3789023"/>
              <a:gd name="connsiteY154" fmla="*/ 2439972 h 3537494"/>
              <a:gd name="connsiteX155" fmla="*/ 3192395 w 3789023"/>
              <a:gd name="connsiteY155" fmla="*/ 2432044 h 3537494"/>
              <a:gd name="connsiteX156" fmla="*/ 3213050 w 3789023"/>
              <a:gd name="connsiteY156" fmla="*/ 2432044 h 3537494"/>
              <a:gd name="connsiteX157" fmla="*/ 3213050 w 3789023"/>
              <a:gd name="connsiteY157" fmla="*/ 2439780 h 3537494"/>
              <a:gd name="connsiteX158" fmla="*/ 3220734 w 3789023"/>
              <a:gd name="connsiteY158" fmla="*/ 2438229 h 3537494"/>
              <a:gd name="connsiteX159" fmla="*/ 3249739 w 3789023"/>
              <a:gd name="connsiteY159" fmla="*/ 2394470 h 3537494"/>
              <a:gd name="connsiteX160" fmla="*/ 3249739 w 3789023"/>
              <a:gd name="connsiteY160" fmla="*/ 2273609 h 3537494"/>
              <a:gd name="connsiteX161" fmla="*/ 3220734 w 3789023"/>
              <a:gd name="connsiteY161" fmla="*/ 2229850 h 3537494"/>
              <a:gd name="connsiteX162" fmla="*/ 3213050 w 3789023"/>
              <a:gd name="connsiteY162" fmla="*/ 2228299 h 3537494"/>
              <a:gd name="connsiteX163" fmla="*/ 3213050 w 3789023"/>
              <a:gd name="connsiteY163" fmla="*/ 2235954 h 3537494"/>
              <a:gd name="connsiteX164" fmla="*/ 3192395 w 3789023"/>
              <a:gd name="connsiteY164" fmla="*/ 2235954 h 3537494"/>
              <a:gd name="connsiteX165" fmla="*/ 549043 w 3789023"/>
              <a:gd name="connsiteY165" fmla="*/ 2228108 h 3537494"/>
              <a:gd name="connsiteX166" fmla="*/ 540412 w 3789023"/>
              <a:gd name="connsiteY166" fmla="*/ 2229850 h 3537494"/>
              <a:gd name="connsiteX167" fmla="*/ 511406 w 3789023"/>
              <a:gd name="connsiteY167" fmla="*/ 2273609 h 3537494"/>
              <a:gd name="connsiteX168" fmla="*/ 511406 w 3789023"/>
              <a:gd name="connsiteY168" fmla="*/ 2394470 h 3537494"/>
              <a:gd name="connsiteX169" fmla="*/ 540412 w 3789023"/>
              <a:gd name="connsiteY169" fmla="*/ 2438229 h 3537494"/>
              <a:gd name="connsiteX170" fmla="*/ 549043 w 3789023"/>
              <a:gd name="connsiteY170" fmla="*/ 2439972 h 3537494"/>
              <a:gd name="connsiteX171" fmla="*/ 549043 w 3789023"/>
              <a:gd name="connsiteY171" fmla="*/ 2432044 h 3537494"/>
              <a:gd name="connsiteX172" fmla="*/ 569699 w 3789023"/>
              <a:gd name="connsiteY172" fmla="*/ 2432044 h 3537494"/>
              <a:gd name="connsiteX173" fmla="*/ 569699 w 3789023"/>
              <a:gd name="connsiteY173" fmla="*/ 2439780 h 3537494"/>
              <a:gd name="connsiteX174" fmla="*/ 577383 w 3789023"/>
              <a:gd name="connsiteY174" fmla="*/ 2438229 h 3537494"/>
              <a:gd name="connsiteX175" fmla="*/ 606388 w 3789023"/>
              <a:gd name="connsiteY175" fmla="*/ 2394470 h 3537494"/>
              <a:gd name="connsiteX176" fmla="*/ 606388 w 3789023"/>
              <a:gd name="connsiteY176" fmla="*/ 2273609 h 3537494"/>
              <a:gd name="connsiteX177" fmla="*/ 577383 w 3789023"/>
              <a:gd name="connsiteY177" fmla="*/ 2229850 h 3537494"/>
              <a:gd name="connsiteX178" fmla="*/ 569699 w 3789023"/>
              <a:gd name="connsiteY178" fmla="*/ 2228299 h 3537494"/>
              <a:gd name="connsiteX179" fmla="*/ 569699 w 3789023"/>
              <a:gd name="connsiteY179" fmla="*/ 2235954 h 3537494"/>
              <a:gd name="connsiteX180" fmla="*/ 549043 w 3789023"/>
              <a:gd name="connsiteY180" fmla="*/ 2235954 h 3537494"/>
              <a:gd name="connsiteX181" fmla="*/ 2254043 w 3789023"/>
              <a:gd name="connsiteY181" fmla="*/ 2207125 h 3537494"/>
              <a:gd name="connsiteX182" fmla="*/ 2227371 w 3789023"/>
              <a:gd name="connsiteY182" fmla="*/ 2209115 h 3537494"/>
              <a:gd name="connsiteX183" fmla="*/ 2223153 w 3789023"/>
              <a:gd name="connsiteY183" fmla="*/ 2217550 h 3537494"/>
              <a:gd name="connsiteX184" fmla="*/ 2225057 w 3789023"/>
              <a:gd name="connsiteY184" fmla="*/ 2219540 h 3537494"/>
              <a:gd name="connsiteX185" fmla="*/ 2219500 w 3789023"/>
              <a:gd name="connsiteY185" fmla="*/ 2224857 h 3537494"/>
              <a:gd name="connsiteX186" fmla="*/ 2202847 w 3789023"/>
              <a:gd name="connsiteY186" fmla="*/ 2258162 h 3537494"/>
              <a:gd name="connsiteX187" fmla="*/ 2197544 w 3789023"/>
              <a:gd name="connsiteY187" fmla="*/ 2258162 h 3537494"/>
              <a:gd name="connsiteX188" fmla="*/ 2197138 w 3789023"/>
              <a:gd name="connsiteY188" fmla="*/ 2261577 h 3537494"/>
              <a:gd name="connsiteX189" fmla="*/ 2209635 w 3789023"/>
              <a:gd name="connsiteY189" fmla="*/ 2286369 h 3537494"/>
              <a:gd name="connsiteX190" fmla="*/ 2293193 w 3789023"/>
              <a:gd name="connsiteY190" fmla="*/ 2373692 h 3537494"/>
              <a:gd name="connsiteX191" fmla="*/ 2317411 w 3789023"/>
              <a:gd name="connsiteY191" fmla="*/ 2387269 h 3537494"/>
              <a:gd name="connsiteX192" fmla="*/ 2344402 w 3789023"/>
              <a:gd name="connsiteY192" fmla="*/ 2385255 h 3537494"/>
              <a:gd name="connsiteX193" fmla="*/ 2352873 w 3789023"/>
              <a:gd name="connsiteY193" fmla="*/ 2379896 h 3537494"/>
              <a:gd name="connsiteX194" fmla="*/ 2347248 w 3789023"/>
              <a:gd name="connsiteY194" fmla="*/ 2374018 h 3537494"/>
              <a:gd name="connsiteX195" fmla="*/ 2362172 w 3789023"/>
              <a:gd name="connsiteY195" fmla="*/ 2359737 h 3537494"/>
              <a:gd name="connsiteX196" fmla="*/ 2367331 w 3789023"/>
              <a:gd name="connsiteY196" fmla="*/ 2365129 h 3537494"/>
              <a:gd name="connsiteX197" fmla="*/ 2371114 w 3789023"/>
              <a:gd name="connsiteY197" fmla="*/ 2359695 h 3537494"/>
              <a:gd name="connsiteX198" fmla="*/ 2361818 w 3789023"/>
              <a:gd name="connsiteY198" fmla="*/ 2308026 h 3537494"/>
              <a:gd name="connsiteX199" fmla="*/ 2278261 w 3789023"/>
              <a:gd name="connsiteY199" fmla="*/ 2220702 h 3537494"/>
              <a:gd name="connsiteX200" fmla="*/ 2254043 w 3789023"/>
              <a:gd name="connsiteY200" fmla="*/ 2207125 h 3537494"/>
              <a:gd name="connsiteX201" fmla="*/ 1428258 w 3789023"/>
              <a:gd name="connsiteY201" fmla="*/ 2176154 h 3537494"/>
              <a:gd name="connsiteX202" fmla="*/ 1404042 w 3789023"/>
              <a:gd name="connsiteY202" fmla="*/ 2189731 h 3537494"/>
              <a:gd name="connsiteX203" fmla="*/ 1320483 w 3789023"/>
              <a:gd name="connsiteY203" fmla="*/ 2277054 h 3537494"/>
              <a:gd name="connsiteX204" fmla="*/ 1311187 w 3789023"/>
              <a:gd name="connsiteY204" fmla="*/ 2328723 h 3537494"/>
              <a:gd name="connsiteX205" fmla="*/ 1315666 w 3789023"/>
              <a:gd name="connsiteY205" fmla="*/ 2335157 h 3537494"/>
              <a:gd name="connsiteX206" fmla="*/ 1320959 w 3789023"/>
              <a:gd name="connsiteY206" fmla="*/ 2329626 h 3537494"/>
              <a:gd name="connsiteX207" fmla="*/ 1335882 w 3789023"/>
              <a:gd name="connsiteY207" fmla="*/ 2343906 h 3537494"/>
              <a:gd name="connsiteX208" fmla="*/ 1330457 w 3789023"/>
              <a:gd name="connsiteY208" fmla="*/ 2349575 h 3537494"/>
              <a:gd name="connsiteX209" fmla="*/ 1337899 w 3789023"/>
              <a:gd name="connsiteY209" fmla="*/ 2354284 h 3537494"/>
              <a:gd name="connsiteX210" fmla="*/ 1389108 w 3789023"/>
              <a:gd name="connsiteY210" fmla="*/ 2342720 h 3537494"/>
              <a:gd name="connsiteX211" fmla="*/ 1472666 w 3789023"/>
              <a:gd name="connsiteY211" fmla="*/ 2255397 h 3537494"/>
              <a:gd name="connsiteX212" fmla="*/ 1481962 w 3789023"/>
              <a:gd name="connsiteY212" fmla="*/ 2203728 h 3537494"/>
              <a:gd name="connsiteX213" fmla="*/ 1476931 w 3789023"/>
              <a:gd name="connsiteY213" fmla="*/ 2196501 h 3537494"/>
              <a:gd name="connsiteX214" fmla="*/ 1471451 w 3789023"/>
              <a:gd name="connsiteY214" fmla="*/ 2202229 h 3537494"/>
              <a:gd name="connsiteX215" fmla="*/ 1456526 w 3789023"/>
              <a:gd name="connsiteY215" fmla="*/ 2187948 h 3537494"/>
              <a:gd name="connsiteX216" fmla="*/ 1461875 w 3789023"/>
              <a:gd name="connsiteY216" fmla="*/ 2182359 h 3537494"/>
              <a:gd name="connsiteX217" fmla="*/ 1455250 w 3789023"/>
              <a:gd name="connsiteY217" fmla="*/ 2178168 h 3537494"/>
              <a:gd name="connsiteX218" fmla="*/ 1428258 w 3789023"/>
              <a:gd name="connsiteY218" fmla="*/ 2176154 h 3537494"/>
              <a:gd name="connsiteX219" fmla="*/ 3210909 w 3789023"/>
              <a:gd name="connsiteY219" fmla="*/ 1941128 h 3537494"/>
              <a:gd name="connsiteX220" fmla="*/ 3210909 w 3789023"/>
              <a:gd name="connsiteY220" fmla="*/ 1949231 h 3537494"/>
              <a:gd name="connsiteX221" fmla="*/ 3190253 w 3789023"/>
              <a:gd name="connsiteY221" fmla="*/ 1949231 h 3537494"/>
              <a:gd name="connsiteX222" fmla="*/ 3190253 w 3789023"/>
              <a:gd name="connsiteY222" fmla="*/ 1941801 h 3537494"/>
              <a:gd name="connsiteX223" fmla="*/ 3183763 w 3789023"/>
              <a:gd name="connsiteY223" fmla="*/ 1943112 h 3537494"/>
              <a:gd name="connsiteX224" fmla="*/ 3154758 w 3789023"/>
              <a:gd name="connsiteY224" fmla="*/ 1986870 h 3537494"/>
              <a:gd name="connsiteX225" fmla="*/ 3154758 w 3789023"/>
              <a:gd name="connsiteY225" fmla="*/ 2107731 h 3537494"/>
              <a:gd name="connsiteX226" fmla="*/ 3183763 w 3789023"/>
              <a:gd name="connsiteY226" fmla="*/ 2151490 h 3537494"/>
              <a:gd name="connsiteX227" fmla="*/ 3192395 w 3789023"/>
              <a:gd name="connsiteY227" fmla="*/ 2153233 h 3537494"/>
              <a:gd name="connsiteX228" fmla="*/ 3192395 w 3789023"/>
              <a:gd name="connsiteY228" fmla="*/ 2145321 h 3537494"/>
              <a:gd name="connsiteX229" fmla="*/ 3213050 w 3789023"/>
              <a:gd name="connsiteY229" fmla="*/ 2145321 h 3537494"/>
              <a:gd name="connsiteX230" fmla="*/ 3213050 w 3789023"/>
              <a:gd name="connsiteY230" fmla="*/ 2153041 h 3537494"/>
              <a:gd name="connsiteX231" fmla="*/ 3220734 w 3789023"/>
              <a:gd name="connsiteY231" fmla="*/ 2151490 h 3537494"/>
              <a:gd name="connsiteX232" fmla="*/ 3249739 w 3789023"/>
              <a:gd name="connsiteY232" fmla="*/ 2107731 h 3537494"/>
              <a:gd name="connsiteX233" fmla="*/ 3249739 w 3789023"/>
              <a:gd name="connsiteY233" fmla="*/ 1986870 h 3537494"/>
              <a:gd name="connsiteX234" fmla="*/ 3220734 w 3789023"/>
              <a:gd name="connsiteY234" fmla="*/ 1943112 h 3537494"/>
              <a:gd name="connsiteX235" fmla="*/ 567558 w 3789023"/>
              <a:gd name="connsiteY235" fmla="*/ 1941128 h 3537494"/>
              <a:gd name="connsiteX236" fmla="*/ 567558 w 3789023"/>
              <a:gd name="connsiteY236" fmla="*/ 1949231 h 3537494"/>
              <a:gd name="connsiteX237" fmla="*/ 546902 w 3789023"/>
              <a:gd name="connsiteY237" fmla="*/ 1949231 h 3537494"/>
              <a:gd name="connsiteX238" fmla="*/ 546902 w 3789023"/>
              <a:gd name="connsiteY238" fmla="*/ 1941801 h 3537494"/>
              <a:gd name="connsiteX239" fmla="*/ 540412 w 3789023"/>
              <a:gd name="connsiteY239" fmla="*/ 1943112 h 3537494"/>
              <a:gd name="connsiteX240" fmla="*/ 511406 w 3789023"/>
              <a:gd name="connsiteY240" fmla="*/ 1986870 h 3537494"/>
              <a:gd name="connsiteX241" fmla="*/ 511406 w 3789023"/>
              <a:gd name="connsiteY241" fmla="*/ 2107731 h 3537494"/>
              <a:gd name="connsiteX242" fmla="*/ 540412 w 3789023"/>
              <a:gd name="connsiteY242" fmla="*/ 2151490 h 3537494"/>
              <a:gd name="connsiteX243" fmla="*/ 549043 w 3789023"/>
              <a:gd name="connsiteY243" fmla="*/ 2153233 h 3537494"/>
              <a:gd name="connsiteX244" fmla="*/ 549043 w 3789023"/>
              <a:gd name="connsiteY244" fmla="*/ 2145321 h 3537494"/>
              <a:gd name="connsiteX245" fmla="*/ 569699 w 3789023"/>
              <a:gd name="connsiteY245" fmla="*/ 2145321 h 3537494"/>
              <a:gd name="connsiteX246" fmla="*/ 569699 w 3789023"/>
              <a:gd name="connsiteY246" fmla="*/ 2153041 h 3537494"/>
              <a:gd name="connsiteX247" fmla="*/ 577383 w 3789023"/>
              <a:gd name="connsiteY247" fmla="*/ 2151490 h 3537494"/>
              <a:gd name="connsiteX248" fmla="*/ 606388 w 3789023"/>
              <a:gd name="connsiteY248" fmla="*/ 2107731 h 3537494"/>
              <a:gd name="connsiteX249" fmla="*/ 606388 w 3789023"/>
              <a:gd name="connsiteY249" fmla="*/ 1986870 h 3537494"/>
              <a:gd name="connsiteX250" fmla="*/ 577383 w 3789023"/>
              <a:gd name="connsiteY250" fmla="*/ 1943112 h 3537494"/>
              <a:gd name="connsiteX251" fmla="*/ 3192395 w 3789023"/>
              <a:gd name="connsiteY251" fmla="*/ 1654629 h 3537494"/>
              <a:gd name="connsiteX252" fmla="*/ 3183763 w 3789023"/>
              <a:gd name="connsiteY252" fmla="*/ 1656372 h 3537494"/>
              <a:gd name="connsiteX253" fmla="*/ 3154758 w 3789023"/>
              <a:gd name="connsiteY253" fmla="*/ 1700131 h 3537494"/>
              <a:gd name="connsiteX254" fmla="*/ 3154758 w 3789023"/>
              <a:gd name="connsiteY254" fmla="*/ 1820992 h 3537494"/>
              <a:gd name="connsiteX255" fmla="*/ 3183763 w 3789023"/>
              <a:gd name="connsiteY255" fmla="*/ 1864750 h 3537494"/>
              <a:gd name="connsiteX256" fmla="*/ 3190253 w 3789023"/>
              <a:gd name="connsiteY256" fmla="*/ 1866061 h 3537494"/>
              <a:gd name="connsiteX257" fmla="*/ 3190253 w 3789023"/>
              <a:gd name="connsiteY257" fmla="*/ 1858598 h 3537494"/>
              <a:gd name="connsiteX258" fmla="*/ 3210909 w 3789023"/>
              <a:gd name="connsiteY258" fmla="*/ 1858598 h 3537494"/>
              <a:gd name="connsiteX259" fmla="*/ 3210909 w 3789023"/>
              <a:gd name="connsiteY259" fmla="*/ 1866734 h 3537494"/>
              <a:gd name="connsiteX260" fmla="*/ 3220734 w 3789023"/>
              <a:gd name="connsiteY260" fmla="*/ 1864750 h 3537494"/>
              <a:gd name="connsiteX261" fmla="*/ 3249739 w 3789023"/>
              <a:gd name="connsiteY261" fmla="*/ 1820992 h 3537494"/>
              <a:gd name="connsiteX262" fmla="*/ 3249739 w 3789023"/>
              <a:gd name="connsiteY262" fmla="*/ 1700131 h 3537494"/>
              <a:gd name="connsiteX263" fmla="*/ 3220734 w 3789023"/>
              <a:gd name="connsiteY263" fmla="*/ 1656372 h 3537494"/>
              <a:gd name="connsiteX264" fmla="*/ 3213050 w 3789023"/>
              <a:gd name="connsiteY264" fmla="*/ 1654821 h 3537494"/>
              <a:gd name="connsiteX265" fmla="*/ 3213050 w 3789023"/>
              <a:gd name="connsiteY265" fmla="*/ 1662508 h 3537494"/>
              <a:gd name="connsiteX266" fmla="*/ 3192395 w 3789023"/>
              <a:gd name="connsiteY266" fmla="*/ 1662508 h 3537494"/>
              <a:gd name="connsiteX267" fmla="*/ 549043 w 3789023"/>
              <a:gd name="connsiteY267" fmla="*/ 1654629 h 3537494"/>
              <a:gd name="connsiteX268" fmla="*/ 540412 w 3789023"/>
              <a:gd name="connsiteY268" fmla="*/ 1656372 h 3537494"/>
              <a:gd name="connsiteX269" fmla="*/ 511406 w 3789023"/>
              <a:gd name="connsiteY269" fmla="*/ 1700131 h 3537494"/>
              <a:gd name="connsiteX270" fmla="*/ 511406 w 3789023"/>
              <a:gd name="connsiteY270" fmla="*/ 1820992 h 3537494"/>
              <a:gd name="connsiteX271" fmla="*/ 540412 w 3789023"/>
              <a:gd name="connsiteY271" fmla="*/ 1864750 h 3537494"/>
              <a:gd name="connsiteX272" fmla="*/ 546902 w 3789023"/>
              <a:gd name="connsiteY272" fmla="*/ 1866061 h 3537494"/>
              <a:gd name="connsiteX273" fmla="*/ 546902 w 3789023"/>
              <a:gd name="connsiteY273" fmla="*/ 1858598 h 3537494"/>
              <a:gd name="connsiteX274" fmla="*/ 567558 w 3789023"/>
              <a:gd name="connsiteY274" fmla="*/ 1858598 h 3537494"/>
              <a:gd name="connsiteX275" fmla="*/ 567558 w 3789023"/>
              <a:gd name="connsiteY275" fmla="*/ 1866734 h 3537494"/>
              <a:gd name="connsiteX276" fmla="*/ 577383 w 3789023"/>
              <a:gd name="connsiteY276" fmla="*/ 1864750 h 3537494"/>
              <a:gd name="connsiteX277" fmla="*/ 606388 w 3789023"/>
              <a:gd name="connsiteY277" fmla="*/ 1820992 h 3537494"/>
              <a:gd name="connsiteX278" fmla="*/ 606388 w 3789023"/>
              <a:gd name="connsiteY278" fmla="*/ 1700131 h 3537494"/>
              <a:gd name="connsiteX279" fmla="*/ 577383 w 3789023"/>
              <a:gd name="connsiteY279" fmla="*/ 1656372 h 3537494"/>
              <a:gd name="connsiteX280" fmla="*/ 569699 w 3789023"/>
              <a:gd name="connsiteY280" fmla="*/ 1654821 h 3537494"/>
              <a:gd name="connsiteX281" fmla="*/ 569699 w 3789023"/>
              <a:gd name="connsiteY281" fmla="*/ 1662508 h 3537494"/>
              <a:gd name="connsiteX282" fmla="*/ 549043 w 3789023"/>
              <a:gd name="connsiteY282" fmla="*/ 1662508 h 3537494"/>
              <a:gd name="connsiteX283" fmla="*/ 3192395 w 3789023"/>
              <a:gd name="connsiteY283" fmla="*/ 1367890 h 3537494"/>
              <a:gd name="connsiteX284" fmla="*/ 3183763 w 3789023"/>
              <a:gd name="connsiteY284" fmla="*/ 1369633 h 3537494"/>
              <a:gd name="connsiteX285" fmla="*/ 3154758 w 3789023"/>
              <a:gd name="connsiteY285" fmla="*/ 1413391 h 3537494"/>
              <a:gd name="connsiteX286" fmla="*/ 3154758 w 3789023"/>
              <a:gd name="connsiteY286" fmla="*/ 1534252 h 3537494"/>
              <a:gd name="connsiteX287" fmla="*/ 3183763 w 3789023"/>
              <a:gd name="connsiteY287" fmla="*/ 1578011 h 3537494"/>
              <a:gd name="connsiteX288" fmla="*/ 3192395 w 3789023"/>
              <a:gd name="connsiteY288" fmla="*/ 1579754 h 3537494"/>
              <a:gd name="connsiteX289" fmla="*/ 3192395 w 3789023"/>
              <a:gd name="connsiteY289" fmla="*/ 1571875 h 3537494"/>
              <a:gd name="connsiteX290" fmla="*/ 3213050 w 3789023"/>
              <a:gd name="connsiteY290" fmla="*/ 1571875 h 3537494"/>
              <a:gd name="connsiteX291" fmla="*/ 3213050 w 3789023"/>
              <a:gd name="connsiteY291" fmla="*/ 1579562 h 3537494"/>
              <a:gd name="connsiteX292" fmla="*/ 3220734 w 3789023"/>
              <a:gd name="connsiteY292" fmla="*/ 1578011 h 3537494"/>
              <a:gd name="connsiteX293" fmla="*/ 3249739 w 3789023"/>
              <a:gd name="connsiteY293" fmla="*/ 1534252 h 3537494"/>
              <a:gd name="connsiteX294" fmla="*/ 3249739 w 3789023"/>
              <a:gd name="connsiteY294" fmla="*/ 1413391 h 3537494"/>
              <a:gd name="connsiteX295" fmla="*/ 3220734 w 3789023"/>
              <a:gd name="connsiteY295" fmla="*/ 1369633 h 3537494"/>
              <a:gd name="connsiteX296" fmla="*/ 3213050 w 3789023"/>
              <a:gd name="connsiteY296" fmla="*/ 1368081 h 3537494"/>
              <a:gd name="connsiteX297" fmla="*/ 3213050 w 3789023"/>
              <a:gd name="connsiteY297" fmla="*/ 1375785 h 3537494"/>
              <a:gd name="connsiteX298" fmla="*/ 3192395 w 3789023"/>
              <a:gd name="connsiteY298" fmla="*/ 1375785 h 3537494"/>
              <a:gd name="connsiteX299" fmla="*/ 549043 w 3789023"/>
              <a:gd name="connsiteY299" fmla="*/ 1367890 h 3537494"/>
              <a:gd name="connsiteX300" fmla="*/ 540412 w 3789023"/>
              <a:gd name="connsiteY300" fmla="*/ 1369633 h 3537494"/>
              <a:gd name="connsiteX301" fmla="*/ 511406 w 3789023"/>
              <a:gd name="connsiteY301" fmla="*/ 1413391 h 3537494"/>
              <a:gd name="connsiteX302" fmla="*/ 511406 w 3789023"/>
              <a:gd name="connsiteY302" fmla="*/ 1534252 h 3537494"/>
              <a:gd name="connsiteX303" fmla="*/ 540412 w 3789023"/>
              <a:gd name="connsiteY303" fmla="*/ 1578011 h 3537494"/>
              <a:gd name="connsiteX304" fmla="*/ 549043 w 3789023"/>
              <a:gd name="connsiteY304" fmla="*/ 1579754 h 3537494"/>
              <a:gd name="connsiteX305" fmla="*/ 549043 w 3789023"/>
              <a:gd name="connsiteY305" fmla="*/ 1571875 h 3537494"/>
              <a:gd name="connsiteX306" fmla="*/ 569699 w 3789023"/>
              <a:gd name="connsiteY306" fmla="*/ 1571875 h 3537494"/>
              <a:gd name="connsiteX307" fmla="*/ 569699 w 3789023"/>
              <a:gd name="connsiteY307" fmla="*/ 1579562 h 3537494"/>
              <a:gd name="connsiteX308" fmla="*/ 577383 w 3789023"/>
              <a:gd name="connsiteY308" fmla="*/ 1578011 h 3537494"/>
              <a:gd name="connsiteX309" fmla="*/ 606388 w 3789023"/>
              <a:gd name="connsiteY309" fmla="*/ 1534252 h 3537494"/>
              <a:gd name="connsiteX310" fmla="*/ 606388 w 3789023"/>
              <a:gd name="connsiteY310" fmla="*/ 1413391 h 3537494"/>
              <a:gd name="connsiteX311" fmla="*/ 577383 w 3789023"/>
              <a:gd name="connsiteY311" fmla="*/ 1369633 h 3537494"/>
              <a:gd name="connsiteX312" fmla="*/ 569699 w 3789023"/>
              <a:gd name="connsiteY312" fmla="*/ 1368081 h 3537494"/>
              <a:gd name="connsiteX313" fmla="*/ 569699 w 3789023"/>
              <a:gd name="connsiteY313" fmla="*/ 1375785 h 3537494"/>
              <a:gd name="connsiteX314" fmla="*/ 549043 w 3789023"/>
              <a:gd name="connsiteY314" fmla="*/ 1375785 h 3537494"/>
              <a:gd name="connsiteX315" fmla="*/ 2317412 w 3789023"/>
              <a:gd name="connsiteY315" fmla="*/ 1152468 h 3537494"/>
              <a:gd name="connsiteX316" fmla="*/ 2293194 w 3789023"/>
              <a:gd name="connsiteY316" fmla="*/ 1166045 h 3537494"/>
              <a:gd name="connsiteX317" fmla="*/ 2209636 w 3789023"/>
              <a:gd name="connsiteY317" fmla="*/ 1253369 h 3537494"/>
              <a:gd name="connsiteX318" fmla="*/ 2197139 w 3789023"/>
              <a:gd name="connsiteY318" fmla="*/ 1278161 h 3537494"/>
              <a:gd name="connsiteX319" fmla="*/ 2197545 w 3789023"/>
              <a:gd name="connsiteY319" fmla="*/ 1281576 h 3537494"/>
              <a:gd name="connsiteX320" fmla="*/ 2202847 w 3789023"/>
              <a:gd name="connsiteY320" fmla="*/ 1281576 h 3537494"/>
              <a:gd name="connsiteX321" fmla="*/ 2219498 w 3789023"/>
              <a:gd name="connsiteY321" fmla="*/ 1314878 h 3537494"/>
              <a:gd name="connsiteX322" fmla="*/ 2225058 w 3789023"/>
              <a:gd name="connsiteY322" fmla="*/ 1320198 h 3537494"/>
              <a:gd name="connsiteX323" fmla="*/ 2223153 w 3789023"/>
              <a:gd name="connsiteY323" fmla="*/ 1322188 h 3537494"/>
              <a:gd name="connsiteX324" fmla="*/ 2227370 w 3789023"/>
              <a:gd name="connsiteY324" fmla="*/ 1330622 h 3537494"/>
              <a:gd name="connsiteX325" fmla="*/ 2254044 w 3789023"/>
              <a:gd name="connsiteY325" fmla="*/ 1332612 h 3537494"/>
              <a:gd name="connsiteX326" fmla="*/ 2278262 w 3789023"/>
              <a:gd name="connsiteY326" fmla="*/ 1319035 h 3537494"/>
              <a:gd name="connsiteX327" fmla="*/ 2361819 w 3789023"/>
              <a:gd name="connsiteY327" fmla="*/ 1231711 h 3537494"/>
              <a:gd name="connsiteX328" fmla="*/ 2371115 w 3789023"/>
              <a:gd name="connsiteY328" fmla="*/ 1180042 h 3537494"/>
              <a:gd name="connsiteX329" fmla="*/ 2367332 w 3789023"/>
              <a:gd name="connsiteY329" fmla="*/ 1174608 h 3537494"/>
              <a:gd name="connsiteX330" fmla="*/ 2362173 w 3789023"/>
              <a:gd name="connsiteY330" fmla="*/ 1180000 h 3537494"/>
              <a:gd name="connsiteX331" fmla="*/ 2347249 w 3789023"/>
              <a:gd name="connsiteY331" fmla="*/ 1165719 h 3537494"/>
              <a:gd name="connsiteX332" fmla="*/ 2352874 w 3789023"/>
              <a:gd name="connsiteY332" fmla="*/ 1159841 h 3537494"/>
              <a:gd name="connsiteX333" fmla="*/ 2344403 w 3789023"/>
              <a:gd name="connsiteY333" fmla="*/ 1154482 h 3537494"/>
              <a:gd name="connsiteX334" fmla="*/ 2317412 w 3789023"/>
              <a:gd name="connsiteY334" fmla="*/ 1152468 h 3537494"/>
              <a:gd name="connsiteX335" fmla="*/ 1370111 w 3789023"/>
              <a:gd name="connsiteY335" fmla="*/ 1152468 h 3537494"/>
              <a:gd name="connsiteX336" fmla="*/ 1343119 w 3789023"/>
              <a:gd name="connsiteY336" fmla="*/ 1154482 h 3537494"/>
              <a:gd name="connsiteX337" fmla="*/ 1334649 w 3789023"/>
              <a:gd name="connsiteY337" fmla="*/ 1159841 h 3537494"/>
              <a:gd name="connsiteX338" fmla="*/ 1340274 w 3789023"/>
              <a:gd name="connsiteY338" fmla="*/ 1165719 h 3537494"/>
              <a:gd name="connsiteX339" fmla="*/ 1325349 w 3789023"/>
              <a:gd name="connsiteY339" fmla="*/ 1180000 h 3537494"/>
              <a:gd name="connsiteX340" fmla="*/ 1320190 w 3789023"/>
              <a:gd name="connsiteY340" fmla="*/ 1174608 h 3537494"/>
              <a:gd name="connsiteX341" fmla="*/ 1316407 w 3789023"/>
              <a:gd name="connsiteY341" fmla="*/ 1180042 h 3537494"/>
              <a:gd name="connsiteX342" fmla="*/ 1325703 w 3789023"/>
              <a:gd name="connsiteY342" fmla="*/ 1231711 h 3537494"/>
              <a:gd name="connsiteX343" fmla="*/ 1409261 w 3789023"/>
              <a:gd name="connsiteY343" fmla="*/ 1319035 h 3537494"/>
              <a:gd name="connsiteX344" fmla="*/ 1460471 w 3789023"/>
              <a:gd name="connsiteY344" fmla="*/ 1330598 h 3537494"/>
              <a:gd name="connsiteX345" fmla="*/ 1467912 w 3789023"/>
              <a:gd name="connsiteY345" fmla="*/ 1325890 h 3537494"/>
              <a:gd name="connsiteX346" fmla="*/ 1462465 w 3789023"/>
              <a:gd name="connsiteY346" fmla="*/ 1320198 h 3537494"/>
              <a:gd name="connsiteX347" fmla="*/ 1477389 w 3789023"/>
              <a:gd name="connsiteY347" fmla="*/ 1305917 h 3537494"/>
              <a:gd name="connsiteX348" fmla="*/ 1482703 w 3789023"/>
              <a:gd name="connsiteY348" fmla="*/ 1311471 h 3537494"/>
              <a:gd name="connsiteX349" fmla="*/ 1487183 w 3789023"/>
              <a:gd name="connsiteY349" fmla="*/ 1305038 h 3537494"/>
              <a:gd name="connsiteX350" fmla="*/ 1477886 w 3789023"/>
              <a:gd name="connsiteY350" fmla="*/ 1253369 h 3537494"/>
              <a:gd name="connsiteX351" fmla="*/ 1394328 w 3789023"/>
              <a:gd name="connsiteY351" fmla="*/ 1166045 h 3537494"/>
              <a:gd name="connsiteX352" fmla="*/ 1370111 w 3789023"/>
              <a:gd name="connsiteY352" fmla="*/ 1152468 h 3537494"/>
              <a:gd name="connsiteX353" fmla="*/ 3192395 w 3789023"/>
              <a:gd name="connsiteY353" fmla="*/ 1081151 h 3537494"/>
              <a:gd name="connsiteX354" fmla="*/ 3183763 w 3789023"/>
              <a:gd name="connsiteY354" fmla="*/ 1082893 h 3537494"/>
              <a:gd name="connsiteX355" fmla="*/ 3154758 w 3789023"/>
              <a:gd name="connsiteY355" fmla="*/ 1126652 h 3537494"/>
              <a:gd name="connsiteX356" fmla="*/ 3154758 w 3789023"/>
              <a:gd name="connsiteY356" fmla="*/ 1247513 h 3537494"/>
              <a:gd name="connsiteX357" fmla="*/ 3183763 w 3789023"/>
              <a:gd name="connsiteY357" fmla="*/ 1291272 h 3537494"/>
              <a:gd name="connsiteX358" fmla="*/ 3192395 w 3789023"/>
              <a:gd name="connsiteY358" fmla="*/ 1293014 h 3537494"/>
              <a:gd name="connsiteX359" fmla="*/ 3192395 w 3789023"/>
              <a:gd name="connsiteY359" fmla="*/ 1285152 h 3537494"/>
              <a:gd name="connsiteX360" fmla="*/ 3213050 w 3789023"/>
              <a:gd name="connsiteY360" fmla="*/ 1285152 h 3537494"/>
              <a:gd name="connsiteX361" fmla="*/ 3213050 w 3789023"/>
              <a:gd name="connsiteY361" fmla="*/ 1292823 h 3537494"/>
              <a:gd name="connsiteX362" fmla="*/ 3220734 w 3789023"/>
              <a:gd name="connsiteY362" fmla="*/ 1291272 h 3537494"/>
              <a:gd name="connsiteX363" fmla="*/ 3249739 w 3789023"/>
              <a:gd name="connsiteY363" fmla="*/ 1247513 h 3537494"/>
              <a:gd name="connsiteX364" fmla="*/ 3249739 w 3789023"/>
              <a:gd name="connsiteY364" fmla="*/ 1126652 h 3537494"/>
              <a:gd name="connsiteX365" fmla="*/ 3220734 w 3789023"/>
              <a:gd name="connsiteY365" fmla="*/ 1082893 h 3537494"/>
              <a:gd name="connsiteX366" fmla="*/ 3213050 w 3789023"/>
              <a:gd name="connsiteY366" fmla="*/ 1081342 h 3537494"/>
              <a:gd name="connsiteX367" fmla="*/ 3213050 w 3789023"/>
              <a:gd name="connsiteY367" fmla="*/ 1089097 h 3537494"/>
              <a:gd name="connsiteX368" fmla="*/ 3192395 w 3789023"/>
              <a:gd name="connsiteY368" fmla="*/ 1089097 h 3537494"/>
              <a:gd name="connsiteX369" fmla="*/ 549043 w 3789023"/>
              <a:gd name="connsiteY369" fmla="*/ 1081151 h 3537494"/>
              <a:gd name="connsiteX370" fmla="*/ 540412 w 3789023"/>
              <a:gd name="connsiteY370" fmla="*/ 1082893 h 3537494"/>
              <a:gd name="connsiteX371" fmla="*/ 511406 w 3789023"/>
              <a:gd name="connsiteY371" fmla="*/ 1126652 h 3537494"/>
              <a:gd name="connsiteX372" fmla="*/ 511406 w 3789023"/>
              <a:gd name="connsiteY372" fmla="*/ 1247513 h 3537494"/>
              <a:gd name="connsiteX373" fmla="*/ 540412 w 3789023"/>
              <a:gd name="connsiteY373" fmla="*/ 1291272 h 3537494"/>
              <a:gd name="connsiteX374" fmla="*/ 549043 w 3789023"/>
              <a:gd name="connsiteY374" fmla="*/ 1293014 h 3537494"/>
              <a:gd name="connsiteX375" fmla="*/ 549043 w 3789023"/>
              <a:gd name="connsiteY375" fmla="*/ 1285152 h 3537494"/>
              <a:gd name="connsiteX376" fmla="*/ 569699 w 3789023"/>
              <a:gd name="connsiteY376" fmla="*/ 1285152 h 3537494"/>
              <a:gd name="connsiteX377" fmla="*/ 569699 w 3789023"/>
              <a:gd name="connsiteY377" fmla="*/ 1292823 h 3537494"/>
              <a:gd name="connsiteX378" fmla="*/ 577383 w 3789023"/>
              <a:gd name="connsiteY378" fmla="*/ 1291272 h 3537494"/>
              <a:gd name="connsiteX379" fmla="*/ 606388 w 3789023"/>
              <a:gd name="connsiteY379" fmla="*/ 1247513 h 3537494"/>
              <a:gd name="connsiteX380" fmla="*/ 606388 w 3789023"/>
              <a:gd name="connsiteY380" fmla="*/ 1126652 h 3537494"/>
              <a:gd name="connsiteX381" fmla="*/ 577383 w 3789023"/>
              <a:gd name="connsiteY381" fmla="*/ 1082893 h 3537494"/>
              <a:gd name="connsiteX382" fmla="*/ 569699 w 3789023"/>
              <a:gd name="connsiteY382" fmla="*/ 1081342 h 3537494"/>
              <a:gd name="connsiteX383" fmla="*/ 569699 w 3789023"/>
              <a:gd name="connsiteY383" fmla="*/ 1089097 h 3537494"/>
              <a:gd name="connsiteX384" fmla="*/ 549043 w 3789023"/>
              <a:gd name="connsiteY384" fmla="*/ 1089097 h 3537494"/>
              <a:gd name="connsiteX385" fmla="*/ 3192395 w 3789023"/>
              <a:gd name="connsiteY385" fmla="*/ 998464 h 3537494"/>
              <a:gd name="connsiteX386" fmla="*/ 3213050 w 3789023"/>
              <a:gd name="connsiteY386" fmla="*/ 998464 h 3537494"/>
              <a:gd name="connsiteX387" fmla="*/ 3213050 w 3789023"/>
              <a:gd name="connsiteY387" fmla="*/ 1068653 h 3537494"/>
              <a:gd name="connsiteX388" fmla="*/ 3225135 w 3789023"/>
              <a:gd name="connsiteY388" fmla="*/ 1071093 h 3537494"/>
              <a:gd name="connsiteX389" fmla="*/ 3261046 w 3789023"/>
              <a:gd name="connsiteY389" fmla="*/ 1125270 h 3537494"/>
              <a:gd name="connsiteX390" fmla="*/ 3261046 w 3789023"/>
              <a:gd name="connsiteY390" fmla="*/ 1248895 h 3537494"/>
              <a:gd name="connsiteX391" fmla="*/ 3225135 w 3789023"/>
              <a:gd name="connsiteY391" fmla="*/ 1303073 h 3537494"/>
              <a:gd name="connsiteX392" fmla="*/ 3213050 w 3789023"/>
              <a:gd name="connsiteY392" fmla="*/ 1305512 h 3537494"/>
              <a:gd name="connsiteX393" fmla="*/ 3213050 w 3789023"/>
              <a:gd name="connsiteY393" fmla="*/ 1355392 h 3537494"/>
              <a:gd name="connsiteX394" fmla="*/ 3225135 w 3789023"/>
              <a:gd name="connsiteY394" fmla="*/ 1357832 h 3537494"/>
              <a:gd name="connsiteX395" fmla="*/ 3261046 w 3789023"/>
              <a:gd name="connsiteY395" fmla="*/ 1412009 h 3537494"/>
              <a:gd name="connsiteX396" fmla="*/ 3261046 w 3789023"/>
              <a:gd name="connsiteY396" fmla="*/ 1535635 h 3537494"/>
              <a:gd name="connsiteX397" fmla="*/ 3225135 w 3789023"/>
              <a:gd name="connsiteY397" fmla="*/ 1589812 h 3537494"/>
              <a:gd name="connsiteX398" fmla="*/ 3213050 w 3789023"/>
              <a:gd name="connsiteY398" fmla="*/ 1592251 h 3537494"/>
              <a:gd name="connsiteX399" fmla="*/ 3213050 w 3789023"/>
              <a:gd name="connsiteY399" fmla="*/ 1642132 h 3537494"/>
              <a:gd name="connsiteX400" fmla="*/ 3225135 w 3789023"/>
              <a:gd name="connsiteY400" fmla="*/ 1644571 h 3537494"/>
              <a:gd name="connsiteX401" fmla="*/ 3261046 w 3789023"/>
              <a:gd name="connsiteY401" fmla="*/ 1698748 h 3537494"/>
              <a:gd name="connsiteX402" fmla="*/ 3261046 w 3789023"/>
              <a:gd name="connsiteY402" fmla="*/ 1822374 h 3537494"/>
              <a:gd name="connsiteX403" fmla="*/ 3225135 w 3789023"/>
              <a:gd name="connsiteY403" fmla="*/ 1876551 h 3537494"/>
              <a:gd name="connsiteX404" fmla="*/ 3210909 w 3789023"/>
              <a:gd name="connsiteY404" fmla="*/ 1879423 h 3537494"/>
              <a:gd name="connsiteX405" fmla="*/ 3210909 w 3789023"/>
              <a:gd name="connsiteY405" fmla="*/ 1928439 h 3537494"/>
              <a:gd name="connsiteX406" fmla="*/ 3225135 w 3789023"/>
              <a:gd name="connsiteY406" fmla="*/ 1931311 h 3537494"/>
              <a:gd name="connsiteX407" fmla="*/ 3261046 w 3789023"/>
              <a:gd name="connsiteY407" fmla="*/ 1985488 h 3537494"/>
              <a:gd name="connsiteX408" fmla="*/ 3261046 w 3789023"/>
              <a:gd name="connsiteY408" fmla="*/ 2109114 h 3537494"/>
              <a:gd name="connsiteX409" fmla="*/ 3225135 w 3789023"/>
              <a:gd name="connsiteY409" fmla="*/ 2163291 h 3537494"/>
              <a:gd name="connsiteX410" fmla="*/ 3213050 w 3789023"/>
              <a:gd name="connsiteY410" fmla="*/ 2165730 h 3537494"/>
              <a:gd name="connsiteX411" fmla="*/ 3213050 w 3789023"/>
              <a:gd name="connsiteY411" fmla="*/ 2215610 h 3537494"/>
              <a:gd name="connsiteX412" fmla="*/ 3225135 w 3789023"/>
              <a:gd name="connsiteY412" fmla="*/ 2218050 h 3537494"/>
              <a:gd name="connsiteX413" fmla="*/ 3261046 w 3789023"/>
              <a:gd name="connsiteY413" fmla="*/ 2272227 h 3537494"/>
              <a:gd name="connsiteX414" fmla="*/ 3261046 w 3789023"/>
              <a:gd name="connsiteY414" fmla="*/ 2395853 h 3537494"/>
              <a:gd name="connsiteX415" fmla="*/ 3225135 w 3789023"/>
              <a:gd name="connsiteY415" fmla="*/ 2450029 h 3537494"/>
              <a:gd name="connsiteX416" fmla="*/ 3213050 w 3789023"/>
              <a:gd name="connsiteY416" fmla="*/ 2452470 h 3537494"/>
              <a:gd name="connsiteX417" fmla="*/ 3213050 w 3789023"/>
              <a:gd name="connsiteY417" fmla="*/ 2522677 h 3537494"/>
              <a:gd name="connsiteX418" fmla="*/ 3192395 w 3789023"/>
              <a:gd name="connsiteY418" fmla="*/ 2522677 h 3537494"/>
              <a:gd name="connsiteX419" fmla="*/ 3192395 w 3789023"/>
              <a:gd name="connsiteY419" fmla="*/ 2452661 h 3537494"/>
              <a:gd name="connsiteX420" fmla="*/ 3179362 w 3789023"/>
              <a:gd name="connsiteY420" fmla="*/ 2450029 h 3537494"/>
              <a:gd name="connsiteX421" fmla="*/ 3143451 w 3789023"/>
              <a:gd name="connsiteY421" fmla="*/ 2395853 h 3537494"/>
              <a:gd name="connsiteX422" fmla="*/ 3143451 w 3789023"/>
              <a:gd name="connsiteY422" fmla="*/ 2272227 h 3537494"/>
              <a:gd name="connsiteX423" fmla="*/ 3179362 w 3789023"/>
              <a:gd name="connsiteY423" fmla="*/ 2218050 h 3537494"/>
              <a:gd name="connsiteX424" fmla="*/ 3192395 w 3789023"/>
              <a:gd name="connsiteY424" fmla="*/ 2215419 h 3537494"/>
              <a:gd name="connsiteX425" fmla="*/ 3192395 w 3789023"/>
              <a:gd name="connsiteY425" fmla="*/ 2165922 h 3537494"/>
              <a:gd name="connsiteX426" fmla="*/ 3179362 w 3789023"/>
              <a:gd name="connsiteY426" fmla="*/ 2163291 h 3537494"/>
              <a:gd name="connsiteX427" fmla="*/ 3143451 w 3789023"/>
              <a:gd name="connsiteY427" fmla="*/ 2109114 h 3537494"/>
              <a:gd name="connsiteX428" fmla="*/ 3143451 w 3789023"/>
              <a:gd name="connsiteY428" fmla="*/ 1985488 h 3537494"/>
              <a:gd name="connsiteX429" fmla="*/ 3179362 w 3789023"/>
              <a:gd name="connsiteY429" fmla="*/ 1931311 h 3537494"/>
              <a:gd name="connsiteX430" fmla="*/ 3190253 w 3789023"/>
              <a:gd name="connsiteY430" fmla="*/ 1929112 h 3537494"/>
              <a:gd name="connsiteX431" fmla="*/ 3190253 w 3789023"/>
              <a:gd name="connsiteY431" fmla="*/ 1878750 h 3537494"/>
              <a:gd name="connsiteX432" fmla="*/ 3179362 w 3789023"/>
              <a:gd name="connsiteY432" fmla="*/ 1876551 h 3537494"/>
              <a:gd name="connsiteX433" fmla="*/ 3143451 w 3789023"/>
              <a:gd name="connsiteY433" fmla="*/ 1822374 h 3537494"/>
              <a:gd name="connsiteX434" fmla="*/ 3143451 w 3789023"/>
              <a:gd name="connsiteY434" fmla="*/ 1698748 h 3537494"/>
              <a:gd name="connsiteX435" fmla="*/ 3179362 w 3789023"/>
              <a:gd name="connsiteY435" fmla="*/ 1644571 h 3537494"/>
              <a:gd name="connsiteX436" fmla="*/ 3192395 w 3789023"/>
              <a:gd name="connsiteY436" fmla="*/ 1641940 h 3537494"/>
              <a:gd name="connsiteX437" fmla="*/ 3192395 w 3789023"/>
              <a:gd name="connsiteY437" fmla="*/ 1592443 h 3537494"/>
              <a:gd name="connsiteX438" fmla="*/ 3179362 w 3789023"/>
              <a:gd name="connsiteY438" fmla="*/ 1589812 h 3537494"/>
              <a:gd name="connsiteX439" fmla="*/ 3143451 w 3789023"/>
              <a:gd name="connsiteY439" fmla="*/ 1535635 h 3537494"/>
              <a:gd name="connsiteX440" fmla="*/ 3143451 w 3789023"/>
              <a:gd name="connsiteY440" fmla="*/ 1412009 h 3537494"/>
              <a:gd name="connsiteX441" fmla="*/ 3179362 w 3789023"/>
              <a:gd name="connsiteY441" fmla="*/ 1357832 h 3537494"/>
              <a:gd name="connsiteX442" fmla="*/ 3192395 w 3789023"/>
              <a:gd name="connsiteY442" fmla="*/ 1355201 h 3537494"/>
              <a:gd name="connsiteX443" fmla="*/ 3192395 w 3789023"/>
              <a:gd name="connsiteY443" fmla="*/ 1305704 h 3537494"/>
              <a:gd name="connsiteX444" fmla="*/ 3179362 w 3789023"/>
              <a:gd name="connsiteY444" fmla="*/ 1303073 h 3537494"/>
              <a:gd name="connsiteX445" fmla="*/ 3143451 w 3789023"/>
              <a:gd name="connsiteY445" fmla="*/ 1248895 h 3537494"/>
              <a:gd name="connsiteX446" fmla="*/ 3143451 w 3789023"/>
              <a:gd name="connsiteY446" fmla="*/ 1125270 h 3537494"/>
              <a:gd name="connsiteX447" fmla="*/ 3179362 w 3789023"/>
              <a:gd name="connsiteY447" fmla="*/ 1071093 h 3537494"/>
              <a:gd name="connsiteX448" fmla="*/ 3192395 w 3789023"/>
              <a:gd name="connsiteY448" fmla="*/ 1068462 h 3537494"/>
              <a:gd name="connsiteX449" fmla="*/ 549043 w 3789023"/>
              <a:gd name="connsiteY449" fmla="*/ 998464 h 3537494"/>
              <a:gd name="connsiteX450" fmla="*/ 569699 w 3789023"/>
              <a:gd name="connsiteY450" fmla="*/ 998464 h 3537494"/>
              <a:gd name="connsiteX451" fmla="*/ 569699 w 3789023"/>
              <a:gd name="connsiteY451" fmla="*/ 1068653 h 3537494"/>
              <a:gd name="connsiteX452" fmla="*/ 581784 w 3789023"/>
              <a:gd name="connsiteY452" fmla="*/ 1071093 h 3537494"/>
              <a:gd name="connsiteX453" fmla="*/ 617695 w 3789023"/>
              <a:gd name="connsiteY453" fmla="*/ 1125270 h 3537494"/>
              <a:gd name="connsiteX454" fmla="*/ 617695 w 3789023"/>
              <a:gd name="connsiteY454" fmla="*/ 1248895 h 3537494"/>
              <a:gd name="connsiteX455" fmla="*/ 581784 w 3789023"/>
              <a:gd name="connsiteY455" fmla="*/ 1303073 h 3537494"/>
              <a:gd name="connsiteX456" fmla="*/ 569699 w 3789023"/>
              <a:gd name="connsiteY456" fmla="*/ 1305512 h 3537494"/>
              <a:gd name="connsiteX457" fmla="*/ 569699 w 3789023"/>
              <a:gd name="connsiteY457" fmla="*/ 1355392 h 3537494"/>
              <a:gd name="connsiteX458" fmla="*/ 581784 w 3789023"/>
              <a:gd name="connsiteY458" fmla="*/ 1357832 h 3537494"/>
              <a:gd name="connsiteX459" fmla="*/ 617695 w 3789023"/>
              <a:gd name="connsiteY459" fmla="*/ 1412009 h 3537494"/>
              <a:gd name="connsiteX460" fmla="*/ 617695 w 3789023"/>
              <a:gd name="connsiteY460" fmla="*/ 1535635 h 3537494"/>
              <a:gd name="connsiteX461" fmla="*/ 581784 w 3789023"/>
              <a:gd name="connsiteY461" fmla="*/ 1589812 h 3537494"/>
              <a:gd name="connsiteX462" fmla="*/ 569699 w 3789023"/>
              <a:gd name="connsiteY462" fmla="*/ 1592251 h 3537494"/>
              <a:gd name="connsiteX463" fmla="*/ 569699 w 3789023"/>
              <a:gd name="connsiteY463" fmla="*/ 1642132 h 3537494"/>
              <a:gd name="connsiteX464" fmla="*/ 581784 w 3789023"/>
              <a:gd name="connsiteY464" fmla="*/ 1644571 h 3537494"/>
              <a:gd name="connsiteX465" fmla="*/ 617695 w 3789023"/>
              <a:gd name="connsiteY465" fmla="*/ 1698748 h 3537494"/>
              <a:gd name="connsiteX466" fmla="*/ 617695 w 3789023"/>
              <a:gd name="connsiteY466" fmla="*/ 1822374 h 3537494"/>
              <a:gd name="connsiteX467" fmla="*/ 581784 w 3789023"/>
              <a:gd name="connsiteY467" fmla="*/ 1876551 h 3537494"/>
              <a:gd name="connsiteX468" fmla="*/ 567558 w 3789023"/>
              <a:gd name="connsiteY468" fmla="*/ 1879423 h 3537494"/>
              <a:gd name="connsiteX469" fmla="*/ 567558 w 3789023"/>
              <a:gd name="connsiteY469" fmla="*/ 1928439 h 3537494"/>
              <a:gd name="connsiteX470" fmla="*/ 581784 w 3789023"/>
              <a:gd name="connsiteY470" fmla="*/ 1931311 h 3537494"/>
              <a:gd name="connsiteX471" fmla="*/ 617695 w 3789023"/>
              <a:gd name="connsiteY471" fmla="*/ 1985488 h 3537494"/>
              <a:gd name="connsiteX472" fmla="*/ 617695 w 3789023"/>
              <a:gd name="connsiteY472" fmla="*/ 2109114 h 3537494"/>
              <a:gd name="connsiteX473" fmla="*/ 581784 w 3789023"/>
              <a:gd name="connsiteY473" fmla="*/ 2163291 h 3537494"/>
              <a:gd name="connsiteX474" fmla="*/ 569699 w 3789023"/>
              <a:gd name="connsiteY474" fmla="*/ 2165730 h 3537494"/>
              <a:gd name="connsiteX475" fmla="*/ 569699 w 3789023"/>
              <a:gd name="connsiteY475" fmla="*/ 2215610 h 3537494"/>
              <a:gd name="connsiteX476" fmla="*/ 581784 w 3789023"/>
              <a:gd name="connsiteY476" fmla="*/ 2218050 h 3537494"/>
              <a:gd name="connsiteX477" fmla="*/ 617695 w 3789023"/>
              <a:gd name="connsiteY477" fmla="*/ 2272227 h 3537494"/>
              <a:gd name="connsiteX478" fmla="*/ 617695 w 3789023"/>
              <a:gd name="connsiteY478" fmla="*/ 2395853 h 3537494"/>
              <a:gd name="connsiteX479" fmla="*/ 581784 w 3789023"/>
              <a:gd name="connsiteY479" fmla="*/ 2450029 h 3537494"/>
              <a:gd name="connsiteX480" fmla="*/ 569699 w 3789023"/>
              <a:gd name="connsiteY480" fmla="*/ 2452470 h 3537494"/>
              <a:gd name="connsiteX481" fmla="*/ 569699 w 3789023"/>
              <a:gd name="connsiteY481" fmla="*/ 2522677 h 3537494"/>
              <a:gd name="connsiteX482" fmla="*/ 549043 w 3789023"/>
              <a:gd name="connsiteY482" fmla="*/ 2522677 h 3537494"/>
              <a:gd name="connsiteX483" fmla="*/ 549043 w 3789023"/>
              <a:gd name="connsiteY483" fmla="*/ 2452661 h 3537494"/>
              <a:gd name="connsiteX484" fmla="*/ 536011 w 3789023"/>
              <a:gd name="connsiteY484" fmla="*/ 2450029 h 3537494"/>
              <a:gd name="connsiteX485" fmla="*/ 500100 w 3789023"/>
              <a:gd name="connsiteY485" fmla="*/ 2395853 h 3537494"/>
              <a:gd name="connsiteX486" fmla="*/ 500100 w 3789023"/>
              <a:gd name="connsiteY486" fmla="*/ 2272227 h 3537494"/>
              <a:gd name="connsiteX487" fmla="*/ 536011 w 3789023"/>
              <a:gd name="connsiteY487" fmla="*/ 2218050 h 3537494"/>
              <a:gd name="connsiteX488" fmla="*/ 549043 w 3789023"/>
              <a:gd name="connsiteY488" fmla="*/ 2215419 h 3537494"/>
              <a:gd name="connsiteX489" fmla="*/ 549043 w 3789023"/>
              <a:gd name="connsiteY489" fmla="*/ 2165922 h 3537494"/>
              <a:gd name="connsiteX490" fmla="*/ 536011 w 3789023"/>
              <a:gd name="connsiteY490" fmla="*/ 2163291 h 3537494"/>
              <a:gd name="connsiteX491" fmla="*/ 500100 w 3789023"/>
              <a:gd name="connsiteY491" fmla="*/ 2109114 h 3537494"/>
              <a:gd name="connsiteX492" fmla="*/ 500100 w 3789023"/>
              <a:gd name="connsiteY492" fmla="*/ 1985488 h 3537494"/>
              <a:gd name="connsiteX493" fmla="*/ 536011 w 3789023"/>
              <a:gd name="connsiteY493" fmla="*/ 1931311 h 3537494"/>
              <a:gd name="connsiteX494" fmla="*/ 546902 w 3789023"/>
              <a:gd name="connsiteY494" fmla="*/ 1929112 h 3537494"/>
              <a:gd name="connsiteX495" fmla="*/ 546902 w 3789023"/>
              <a:gd name="connsiteY495" fmla="*/ 1878750 h 3537494"/>
              <a:gd name="connsiteX496" fmla="*/ 536011 w 3789023"/>
              <a:gd name="connsiteY496" fmla="*/ 1876551 h 3537494"/>
              <a:gd name="connsiteX497" fmla="*/ 500100 w 3789023"/>
              <a:gd name="connsiteY497" fmla="*/ 1822374 h 3537494"/>
              <a:gd name="connsiteX498" fmla="*/ 500100 w 3789023"/>
              <a:gd name="connsiteY498" fmla="*/ 1698748 h 3537494"/>
              <a:gd name="connsiteX499" fmla="*/ 536011 w 3789023"/>
              <a:gd name="connsiteY499" fmla="*/ 1644571 h 3537494"/>
              <a:gd name="connsiteX500" fmla="*/ 549043 w 3789023"/>
              <a:gd name="connsiteY500" fmla="*/ 1641940 h 3537494"/>
              <a:gd name="connsiteX501" fmla="*/ 549043 w 3789023"/>
              <a:gd name="connsiteY501" fmla="*/ 1592443 h 3537494"/>
              <a:gd name="connsiteX502" fmla="*/ 536011 w 3789023"/>
              <a:gd name="connsiteY502" fmla="*/ 1589812 h 3537494"/>
              <a:gd name="connsiteX503" fmla="*/ 500100 w 3789023"/>
              <a:gd name="connsiteY503" fmla="*/ 1535635 h 3537494"/>
              <a:gd name="connsiteX504" fmla="*/ 500100 w 3789023"/>
              <a:gd name="connsiteY504" fmla="*/ 1412009 h 3537494"/>
              <a:gd name="connsiteX505" fmla="*/ 536011 w 3789023"/>
              <a:gd name="connsiteY505" fmla="*/ 1357832 h 3537494"/>
              <a:gd name="connsiteX506" fmla="*/ 549043 w 3789023"/>
              <a:gd name="connsiteY506" fmla="*/ 1355201 h 3537494"/>
              <a:gd name="connsiteX507" fmla="*/ 549043 w 3789023"/>
              <a:gd name="connsiteY507" fmla="*/ 1305704 h 3537494"/>
              <a:gd name="connsiteX508" fmla="*/ 536011 w 3789023"/>
              <a:gd name="connsiteY508" fmla="*/ 1303073 h 3537494"/>
              <a:gd name="connsiteX509" fmla="*/ 500100 w 3789023"/>
              <a:gd name="connsiteY509" fmla="*/ 1248895 h 3537494"/>
              <a:gd name="connsiteX510" fmla="*/ 500100 w 3789023"/>
              <a:gd name="connsiteY510" fmla="*/ 1125270 h 3537494"/>
              <a:gd name="connsiteX511" fmla="*/ 536011 w 3789023"/>
              <a:gd name="connsiteY511" fmla="*/ 1071093 h 3537494"/>
              <a:gd name="connsiteX512" fmla="*/ 549043 w 3789023"/>
              <a:gd name="connsiteY512" fmla="*/ 1068462 h 3537494"/>
              <a:gd name="connsiteX513" fmla="*/ 2515650 w 3789023"/>
              <a:gd name="connsiteY513" fmla="*/ 945295 h 3537494"/>
              <a:gd name="connsiteX514" fmla="*/ 2491433 w 3789023"/>
              <a:gd name="connsiteY514" fmla="*/ 958872 h 3537494"/>
              <a:gd name="connsiteX515" fmla="*/ 2407875 w 3789023"/>
              <a:gd name="connsiteY515" fmla="*/ 1046196 h 3537494"/>
              <a:gd name="connsiteX516" fmla="*/ 2398579 w 3789023"/>
              <a:gd name="connsiteY516" fmla="*/ 1097865 h 3537494"/>
              <a:gd name="connsiteX517" fmla="*/ 2404306 w 3789023"/>
              <a:gd name="connsiteY517" fmla="*/ 1106090 h 3537494"/>
              <a:gd name="connsiteX518" fmla="*/ 2409908 w 3789023"/>
              <a:gd name="connsiteY518" fmla="*/ 1100236 h 3537494"/>
              <a:gd name="connsiteX519" fmla="*/ 2424833 w 3789023"/>
              <a:gd name="connsiteY519" fmla="*/ 1114517 h 3537494"/>
              <a:gd name="connsiteX520" fmla="*/ 2419697 w 3789023"/>
              <a:gd name="connsiteY520" fmla="*/ 1119884 h 3537494"/>
              <a:gd name="connsiteX521" fmla="*/ 2425291 w 3789023"/>
              <a:gd name="connsiteY521" fmla="*/ 1123425 h 3537494"/>
              <a:gd name="connsiteX522" fmla="*/ 2476500 w 3789023"/>
              <a:gd name="connsiteY522" fmla="*/ 1111862 h 3537494"/>
              <a:gd name="connsiteX523" fmla="*/ 2560058 w 3789023"/>
              <a:gd name="connsiteY523" fmla="*/ 1024538 h 3537494"/>
              <a:gd name="connsiteX524" fmla="*/ 2569354 w 3789023"/>
              <a:gd name="connsiteY524" fmla="*/ 972869 h 3537494"/>
              <a:gd name="connsiteX525" fmla="*/ 2564323 w 3789023"/>
              <a:gd name="connsiteY525" fmla="*/ 965643 h 3537494"/>
              <a:gd name="connsiteX526" fmla="*/ 2558853 w 3789023"/>
              <a:gd name="connsiteY526" fmla="*/ 971358 h 3537494"/>
              <a:gd name="connsiteX527" fmla="*/ 2543929 w 3789023"/>
              <a:gd name="connsiteY527" fmla="*/ 957078 h 3537494"/>
              <a:gd name="connsiteX528" fmla="*/ 2549267 w 3789023"/>
              <a:gd name="connsiteY528" fmla="*/ 951500 h 3537494"/>
              <a:gd name="connsiteX529" fmla="*/ 2542642 w 3789023"/>
              <a:gd name="connsiteY529" fmla="*/ 947309 h 3537494"/>
              <a:gd name="connsiteX530" fmla="*/ 2515650 w 3789023"/>
              <a:gd name="connsiteY530" fmla="*/ 945295 h 3537494"/>
              <a:gd name="connsiteX531" fmla="*/ 1171872 w 3789023"/>
              <a:gd name="connsiteY531" fmla="*/ 945295 h 3537494"/>
              <a:gd name="connsiteX532" fmla="*/ 1144880 w 3789023"/>
              <a:gd name="connsiteY532" fmla="*/ 947309 h 3537494"/>
              <a:gd name="connsiteX533" fmla="*/ 1138255 w 3789023"/>
              <a:gd name="connsiteY533" fmla="*/ 951500 h 3537494"/>
              <a:gd name="connsiteX534" fmla="*/ 1143593 w 3789023"/>
              <a:gd name="connsiteY534" fmla="*/ 957078 h 3537494"/>
              <a:gd name="connsiteX535" fmla="*/ 1128669 w 3789023"/>
              <a:gd name="connsiteY535" fmla="*/ 971358 h 3537494"/>
              <a:gd name="connsiteX536" fmla="*/ 1123199 w 3789023"/>
              <a:gd name="connsiteY536" fmla="*/ 965643 h 3537494"/>
              <a:gd name="connsiteX537" fmla="*/ 1118168 w 3789023"/>
              <a:gd name="connsiteY537" fmla="*/ 972869 h 3537494"/>
              <a:gd name="connsiteX538" fmla="*/ 1127464 w 3789023"/>
              <a:gd name="connsiteY538" fmla="*/ 1024538 h 3537494"/>
              <a:gd name="connsiteX539" fmla="*/ 1211022 w 3789023"/>
              <a:gd name="connsiteY539" fmla="*/ 1111862 h 3537494"/>
              <a:gd name="connsiteX540" fmla="*/ 1262231 w 3789023"/>
              <a:gd name="connsiteY540" fmla="*/ 1123425 h 3537494"/>
              <a:gd name="connsiteX541" fmla="*/ 1267826 w 3789023"/>
              <a:gd name="connsiteY541" fmla="*/ 1119884 h 3537494"/>
              <a:gd name="connsiteX542" fmla="*/ 1262689 w 3789023"/>
              <a:gd name="connsiteY542" fmla="*/ 1114517 h 3537494"/>
              <a:gd name="connsiteX543" fmla="*/ 1277614 w 3789023"/>
              <a:gd name="connsiteY543" fmla="*/ 1100236 h 3537494"/>
              <a:gd name="connsiteX544" fmla="*/ 1283216 w 3789023"/>
              <a:gd name="connsiteY544" fmla="*/ 1106090 h 3537494"/>
              <a:gd name="connsiteX545" fmla="*/ 1288943 w 3789023"/>
              <a:gd name="connsiteY545" fmla="*/ 1097865 h 3537494"/>
              <a:gd name="connsiteX546" fmla="*/ 1279647 w 3789023"/>
              <a:gd name="connsiteY546" fmla="*/ 1046196 h 3537494"/>
              <a:gd name="connsiteX547" fmla="*/ 1196089 w 3789023"/>
              <a:gd name="connsiteY547" fmla="*/ 958872 h 3537494"/>
              <a:gd name="connsiteX548" fmla="*/ 1171872 w 3789023"/>
              <a:gd name="connsiteY548" fmla="*/ 945295 h 3537494"/>
              <a:gd name="connsiteX549" fmla="*/ 1000009 w 3789023"/>
              <a:gd name="connsiteY549" fmla="*/ 753956 h 3537494"/>
              <a:gd name="connsiteX550" fmla="*/ 954892 w 3789023"/>
              <a:gd name="connsiteY550" fmla="*/ 844190 h 3537494"/>
              <a:gd name="connsiteX551" fmla="*/ 1012783 w 3789023"/>
              <a:gd name="connsiteY551" fmla="*/ 904689 h 3537494"/>
              <a:gd name="connsiteX552" fmla="*/ 1063992 w 3789023"/>
              <a:gd name="connsiteY552" fmla="*/ 916253 h 3537494"/>
              <a:gd name="connsiteX553" fmla="*/ 1071434 w 3789023"/>
              <a:gd name="connsiteY553" fmla="*/ 911544 h 3537494"/>
              <a:gd name="connsiteX554" fmla="*/ 1066009 w 3789023"/>
              <a:gd name="connsiteY554" fmla="*/ 905875 h 3537494"/>
              <a:gd name="connsiteX555" fmla="*/ 1080932 w 3789023"/>
              <a:gd name="connsiteY555" fmla="*/ 891595 h 3537494"/>
              <a:gd name="connsiteX556" fmla="*/ 1086225 w 3789023"/>
              <a:gd name="connsiteY556" fmla="*/ 897126 h 3537494"/>
              <a:gd name="connsiteX557" fmla="*/ 1090704 w 3789023"/>
              <a:gd name="connsiteY557" fmla="*/ 890692 h 3537494"/>
              <a:gd name="connsiteX558" fmla="*/ 1081408 w 3789023"/>
              <a:gd name="connsiteY558" fmla="*/ 839023 h 3537494"/>
              <a:gd name="connsiteX559" fmla="*/ 2713889 w 3789023"/>
              <a:gd name="connsiteY559" fmla="*/ 738123 h 3537494"/>
              <a:gd name="connsiteX560" fmla="*/ 2689673 w 3789023"/>
              <a:gd name="connsiteY560" fmla="*/ 751700 h 3537494"/>
              <a:gd name="connsiteX561" fmla="*/ 2606114 w 3789023"/>
              <a:gd name="connsiteY561" fmla="*/ 839023 h 3537494"/>
              <a:gd name="connsiteX562" fmla="*/ 2596819 w 3789023"/>
              <a:gd name="connsiteY562" fmla="*/ 890692 h 3537494"/>
              <a:gd name="connsiteX563" fmla="*/ 2601297 w 3789023"/>
              <a:gd name="connsiteY563" fmla="*/ 897126 h 3537494"/>
              <a:gd name="connsiteX564" fmla="*/ 2606590 w 3789023"/>
              <a:gd name="connsiteY564" fmla="*/ 891595 h 3537494"/>
              <a:gd name="connsiteX565" fmla="*/ 2621513 w 3789023"/>
              <a:gd name="connsiteY565" fmla="*/ 905875 h 3537494"/>
              <a:gd name="connsiteX566" fmla="*/ 2616088 w 3789023"/>
              <a:gd name="connsiteY566" fmla="*/ 911544 h 3537494"/>
              <a:gd name="connsiteX567" fmla="*/ 2623530 w 3789023"/>
              <a:gd name="connsiteY567" fmla="*/ 916253 h 3537494"/>
              <a:gd name="connsiteX568" fmla="*/ 2674739 w 3789023"/>
              <a:gd name="connsiteY568" fmla="*/ 904689 h 3537494"/>
              <a:gd name="connsiteX569" fmla="*/ 2758298 w 3789023"/>
              <a:gd name="connsiteY569" fmla="*/ 817366 h 3537494"/>
              <a:gd name="connsiteX570" fmla="*/ 2767594 w 3789023"/>
              <a:gd name="connsiteY570" fmla="*/ 765697 h 3537494"/>
              <a:gd name="connsiteX571" fmla="*/ 2762562 w 3789023"/>
              <a:gd name="connsiteY571" fmla="*/ 758470 h 3537494"/>
              <a:gd name="connsiteX572" fmla="*/ 2757082 w 3789023"/>
              <a:gd name="connsiteY572" fmla="*/ 764198 h 3537494"/>
              <a:gd name="connsiteX573" fmla="*/ 2742157 w 3789023"/>
              <a:gd name="connsiteY573" fmla="*/ 749916 h 3537494"/>
              <a:gd name="connsiteX574" fmla="*/ 2747506 w 3789023"/>
              <a:gd name="connsiteY574" fmla="*/ 744328 h 3537494"/>
              <a:gd name="connsiteX575" fmla="*/ 2740882 w 3789023"/>
              <a:gd name="connsiteY575" fmla="*/ 740137 h 3537494"/>
              <a:gd name="connsiteX576" fmla="*/ 2713889 w 3789023"/>
              <a:gd name="connsiteY576" fmla="*/ 738123 h 3537494"/>
              <a:gd name="connsiteX577" fmla="*/ 2396239 w 3789023"/>
              <a:gd name="connsiteY577" fmla="*/ 426980 h 3537494"/>
              <a:gd name="connsiteX578" fmla="*/ 2352480 w 3789023"/>
              <a:gd name="connsiteY578" fmla="*/ 455985 h 3537494"/>
              <a:gd name="connsiteX579" fmla="*/ 2350929 w 3789023"/>
              <a:gd name="connsiteY579" fmla="*/ 463669 h 3537494"/>
              <a:gd name="connsiteX580" fmla="*/ 2358584 w 3789023"/>
              <a:gd name="connsiteY580" fmla="*/ 463669 h 3537494"/>
              <a:gd name="connsiteX581" fmla="*/ 2358584 w 3789023"/>
              <a:gd name="connsiteY581" fmla="*/ 484325 h 3537494"/>
              <a:gd name="connsiteX582" fmla="*/ 2350738 w 3789023"/>
              <a:gd name="connsiteY582" fmla="*/ 484325 h 3537494"/>
              <a:gd name="connsiteX583" fmla="*/ 2352480 w 3789023"/>
              <a:gd name="connsiteY583" fmla="*/ 492956 h 3537494"/>
              <a:gd name="connsiteX584" fmla="*/ 2396239 w 3789023"/>
              <a:gd name="connsiteY584" fmla="*/ 521961 h 3537494"/>
              <a:gd name="connsiteX585" fmla="*/ 2517100 w 3789023"/>
              <a:gd name="connsiteY585" fmla="*/ 521961 h 3537494"/>
              <a:gd name="connsiteX586" fmla="*/ 2560859 w 3789023"/>
              <a:gd name="connsiteY586" fmla="*/ 492956 h 3537494"/>
              <a:gd name="connsiteX587" fmla="*/ 2562602 w 3789023"/>
              <a:gd name="connsiteY587" fmla="*/ 484325 h 3537494"/>
              <a:gd name="connsiteX588" fmla="*/ 2554674 w 3789023"/>
              <a:gd name="connsiteY588" fmla="*/ 484325 h 3537494"/>
              <a:gd name="connsiteX589" fmla="*/ 2554674 w 3789023"/>
              <a:gd name="connsiteY589" fmla="*/ 463669 h 3537494"/>
              <a:gd name="connsiteX590" fmla="*/ 2562410 w 3789023"/>
              <a:gd name="connsiteY590" fmla="*/ 463669 h 3537494"/>
              <a:gd name="connsiteX591" fmla="*/ 2560859 w 3789023"/>
              <a:gd name="connsiteY591" fmla="*/ 455985 h 3537494"/>
              <a:gd name="connsiteX592" fmla="*/ 2517100 w 3789023"/>
              <a:gd name="connsiteY592" fmla="*/ 426980 h 3537494"/>
              <a:gd name="connsiteX593" fmla="*/ 2109500 w 3789023"/>
              <a:gd name="connsiteY593" fmla="*/ 426980 h 3537494"/>
              <a:gd name="connsiteX594" fmla="*/ 2065742 w 3789023"/>
              <a:gd name="connsiteY594" fmla="*/ 455985 h 3537494"/>
              <a:gd name="connsiteX595" fmla="*/ 2063758 w 3789023"/>
              <a:gd name="connsiteY595" fmla="*/ 465811 h 3537494"/>
              <a:gd name="connsiteX596" fmla="*/ 2071861 w 3789023"/>
              <a:gd name="connsiteY596" fmla="*/ 465811 h 3537494"/>
              <a:gd name="connsiteX597" fmla="*/ 2071861 w 3789023"/>
              <a:gd name="connsiteY597" fmla="*/ 486466 h 3537494"/>
              <a:gd name="connsiteX598" fmla="*/ 2064431 w 3789023"/>
              <a:gd name="connsiteY598" fmla="*/ 486466 h 3537494"/>
              <a:gd name="connsiteX599" fmla="*/ 2065742 w 3789023"/>
              <a:gd name="connsiteY599" fmla="*/ 492956 h 3537494"/>
              <a:gd name="connsiteX600" fmla="*/ 2109500 w 3789023"/>
              <a:gd name="connsiteY600" fmla="*/ 521961 h 3537494"/>
              <a:gd name="connsiteX601" fmla="*/ 2230361 w 3789023"/>
              <a:gd name="connsiteY601" fmla="*/ 521961 h 3537494"/>
              <a:gd name="connsiteX602" fmla="*/ 2274120 w 3789023"/>
              <a:gd name="connsiteY602" fmla="*/ 492956 h 3537494"/>
              <a:gd name="connsiteX603" fmla="*/ 2275863 w 3789023"/>
              <a:gd name="connsiteY603" fmla="*/ 484325 h 3537494"/>
              <a:gd name="connsiteX604" fmla="*/ 2267951 w 3789023"/>
              <a:gd name="connsiteY604" fmla="*/ 484325 h 3537494"/>
              <a:gd name="connsiteX605" fmla="*/ 2267951 w 3789023"/>
              <a:gd name="connsiteY605" fmla="*/ 463669 h 3537494"/>
              <a:gd name="connsiteX606" fmla="*/ 2275671 w 3789023"/>
              <a:gd name="connsiteY606" fmla="*/ 463669 h 3537494"/>
              <a:gd name="connsiteX607" fmla="*/ 2274120 w 3789023"/>
              <a:gd name="connsiteY607" fmla="*/ 455985 h 3537494"/>
              <a:gd name="connsiteX608" fmla="*/ 2230361 w 3789023"/>
              <a:gd name="connsiteY608" fmla="*/ 426980 h 3537494"/>
              <a:gd name="connsiteX609" fmla="*/ 1822761 w 3789023"/>
              <a:gd name="connsiteY609" fmla="*/ 426980 h 3537494"/>
              <a:gd name="connsiteX610" fmla="*/ 1779002 w 3789023"/>
              <a:gd name="connsiteY610" fmla="*/ 455985 h 3537494"/>
              <a:gd name="connsiteX611" fmla="*/ 1777451 w 3789023"/>
              <a:gd name="connsiteY611" fmla="*/ 463669 h 3537494"/>
              <a:gd name="connsiteX612" fmla="*/ 1785138 w 3789023"/>
              <a:gd name="connsiteY612" fmla="*/ 463669 h 3537494"/>
              <a:gd name="connsiteX613" fmla="*/ 1785138 w 3789023"/>
              <a:gd name="connsiteY613" fmla="*/ 484325 h 3537494"/>
              <a:gd name="connsiteX614" fmla="*/ 1777260 w 3789023"/>
              <a:gd name="connsiteY614" fmla="*/ 484325 h 3537494"/>
              <a:gd name="connsiteX615" fmla="*/ 1779002 w 3789023"/>
              <a:gd name="connsiteY615" fmla="*/ 492956 h 3537494"/>
              <a:gd name="connsiteX616" fmla="*/ 1822761 w 3789023"/>
              <a:gd name="connsiteY616" fmla="*/ 521961 h 3537494"/>
              <a:gd name="connsiteX617" fmla="*/ 1943622 w 3789023"/>
              <a:gd name="connsiteY617" fmla="*/ 521961 h 3537494"/>
              <a:gd name="connsiteX618" fmla="*/ 1987381 w 3789023"/>
              <a:gd name="connsiteY618" fmla="*/ 492956 h 3537494"/>
              <a:gd name="connsiteX619" fmla="*/ 1988691 w 3789023"/>
              <a:gd name="connsiteY619" fmla="*/ 486466 h 3537494"/>
              <a:gd name="connsiteX620" fmla="*/ 1981228 w 3789023"/>
              <a:gd name="connsiteY620" fmla="*/ 486466 h 3537494"/>
              <a:gd name="connsiteX621" fmla="*/ 1981228 w 3789023"/>
              <a:gd name="connsiteY621" fmla="*/ 465811 h 3537494"/>
              <a:gd name="connsiteX622" fmla="*/ 1989364 w 3789023"/>
              <a:gd name="connsiteY622" fmla="*/ 465811 h 3537494"/>
              <a:gd name="connsiteX623" fmla="*/ 1987381 w 3789023"/>
              <a:gd name="connsiteY623" fmla="*/ 455985 h 3537494"/>
              <a:gd name="connsiteX624" fmla="*/ 1943622 w 3789023"/>
              <a:gd name="connsiteY624" fmla="*/ 426980 h 3537494"/>
              <a:gd name="connsiteX625" fmla="*/ 1536021 w 3789023"/>
              <a:gd name="connsiteY625" fmla="*/ 426980 h 3537494"/>
              <a:gd name="connsiteX626" fmla="*/ 1492263 w 3789023"/>
              <a:gd name="connsiteY626" fmla="*/ 455985 h 3537494"/>
              <a:gd name="connsiteX627" fmla="*/ 1490711 w 3789023"/>
              <a:gd name="connsiteY627" fmla="*/ 463669 h 3537494"/>
              <a:gd name="connsiteX628" fmla="*/ 1498415 w 3789023"/>
              <a:gd name="connsiteY628" fmla="*/ 463669 h 3537494"/>
              <a:gd name="connsiteX629" fmla="*/ 1498415 w 3789023"/>
              <a:gd name="connsiteY629" fmla="*/ 484325 h 3537494"/>
              <a:gd name="connsiteX630" fmla="*/ 1490520 w 3789023"/>
              <a:gd name="connsiteY630" fmla="*/ 484325 h 3537494"/>
              <a:gd name="connsiteX631" fmla="*/ 1492263 w 3789023"/>
              <a:gd name="connsiteY631" fmla="*/ 492956 h 3537494"/>
              <a:gd name="connsiteX632" fmla="*/ 1536021 w 3789023"/>
              <a:gd name="connsiteY632" fmla="*/ 521961 h 3537494"/>
              <a:gd name="connsiteX633" fmla="*/ 1656882 w 3789023"/>
              <a:gd name="connsiteY633" fmla="*/ 521961 h 3537494"/>
              <a:gd name="connsiteX634" fmla="*/ 1700641 w 3789023"/>
              <a:gd name="connsiteY634" fmla="*/ 492956 h 3537494"/>
              <a:gd name="connsiteX635" fmla="*/ 1702384 w 3789023"/>
              <a:gd name="connsiteY635" fmla="*/ 484325 h 3537494"/>
              <a:gd name="connsiteX636" fmla="*/ 1694505 w 3789023"/>
              <a:gd name="connsiteY636" fmla="*/ 484325 h 3537494"/>
              <a:gd name="connsiteX637" fmla="*/ 1694505 w 3789023"/>
              <a:gd name="connsiteY637" fmla="*/ 463669 h 3537494"/>
              <a:gd name="connsiteX638" fmla="*/ 1702192 w 3789023"/>
              <a:gd name="connsiteY638" fmla="*/ 463669 h 3537494"/>
              <a:gd name="connsiteX639" fmla="*/ 1700641 w 3789023"/>
              <a:gd name="connsiteY639" fmla="*/ 455985 h 3537494"/>
              <a:gd name="connsiteX640" fmla="*/ 1656882 w 3789023"/>
              <a:gd name="connsiteY640" fmla="*/ 426980 h 3537494"/>
              <a:gd name="connsiteX641" fmla="*/ 1249282 w 3789023"/>
              <a:gd name="connsiteY641" fmla="*/ 426980 h 3537494"/>
              <a:gd name="connsiteX642" fmla="*/ 1205523 w 3789023"/>
              <a:gd name="connsiteY642" fmla="*/ 455985 h 3537494"/>
              <a:gd name="connsiteX643" fmla="*/ 1203972 w 3789023"/>
              <a:gd name="connsiteY643" fmla="*/ 463669 h 3537494"/>
              <a:gd name="connsiteX644" fmla="*/ 1211727 w 3789023"/>
              <a:gd name="connsiteY644" fmla="*/ 463669 h 3537494"/>
              <a:gd name="connsiteX645" fmla="*/ 1211727 w 3789023"/>
              <a:gd name="connsiteY645" fmla="*/ 484325 h 3537494"/>
              <a:gd name="connsiteX646" fmla="*/ 1203780 w 3789023"/>
              <a:gd name="connsiteY646" fmla="*/ 484325 h 3537494"/>
              <a:gd name="connsiteX647" fmla="*/ 1205523 w 3789023"/>
              <a:gd name="connsiteY647" fmla="*/ 492956 h 3537494"/>
              <a:gd name="connsiteX648" fmla="*/ 1249282 w 3789023"/>
              <a:gd name="connsiteY648" fmla="*/ 521961 h 3537494"/>
              <a:gd name="connsiteX649" fmla="*/ 1370143 w 3789023"/>
              <a:gd name="connsiteY649" fmla="*/ 521961 h 3537494"/>
              <a:gd name="connsiteX650" fmla="*/ 1413902 w 3789023"/>
              <a:gd name="connsiteY650" fmla="*/ 492956 h 3537494"/>
              <a:gd name="connsiteX651" fmla="*/ 1415644 w 3789023"/>
              <a:gd name="connsiteY651" fmla="*/ 484325 h 3537494"/>
              <a:gd name="connsiteX652" fmla="*/ 1407782 w 3789023"/>
              <a:gd name="connsiteY652" fmla="*/ 484325 h 3537494"/>
              <a:gd name="connsiteX653" fmla="*/ 1407782 w 3789023"/>
              <a:gd name="connsiteY653" fmla="*/ 463669 h 3537494"/>
              <a:gd name="connsiteX654" fmla="*/ 1415453 w 3789023"/>
              <a:gd name="connsiteY654" fmla="*/ 463669 h 3537494"/>
              <a:gd name="connsiteX655" fmla="*/ 1413902 w 3789023"/>
              <a:gd name="connsiteY655" fmla="*/ 455985 h 3537494"/>
              <a:gd name="connsiteX656" fmla="*/ 1370143 w 3789023"/>
              <a:gd name="connsiteY656" fmla="*/ 426980 h 3537494"/>
              <a:gd name="connsiteX657" fmla="*/ 2900330 w 3789023"/>
              <a:gd name="connsiteY657" fmla="*/ 0 h 3537494"/>
              <a:gd name="connsiteX658" fmla="*/ 3544877 w 3789023"/>
              <a:gd name="connsiteY658" fmla="*/ 0 h 3537494"/>
              <a:gd name="connsiteX659" fmla="*/ 3789023 w 3789023"/>
              <a:gd name="connsiteY659" fmla="*/ 488293 h 3537494"/>
              <a:gd name="connsiteX660" fmla="*/ 3544877 w 3789023"/>
              <a:gd name="connsiteY660" fmla="*/ 976586 h 3537494"/>
              <a:gd name="connsiteX661" fmla="*/ 2900330 w 3789023"/>
              <a:gd name="connsiteY661" fmla="*/ 976586 h 3537494"/>
              <a:gd name="connsiteX662" fmla="*/ 2781419 w 3789023"/>
              <a:gd name="connsiteY662" fmla="*/ 738764 h 3537494"/>
              <a:gd name="connsiteX663" fmla="*/ 2771336 w 3789023"/>
              <a:gd name="connsiteY663" fmla="*/ 749302 h 3537494"/>
              <a:gd name="connsiteX664" fmla="*/ 2778932 w 3789023"/>
              <a:gd name="connsiteY664" fmla="*/ 760213 h 3537494"/>
              <a:gd name="connsiteX665" fmla="*/ 2767423 w 3789023"/>
              <a:gd name="connsiteY665" fmla="*/ 824184 h 3537494"/>
              <a:gd name="connsiteX666" fmla="*/ 2681953 w 3789023"/>
              <a:gd name="connsiteY666" fmla="*/ 913505 h 3537494"/>
              <a:gd name="connsiteX667" fmla="*/ 2618552 w 3789023"/>
              <a:gd name="connsiteY667" fmla="*/ 927821 h 3537494"/>
              <a:gd name="connsiteX668" fmla="*/ 2607317 w 3789023"/>
              <a:gd name="connsiteY668" fmla="*/ 920712 h 3537494"/>
              <a:gd name="connsiteX669" fmla="*/ 2573097 w 3789023"/>
              <a:gd name="connsiteY669" fmla="*/ 956474 h 3537494"/>
              <a:gd name="connsiteX670" fmla="*/ 2580694 w 3789023"/>
              <a:gd name="connsiteY670" fmla="*/ 967385 h 3537494"/>
              <a:gd name="connsiteX671" fmla="*/ 2569183 w 3789023"/>
              <a:gd name="connsiteY671" fmla="*/ 1031357 h 3537494"/>
              <a:gd name="connsiteX672" fmla="*/ 2483714 w 3789023"/>
              <a:gd name="connsiteY672" fmla="*/ 1120678 h 3537494"/>
              <a:gd name="connsiteX673" fmla="*/ 2420312 w 3789023"/>
              <a:gd name="connsiteY673" fmla="*/ 1134994 h 3537494"/>
              <a:gd name="connsiteX674" fmla="*/ 2410923 w 3789023"/>
              <a:gd name="connsiteY674" fmla="*/ 1129053 h 3537494"/>
              <a:gd name="connsiteX675" fmla="*/ 2376104 w 3789023"/>
              <a:gd name="connsiteY675" fmla="*/ 1165441 h 3537494"/>
              <a:gd name="connsiteX676" fmla="*/ 2382454 w 3789023"/>
              <a:gd name="connsiteY676" fmla="*/ 1174559 h 3537494"/>
              <a:gd name="connsiteX677" fmla="*/ 2370944 w 3789023"/>
              <a:gd name="connsiteY677" fmla="*/ 1238530 h 3537494"/>
              <a:gd name="connsiteX678" fmla="*/ 2285474 w 3789023"/>
              <a:gd name="connsiteY678" fmla="*/ 1327851 h 3537494"/>
              <a:gd name="connsiteX679" fmla="*/ 2255491 w 3789023"/>
              <a:gd name="connsiteY679" fmla="*/ 1344661 h 3537494"/>
              <a:gd name="connsiteX680" fmla="*/ 2233572 w 3789023"/>
              <a:gd name="connsiteY680" fmla="*/ 1343025 h 3537494"/>
              <a:gd name="connsiteX681" fmla="*/ 2446993 w 3789023"/>
              <a:gd name="connsiteY681" fmla="*/ 1769869 h 3537494"/>
              <a:gd name="connsiteX682" fmla="*/ 2233572 w 3789023"/>
              <a:gd name="connsiteY682" fmla="*/ 2196712 h 3537494"/>
              <a:gd name="connsiteX683" fmla="*/ 2255490 w 3789023"/>
              <a:gd name="connsiteY683" fmla="*/ 2195077 h 3537494"/>
              <a:gd name="connsiteX684" fmla="*/ 2285473 w 3789023"/>
              <a:gd name="connsiteY684" fmla="*/ 2211886 h 3537494"/>
              <a:gd name="connsiteX685" fmla="*/ 2370943 w 3789023"/>
              <a:gd name="connsiteY685" fmla="*/ 2301208 h 3537494"/>
              <a:gd name="connsiteX686" fmla="*/ 2382453 w 3789023"/>
              <a:gd name="connsiteY686" fmla="*/ 2365179 h 3537494"/>
              <a:gd name="connsiteX687" fmla="*/ 2376103 w 3789023"/>
              <a:gd name="connsiteY687" fmla="*/ 2374296 h 3537494"/>
              <a:gd name="connsiteX688" fmla="*/ 2410922 w 3789023"/>
              <a:gd name="connsiteY688" fmla="*/ 2410684 h 3537494"/>
              <a:gd name="connsiteX689" fmla="*/ 2420311 w 3789023"/>
              <a:gd name="connsiteY689" fmla="*/ 2404743 h 3537494"/>
              <a:gd name="connsiteX690" fmla="*/ 2483713 w 3789023"/>
              <a:gd name="connsiteY690" fmla="*/ 2419060 h 3537494"/>
              <a:gd name="connsiteX691" fmla="*/ 2569182 w 3789023"/>
              <a:gd name="connsiteY691" fmla="*/ 2508380 h 3537494"/>
              <a:gd name="connsiteX692" fmla="*/ 2580693 w 3789023"/>
              <a:gd name="connsiteY692" fmla="*/ 2572352 h 3537494"/>
              <a:gd name="connsiteX693" fmla="*/ 2573096 w 3789023"/>
              <a:gd name="connsiteY693" fmla="*/ 2583263 h 3537494"/>
              <a:gd name="connsiteX694" fmla="*/ 2607316 w 3789023"/>
              <a:gd name="connsiteY694" fmla="*/ 2619025 h 3537494"/>
              <a:gd name="connsiteX695" fmla="*/ 2618551 w 3789023"/>
              <a:gd name="connsiteY695" fmla="*/ 2611916 h 3537494"/>
              <a:gd name="connsiteX696" fmla="*/ 2681952 w 3789023"/>
              <a:gd name="connsiteY696" fmla="*/ 2626232 h 3537494"/>
              <a:gd name="connsiteX697" fmla="*/ 2767422 w 3789023"/>
              <a:gd name="connsiteY697" fmla="*/ 2715553 h 3537494"/>
              <a:gd name="connsiteX698" fmla="*/ 2778931 w 3789023"/>
              <a:gd name="connsiteY698" fmla="*/ 2779524 h 3537494"/>
              <a:gd name="connsiteX699" fmla="*/ 2771335 w 3789023"/>
              <a:gd name="connsiteY699" fmla="*/ 2790435 h 3537494"/>
              <a:gd name="connsiteX700" fmla="*/ 2780682 w 3789023"/>
              <a:gd name="connsiteY700" fmla="*/ 2800204 h 3537494"/>
              <a:gd name="connsiteX701" fmla="*/ 2900330 w 3789023"/>
              <a:gd name="connsiteY701" fmla="*/ 2560908 h 3537494"/>
              <a:gd name="connsiteX702" fmla="*/ 3544877 w 3789023"/>
              <a:gd name="connsiteY702" fmla="*/ 2560908 h 3537494"/>
              <a:gd name="connsiteX703" fmla="*/ 3789023 w 3789023"/>
              <a:gd name="connsiteY703" fmla="*/ 3049201 h 3537494"/>
              <a:gd name="connsiteX704" fmla="*/ 3544877 w 3789023"/>
              <a:gd name="connsiteY704" fmla="*/ 3537494 h 3537494"/>
              <a:gd name="connsiteX705" fmla="*/ 2900330 w 3789023"/>
              <a:gd name="connsiteY705" fmla="*/ 3537494 h 3537494"/>
              <a:gd name="connsiteX706" fmla="*/ 2656183 w 3789023"/>
              <a:gd name="connsiteY706" fmla="*/ 3049201 h 3537494"/>
              <a:gd name="connsiteX707" fmla="*/ 2770870 w 3789023"/>
              <a:gd name="connsiteY707" fmla="*/ 2819827 h 3537494"/>
              <a:gd name="connsiteX708" fmla="*/ 2756279 w 3789023"/>
              <a:gd name="connsiteY708" fmla="*/ 2804578 h 3537494"/>
              <a:gd name="connsiteX709" fmla="*/ 2745859 w 3789023"/>
              <a:gd name="connsiteY709" fmla="*/ 2811169 h 3537494"/>
              <a:gd name="connsiteX710" fmla="*/ 2682458 w 3789023"/>
              <a:gd name="connsiteY710" fmla="*/ 2796853 h 3537494"/>
              <a:gd name="connsiteX711" fmla="*/ 2596989 w 3789023"/>
              <a:gd name="connsiteY711" fmla="*/ 2707533 h 3537494"/>
              <a:gd name="connsiteX712" fmla="*/ 2585478 w 3789023"/>
              <a:gd name="connsiteY712" fmla="*/ 2643561 h 3537494"/>
              <a:gd name="connsiteX713" fmla="*/ 2592524 w 3789023"/>
              <a:gd name="connsiteY713" fmla="*/ 2633444 h 3537494"/>
              <a:gd name="connsiteX714" fmla="*/ 2558039 w 3789023"/>
              <a:gd name="connsiteY714" fmla="*/ 2597405 h 3537494"/>
              <a:gd name="connsiteX715" fmla="*/ 2547620 w 3789023"/>
              <a:gd name="connsiteY715" fmla="*/ 2603997 h 3537494"/>
              <a:gd name="connsiteX716" fmla="*/ 2484218 w 3789023"/>
              <a:gd name="connsiteY716" fmla="*/ 2589681 h 3537494"/>
              <a:gd name="connsiteX717" fmla="*/ 2398749 w 3789023"/>
              <a:gd name="connsiteY717" fmla="*/ 2500360 h 3537494"/>
              <a:gd name="connsiteX718" fmla="*/ 2387240 w 3789023"/>
              <a:gd name="connsiteY718" fmla="*/ 2436389 h 3537494"/>
              <a:gd name="connsiteX719" fmla="*/ 2395532 w 3789023"/>
              <a:gd name="connsiteY719" fmla="*/ 2424478 h 3537494"/>
              <a:gd name="connsiteX720" fmla="*/ 2361645 w 3789023"/>
              <a:gd name="connsiteY720" fmla="*/ 2389064 h 3537494"/>
              <a:gd name="connsiteX721" fmla="*/ 2349381 w 3789023"/>
              <a:gd name="connsiteY721" fmla="*/ 2396824 h 3537494"/>
              <a:gd name="connsiteX722" fmla="*/ 2285979 w 3789023"/>
              <a:gd name="connsiteY722" fmla="*/ 2382508 h 3537494"/>
              <a:gd name="connsiteX723" fmla="*/ 2200510 w 3789023"/>
              <a:gd name="connsiteY723" fmla="*/ 2293187 h 3537494"/>
              <a:gd name="connsiteX724" fmla="*/ 2185037 w 3789023"/>
              <a:gd name="connsiteY724" fmla="*/ 2262492 h 3537494"/>
              <a:gd name="connsiteX725" fmla="*/ 2185553 w 3789023"/>
              <a:gd name="connsiteY725" fmla="*/ 2258162 h 3537494"/>
              <a:gd name="connsiteX726" fmla="*/ 1558300 w 3789023"/>
              <a:gd name="connsiteY726" fmla="*/ 2258162 h 3537494"/>
              <a:gd name="connsiteX727" fmla="*/ 1510125 w 3789023"/>
              <a:gd name="connsiteY727" fmla="*/ 2161812 h 3537494"/>
              <a:gd name="connsiteX728" fmla="*/ 1485705 w 3789023"/>
              <a:gd name="connsiteY728" fmla="*/ 2187333 h 3537494"/>
              <a:gd name="connsiteX729" fmla="*/ 1493301 w 3789023"/>
              <a:gd name="connsiteY729" fmla="*/ 2198244 h 3537494"/>
              <a:gd name="connsiteX730" fmla="*/ 1481791 w 3789023"/>
              <a:gd name="connsiteY730" fmla="*/ 2262215 h 3537494"/>
              <a:gd name="connsiteX731" fmla="*/ 1396322 w 3789023"/>
              <a:gd name="connsiteY731" fmla="*/ 2351536 h 3537494"/>
              <a:gd name="connsiteX732" fmla="*/ 1332920 w 3789023"/>
              <a:gd name="connsiteY732" fmla="*/ 2365852 h 3537494"/>
              <a:gd name="connsiteX733" fmla="*/ 1321686 w 3789023"/>
              <a:gd name="connsiteY733" fmla="*/ 2358743 h 3537494"/>
              <a:gd name="connsiteX734" fmla="*/ 1287465 w 3789023"/>
              <a:gd name="connsiteY734" fmla="*/ 2394506 h 3537494"/>
              <a:gd name="connsiteX735" fmla="*/ 1295062 w 3789023"/>
              <a:gd name="connsiteY735" fmla="*/ 2405416 h 3537494"/>
              <a:gd name="connsiteX736" fmla="*/ 1283552 w 3789023"/>
              <a:gd name="connsiteY736" fmla="*/ 2469388 h 3537494"/>
              <a:gd name="connsiteX737" fmla="*/ 1198083 w 3789023"/>
              <a:gd name="connsiteY737" fmla="*/ 2558709 h 3537494"/>
              <a:gd name="connsiteX738" fmla="*/ 1134681 w 3789023"/>
              <a:gd name="connsiteY738" fmla="*/ 2573025 h 3537494"/>
              <a:gd name="connsiteX739" fmla="*/ 1125292 w 3789023"/>
              <a:gd name="connsiteY739" fmla="*/ 2567084 h 3537494"/>
              <a:gd name="connsiteX740" fmla="*/ 1090473 w 3789023"/>
              <a:gd name="connsiteY740" fmla="*/ 2603472 h 3537494"/>
              <a:gd name="connsiteX741" fmla="*/ 1096822 w 3789023"/>
              <a:gd name="connsiteY741" fmla="*/ 2612590 h 3537494"/>
              <a:gd name="connsiteX742" fmla="*/ 1085313 w 3789023"/>
              <a:gd name="connsiteY742" fmla="*/ 2676560 h 3537494"/>
              <a:gd name="connsiteX743" fmla="*/ 999843 w 3789023"/>
              <a:gd name="connsiteY743" fmla="*/ 2765882 h 3537494"/>
              <a:gd name="connsiteX744" fmla="*/ 993077 w 3789023"/>
              <a:gd name="connsiteY744" fmla="*/ 2769675 h 3537494"/>
              <a:gd name="connsiteX745" fmla="*/ 1132840 w 3789023"/>
              <a:gd name="connsiteY745" fmla="*/ 3049201 h 3537494"/>
              <a:gd name="connsiteX746" fmla="*/ 1130207 w 3789023"/>
              <a:gd name="connsiteY746" fmla="*/ 3054467 h 3537494"/>
              <a:gd name="connsiteX747" fmla="*/ 1191283 w 3789023"/>
              <a:gd name="connsiteY747" fmla="*/ 3054467 h 3537494"/>
              <a:gd name="connsiteX748" fmla="*/ 1193722 w 3789023"/>
              <a:gd name="connsiteY748" fmla="*/ 3042382 h 3537494"/>
              <a:gd name="connsiteX749" fmla="*/ 1247899 w 3789023"/>
              <a:gd name="connsiteY749" fmla="*/ 3006471 h 3537494"/>
              <a:gd name="connsiteX750" fmla="*/ 1371525 w 3789023"/>
              <a:gd name="connsiteY750" fmla="*/ 3006471 h 3537494"/>
              <a:gd name="connsiteX751" fmla="*/ 1425702 w 3789023"/>
              <a:gd name="connsiteY751" fmla="*/ 3042382 h 3537494"/>
              <a:gd name="connsiteX752" fmla="*/ 1428142 w 3789023"/>
              <a:gd name="connsiteY752" fmla="*/ 3054467 h 3537494"/>
              <a:gd name="connsiteX753" fmla="*/ 1478022 w 3789023"/>
              <a:gd name="connsiteY753" fmla="*/ 3054467 h 3537494"/>
              <a:gd name="connsiteX754" fmla="*/ 1480462 w 3789023"/>
              <a:gd name="connsiteY754" fmla="*/ 3042382 h 3537494"/>
              <a:gd name="connsiteX755" fmla="*/ 1534639 w 3789023"/>
              <a:gd name="connsiteY755" fmla="*/ 3006471 h 3537494"/>
              <a:gd name="connsiteX756" fmla="*/ 1658265 w 3789023"/>
              <a:gd name="connsiteY756" fmla="*/ 3006471 h 3537494"/>
              <a:gd name="connsiteX757" fmla="*/ 1712442 w 3789023"/>
              <a:gd name="connsiteY757" fmla="*/ 3042382 h 3537494"/>
              <a:gd name="connsiteX758" fmla="*/ 1714882 w 3789023"/>
              <a:gd name="connsiteY758" fmla="*/ 3054467 h 3537494"/>
              <a:gd name="connsiteX759" fmla="*/ 1764762 w 3789023"/>
              <a:gd name="connsiteY759" fmla="*/ 3054467 h 3537494"/>
              <a:gd name="connsiteX760" fmla="*/ 1767202 w 3789023"/>
              <a:gd name="connsiteY760" fmla="*/ 3042382 h 3537494"/>
              <a:gd name="connsiteX761" fmla="*/ 1821378 w 3789023"/>
              <a:gd name="connsiteY761" fmla="*/ 3006471 h 3537494"/>
              <a:gd name="connsiteX762" fmla="*/ 1945004 w 3789023"/>
              <a:gd name="connsiteY762" fmla="*/ 3006471 h 3537494"/>
              <a:gd name="connsiteX763" fmla="*/ 1999181 w 3789023"/>
              <a:gd name="connsiteY763" fmla="*/ 3042382 h 3537494"/>
              <a:gd name="connsiteX764" fmla="*/ 2002054 w 3789023"/>
              <a:gd name="connsiteY764" fmla="*/ 3056608 h 3537494"/>
              <a:gd name="connsiteX765" fmla="*/ 2051069 w 3789023"/>
              <a:gd name="connsiteY765" fmla="*/ 3056608 h 3537494"/>
              <a:gd name="connsiteX766" fmla="*/ 2053941 w 3789023"/>
              <a:gd name="connsiteY766" fmla="*/ 3042382 h 3537494"/>
              <a:gd name="connsiteX767" fmla="*/ 2108118 w 3789023"/>
              <a:gd name="connsiteY767" fmla="*/ 3006471 h 3537494"/>
              <a:gd name="connsiteX768" fmla="*/ 2231744 w 3789023"/>
              <a:gd name="connsiteY768" fmla="*/ 3006471 h 3537494"/>
              <a:gd name="connsiteX769" fmla="*/ 2285921 w 3789023"/>
              <a:gd name="connsiteY769" fmla="*/ 3042382 h 3537494"/>
              <a:gd name="connsiteX770" fmla="*/ 2288360 w 3789023"/>
              <a:gd name="connsiteY770" fmla="*/ 3054467 h 3537494"/>
              <a:gd name="connsiteX771" fmla="*/ 2338240 w 3789023"/>
              <a:gd name="connsiteY771" fmla="*/ 3054467 h 3537494"/>
              <a:gd name="connsiteX772" fmla="*/ 2340680 w 3789023"/>
              <a:gd name="connsiteY772" fmla="*/ 3042382 h 3537494"/>
              <a:gd name="connsiteX773" fmla="*/ 2394857 w 3789023"/>
              <a:gd name="connsiteY773" fmla="*/ 3006471 h 3537494"/>
              <a:gd name="connsiteX774" fmla="*/ 2518483 w 3789023"/>
              <a:gd name="connsiteY774" fmla="*/ 3006471 h 3537494"/>
              <a:gd name="connsiteX775" fmla="*/ 2572659 w 3789023"/>
              <a:gd name="connsiteY775" fmla="*/ 3042382 h 3537494"/>
              <a:gd name="connsiteX776" fmla="*/ 2575100 w 3789023"/>
              <a:gd name="connsiteY776" fmla="*/ 3054467 h 3537494"/>
              <a:gd name="connsiteX777" fmla="*/ 2645307 w 3789023"/>
              <a:gd name="connsiteY777" fmla="*/ 3054467 h 3537494"/>
              <a:gd name="connsiteX778" fmla="*/ 2645307 w 3789023"/>
              <a:gd name="connsiteY778" fmla="*/ 3075123 h 3537494"/>
              <a:gd name="connsiteX779" fmla="*/ 2575291 w 3789023"/>
              <a:gd name="connsiteY779" fmla="*/ 3075123 h 3537494"/>
              <a:gd name="connsiteX780" fmla="*/ 2572659 w 3789023"/>
              <a:gd name="connsiteY780" fmla="*/ 3088155 h 3537494"/>
              <a:gd name="connsiteX781" fmla="*/ 2518483 w 3789023"/>
              <a:gd name="connsiteY781" fmla="*/ 3124066 h 3537494"/>
              <a:gd name="connsiteX782" fmla="*/ 2394857 w 3789023"/>
              <a:gd name="connsiteY782" fmla="*/ 3124066 h 3537494"/>
              <a:gd name="connsiteX783" fmla="*/ 2340680 w 3789023"/>
              <a:gd name="connsiteY783" fmla="*/ 3088155 h 3537494"/>
              <a:gd name="connsiteX784" fmla="*/ 2338049 w 3789023"/>
              <a:gd name="connsiteY784" fmla="*/ 3075123 h 3537494"/>
              <a:gd name="connsiteX785" fmla="*/ 2288552 w 3789023"/>
              <a:gd name="connsiteY785" fmla="*/ 3075123 h 3537494"/>
              <a:gd name="connsiteX786" fmla="*/ 2285921 w 3789023"/>
              <a:gd name="connsiteY786" fmla="*/ 3088155 h 3537494"/>
              <a:gd name="connsiteX787" fmla="*/ 2231744 w 3789023"/>
              <a:gd name="connsiteY787" fmla="*/ 3124066 h 3537494"/>
              <a:gd name="connsiteX788" fmla="*/ 2108118 w 3789023"/>
              <a:gd name="connsiteY788" fmla="*/ 3124066 h 3537494"/>
              <a:gd name="connsiteX789" fmla="*/ 2053941 w 3789023"/>
              <a:gd name="connsiteY789" fmla="*/ 3088155 h 3537494"/>
              <a:gd name="connsiteX790" fmla="*/ 2051742 w 3789023"/>
              <a:gd name="connsiteY790" fmla="*/ 3077264 h 3537494"/>
              <a:gd name="connsiteX791" fmla="*/ 2001380 w 3789023"/>
              <a:gd name="connsiteY791" fmla="*/ 3077264 h 3537494"/>
              <a:gd name="connsiteX792" fmla="*/ 1999181 w 3789023"/>
              <a:gd name="connsiteY792" fmla="*/ 3088155 h 3537494"/>
              <a:gd name="connsiteX793" fmla="*/ 1945004 w 3789023"/>
              <a:gd name="connsiteY793" fmla="*/ 3124066 h 3537494"/>
              <a:gd name="connsiteX794" fmla="*/ 1821378 w 3789023"/>
              <a:gd name="connsiteY794" fmla="*/ 3124066 h 3537494"/>
              <a:gd name="connsiteX795" fmla="*/ 1767202 w 3789023"/>
              <a:gd name="connsiteY795" fmla="*/ 3088155 h 3537494"/>
              <a:gd name="connsiteX796" fmla="*/ 1764570 w 3789023"/>
              <a:gd name="connsiteY796" fmla="*/ 3075123 h 3537494"/>
              <a:gd name="connsiteX797" fmla="*/ 1715073 w 3789023"/>
              <a:gd name="connsiteY797" fmla="*/ 3075123 h 3537494"/>
              <a:gd name="connsiteX798" fmla="*/ 1712442 w 3789023"/>
              <a:gd name="connsiteY798" fmla="*/ 3088155 h 3537494"/>
              <a:gd name="connsiteX799" fmla="*/ 1658265 w 3789023"/>
              <a:gd name="connsiteY799" fmla="*/ 3124066 h 3537494"/>
              <a:gd name="connsiteX800" fmla="*/ 1534639 w 3789023"/>
              <a:gd name="connsiteY800" fmla="*/ 3124066 h 3537494"/>
              <a:gd name="connsiteX801" fmla="*/ 1480462 w 3789023"/>
              <a:gd name="connsiteY801" fmla="*/ 3088155 h 3537494"/>
              <a:gd name="connsiteX802" fmla="*/ 1477831 w 3789023"/>
              <a:gd name="connsiteY802" fmla="*/ 3075123 h 3537494"/>
              <a:gd name="connsiteX803" fmla="*/ 1428333 w 3789023"/>
              <a:gd name="connsiteY803" fmla="*/ 3075123 h 3537494"/>
              <a:gd name="connsiteX804" fmla="*/ 1425702 w 3789023"/>
              <a:gd name="connsiteY804" fmla="*/ 3088155 h 3537494"/>
              <a:gd name="connsiteX805" fmla="*/ 1371525 w 3789023"/>
              <a:gd name="connsiteY805" fmla="*/ 3124066 h 3537494"/>
              <a:gd name="connsiteX806" fmla="*/ 1247899 w 3789023"/>
              <a:gd name="connsiteY806" fmla="*/ 3124066 h 3537494"/>
              <a:gd name="connsiteX807" fmla="*/ 1193722 w 3789023"/>
              <a:gd name="connsiteY807" fmla="*/ 3088155 h 3537494"/>
              <a:gd name="connsiteX808" fmla="*/ 1191091 w 3789023"/>
              <a:gd name="connsiteY808" fmla="*/ 3075123 h 3537494"/>
              <a:gd name="connsiteX809" fmla="*/ 1121094 w 3789023"/>
              <a:gd name="connsiteY809" fmla="*/ 3075123 h 3537494"/>
              <a:gd name="connsiteX810" fmla="*/ 1121094 w 3789023"/>
              <a:gd name="connsiteY810" fmla="*/ 3072693 h 3537494"/>
              <a:gd name="connsiteX811" fmla="*/ 888694 w 3789023"/>
              <a:gd name="connsiteY811" fmla="*/ 3537494 h 3537494"/>
              <a:gd name="connsiteX812" fmla="*/ 244147 w 3789023"/>
              <a:gd name="connsiteY812" fmla="*/ 3537494 h 3537494"/>
              <a:gd name="connsiteX813" fmla="*/ 0 w 3789023"/>
              <a:gd name="connsiteY813" fmla="*/ 3049201 h 3537494"/>
              <a:gd name="connsiteX814" fmla="*/ 244147 w 3789023"/>
              <a:gd name="connsiteY814" fmla="*/ 2560908 h 3537494"/>
              <a:gd name="connsiteX815" fmla="*/ 888694 w 3789023"/>
              <a:gd name="connsiteY815" fmla="*/ 2560908 h 3537494"/>
              <a:gd name="connsiteX816" fmla="*/ 938295 w 3789023"/>
              <a:gd name="connsiteY816" fmla="*/ 2660111 h 3537494"/>
              <a:gd name="connsiteX817" fmla="*/ 1000349 w 3789023"/>
              <a:gd name="connsiteY817" fmla="*/ 2595260 h 3537494"/>
              <a:gd name="connsiteX818" fmla="*/ 1063751 w 3789023"/>
              <a:gd name="connsiteY818" fmla="*/ 2580944 h 3537494"/>
              <a:gd name="connsiteX819" fmla="*/ 1076015 w 3789023"/>
              <a:gd name="connsiteY819" fmla="*/ 2588704 h 3537494"/>
              <a:gd name="connsiteX820" fmla="*/ 1109902 w 3789023"/>
              <a:gd name="connsiteY820" fmla="*/ 2553290 h 3537494"/>
              <a:gd name="connsiteX821" fmla="*/ 1101609 w 3789023"/>
              <a:gd name="connsiteY821" fmla="*/ 2541379 h 3537494"/>
              <a:gd name="connsiteX822" fmla="*/ 1113119 w 3789023"/>
              <a:gd name="connsiteY822" fmla="*/ 2477408 h 3537494"/>
              <a:gd name="connsiteX823" fmla="*/ 1198588 w 3789023"/>
              <a:gd name="connsiteY823" fmla="*/ 2388088 h 3537494"/>
              <a:gd name="connsiteX824" fmla="*/ 1261990 w 3789023"/>
              <a:gd name="connsiteY824" fmla="*/ 2373771 h 3537494"/>
              <a:gd name="connsiteX825" fmla="*/ 1272408 w 3789023"/>
              <a:gd name="connsiteY825" fmla="*/ 2380364 h 3537494"/>
              <a:gd name="connsiteX826" fmla="*/ 1306893 w 3789023"/>
              <a:gd name="connsiteY826" fmla="*/ 2344325 h 3537494"/>
              <a:gd name="connsiteX827" fmla="*/ 1299848 w 3789023"/>
              <a:gd name="connsiteY827" fmla="*/ 2334207 h 3537494"/>
              <a:gd name="connsiteX828" fmla="*/ 1311358 w 3789023"/>
              <a:gd name="connsiteY828" fmla="*/ 2270236 h 3537494"/>
              <a:gd name="connsiteX829" fmla="*/ 1396828 w 3789023"/>
              <a:gd name="connsiteY829" fmla="*/ 2180915 h 3537494"/>
              <a:gd name="connsiteX830" fmla="*/ 1460229 w 3789023"/>
              <a:gd name="connsiteY830" fmla="*/ 2166599 h 3537494"/>
              <a:gd name="connsiteX831" fmla="*/ 1470649 w 3789023"/>
              <a:gd name="connsiteY831" fmla="*/ 2173190 h 3537494"/>
              <a:gd name="connsiteX832" fmla="*/ 1500313 w 3789023"/>
              <a:gd name="connsiteY832" fmla="*/ 2142189 h 3537494"/>
              <a:gd name="connsiteX833" fmla="*/ 1314153 w 3789023"/>
              <a:gd name="connsiteY833" fmla="*/ 1769869 h 3537494"/>
              <a:gd name="connsiteX834" fmla="*/ 1501772 w 3789023"/>
              <a:gd name="connsiteY834" fmla="*/ 1394632 h 3537494"/>
              <a:gd name="connsiteX835" fmla="*/ 1503308 w 3789023"/>
              <a:gd name="connsiteY835" fmla="*/ 1381731 h 3537494"/>
              <a:gd name="connsiteX836" fmla="*/ 1510905 w 3789023"/>
              <a:gd name="connsiteY836" fmla="*/ 1370820 h 3537494"/>
              <a:gd name="connsiteX837" fmla="*/ 1476685 w 3789023"/>
              <a:gd name="connsiteY837" fmla="*/ 1335058 h 3537494"/>
              <a:gd name="connsiteX838" fmla="*/ 1465450 w 3789023"/>
              <a:gd name="connsiteY838" fmla="*/ 1342167 h 3537494"/>
              <a:gd name="connsiteX839" fmla="*/ 1402048 w 3789023"/>
              <a:gd name="connsiteY839" fmla="*/ 1327851 h 3537494"/>
              <a:gd name="connsiteX840" fmla="*/ 1316578 w 3789023"/>
              <a:gd name="connsiteY840" fmla="*/ 1238530 h 3537494"/>
              <a:gd name="connsiteX841" fmla="*/ 1305068 w 3789023"/>
              <a:gd name="connsiteY841" fmla="*/ 1174559 h 3537494"/>
              <a:gd name="connsiteX842" fmla="*/ 1311418 w 3789023"/>
              <a:gd name="connsiteY842" fmla="*/ 1165441 h 3537494"/>
              <a:gd name="connsiteX843" fmla="*/ 1276599 w 3789023"/>
              <a:gd name="connsiteY843" fmla="*/ 1129053 h 3537494"/>
              <a:gd name="connsiteX844" fmla="*/ 1267210 w 3789023"/>
              <a:gd name="connsiteY844" fmla="*/ 1134994 h 3537494"/>
              <a:gd name="connsiteX845" fmla="*/ 1203808 w 3789023"/>
              <a:gd name="connsiteY845" fmla="*/ 1120678 h 3537494"/>
              <a:gd name="connsiteX846" fmla="*/ 1118339 w 3789023"/>
              <a:gd name="connsiteY846" fmla="*/ 1031357 h 3537494"/>
              <a:gd name="connsiteX847" fmla="*/ 1106829 w 3789023"/>
              <a:gd name="connsiteY847" fmla="*/ 967385 h 3537494"/>
              <a:gd name="connsiteX848" fmla="*/ 1114425 w 3789023"/>
              <a:gd name="connsiteY848" fmla="*/ 956474 h 3537494"/>
              <a:gd name="connsiteX849" fmla="*/ 1080205 w 3789023"/>
              <a:gd name="connsiteY849" fmla="*/ 920712 h 3537494"/>
              <a:gd name="connsiteX850" fmla="*/ 1068971 w 3789023"/>
              <a:gd name="connsiteY850" fmla="*/ 927821 h 3537494"/>
              <a:gd name="connsiteX851" fmla="*/ 1005569 w 3789023"/>
              <a:gd name="connsiteY851" fmla="*/ 913505 h 3537494"/>
              <a:gd name="connsiteX852" fmla="*/ 949521 w 3789023"/>
              <a:gd name="connsiteY852" fmla="*/ 854932 h 3537494"/>
              <a:gd name="connsiteX853" fmla="*/ 888694 w 3789023"/>
              <a:gd name="connsiteY853" fmla="*/ 976586 h 3537494"/>
              <a:gd name="connsiteX854" fmla="*/ 244147 w 3789023"/>
              <a:gd name="connsiteY854" fmla="*/ 976586 h 3537494"/>
              <a:gd name="connsiteX855" fmla="*/ 0 w 3789023"/>
              <a:gd name="connsiteY855" fmla="*/ 488293 h 3537494"/>
              <a:gd name="connsiteX856" fmla="*/ 244147 w 3789023"/>
              <a:gd name="connsiteY856" fmla="*/ 0 h 3537494"/>
              <a:gd name="connsiteX857" fmla="*/ 888694 w 3789023"/>
              <a:gd name="connsiteY857" fmla="*/ 0 h 3537494"/>
              <a:gd name="connsiteX858" fmla="*/ 1121094 w 3789023"/>
              <a:gd name="connsiteY858" fmla="*/ 464801 h 3537494"/>
              <a:gd name="connsiteX859" fmla="*/ 1121094 w 3789023"/>
              <a:gd name="connsiteY859" fmla="*/ 463669 h 3537494"/>
              <a:gd name="connsiteX860" fmla="*/ 1191283 w 3789023"/>
              <a:gd name="connsiteY860" fmla="*/ 463669 h 3537494"/>
              <a:gd name="connsiteX861" fmla="*/ 1193722 w 3789023"/>
              <a:gd name="connsiteY861" fmla="*/ 451584 h 3537494"/>
              <a:gd name="connsiteX862" fmla="*/ 1247899 w 3789023"/>
              <a:gd name="connsiteY862" fmla="*/ 415673 h 3537494"/>
              <a:gd name="connsiteX863" fmla="*/ 1371525 w 3789023"/>
              <a:gd name="connsiteY863" fmla="*/ 415673 h 3537494"/>
              <a:gd name="connsiteX864" fmla="*/ 1425702 w 3789023"/>
              <a:gd name="connsiteY864" fmla="*/ 451584 h 3537494"/>
              <a:gd name="connsiteX865" fmla="*/ 1428142 w 3789023"/>
              <a:gd name="connsiteY865" fmla="*/ 463669 h 3537494"/>
              <a:gd name="connsiteX866" fmla="*/ 1478022 w 3789023"/>
              <a:gd name="connsiteY866" fmla="*/ 463669 h 3537494"/>
              <a:gd name="connsiteX867" fmla="*/ 1480462 w 3789023"/>
              <a:gd name="connsiteY867" fmla="*/ 451584 h 3537494"/>
              <a:gd name="connsiteX868" fmla="*/ 1534639 w 3789023"/>
              <a:gd name="connsiteY868" fmla="*/ 415673 h 3537494"/>
              <a:gd name="connsiteX869" fmla="*/ 1658265 w 3789023"/>
              <a:gd name="connsiteY869" fmla="*/ 415673 h 3537494"/>
              <a:gd name="connsiteX870" fmla="*/ 1712442 w 3789023"/>
              <a:gd name="connsiteY870" fmla="*/ 451584 h 3537494"/>
              <a:gd name="connsiteX871" fmla="*/ 1714882 w 3789023"/>
              <a:gd name="connsiteY871" fmla="*/ 463669 h 3537494"/>
              <a:gd name="connsiteX872" fmla="*/ 1764762 w 3789023"/>
              <a:gd name="connsiteY872" fmla="*/ 463669 h 3537494"/>
              <a:gd name="connsiteX873" fmla="*/ 1767202 w 3789023"/>
              <a:gd name="connsiteY873" fmla="*/ 451584 h 3537494"/>
              <a:gd name="connsiteX874" fmla="*/ 1821378 w 3789023"/>
              <a:gd name="connsiteY874" fmla="*/ 415673 h 3537494"/>
              <a:gd name="connsiteX875" fmla="*/ 1945004 w 3789023"/>
              <a:gd name="connsiteY875" fmla="*/ 415673 h 3537494"/>
              <a:gd name="connsiteX876" fmla="*/ 1999181 w 3789023"/>
              <a:gd name="connsiteY876" fmla="*/ 451584 h 3537494"/>
              <a:gd name="connsiteX877" fmla="*/ 2002054 w 3789023"/>
              <a:gd name="connsiteY877" fmla="*/ 465811 h 3537494"/>
              <a:gd name="connsiteX878" fmla="*/ 2051069 w 3789023"/>
              <a:gd name="connsiteY878" fmla="*/ 465811 h 3537494"/>
              <a:gd name="connsiteX879" fmla="*/ 2053941 w 3789023"/>
              <a:gd name="connsiteY879" fmla="*/ 451584 h 3537494"/>
              <a:gd name="connsiteX880" fmla="*/ 2108118 w 3789023"/>
              <a:gd name="connsiteY880" fmla="*/ 415673 h 3537494"/>
              <a:gd name="connsiteX881" fmla="*/ 2231744 w 3789023"/>
              <a:gd name="connsiteY881" fmla="*/ 415673 h 3537494"/>
              <a:gd name="connsiteX882" fmla="*/ 2285921 w 3789023"/>
              <a:gd name="connsiteY882" fmla="*/ 451584 h 3537494"/>
              <a:gd name="connsiteX883" fmla="*/ 2288360 w 3789023"/>
              <a:gd name="connsiteY883" fmla="*/ 463669 h 3537494"/>
              <a:gd name="connsiteX884" fmla="*/ 2338240 w 3789023"/>
              <a:gd name="connsiteY884" fmla="*/ 463669 h 3537494"/>
              <a:gd name="connsiteX885" fmla="*/ 2340680 w 3789023"/>
              <a:gd name="connsiteY885" fmla="*/ 451584 h 3537494"/>
              <a:gd name="connsiteX886" fmla="*/ 2394857 w 3789023"/>
              <a:gd name="connsiteY886" fmla="*/ 415673 h 3537494"/>
              <a:gd name="connsiteX887" fmla="*/ 2518483 w 3789023"/>
              <a:gd name="connsiteY887" fmla="*/ 415673 h 3537494"/>
              <a:gd name="connsiteX888" fmla="*/ 2572659 w 3789023"/>
              <a:gd name="connsiteY888" fmla="*/ 451584 h 3537494"/>
              <a:gd name="connsiteX889" fmla="*/ 2575100 w 3789023"/>
              <a:gd name="connsiteY889" fmla="*/ 463669 h 3537494"/>
              <a:gd name="connsiteX890" fmla="*/ 2645307 w 3789023"/>
              <a:gd name="connsiteY890" fmla="*/ 463669 h 3537494"/>
              <a:gd name="connsiteX891" fmla="*/ 2645307 w 3789023"/>
              <a:gd name="connsiteY891" fmla="*/ 484325 h 3537494"/>
              <a:gd name="connsiteX892" fmla="*/ 2575291 w 3789023"/>
              <a:gd name="connsiteY892" fmla="*/ 484325 h 3537494"/>
              <a:gd name="connsiteX893" fmla="*/ 2572659 w 3789023"/>
              <a:gd name="connsiteY893" fmla="*/ 497357 h 3537494"/>
              <a:gd name="connsiteX894" fmla="*/ 2518483 w 3789023"/>
              <a:gd name="connsiteY894" fmla="*/ 533268 h 3537494"/>
              <a:gd name="connsiteX895" fmla="*/ 2394857 w 3789023"/>
              <a:gd name="connsiteY895" fmla="*/ 533268 h 3537494"/>
              <a:gd name="connsiteX896" fmla="*/ 2340680 w 3789023"/>
              <a:gd name="connsiteY896" fmla="*/ 497357 h 3537494"/>
              <a:gd name="connsiteX897" fmla="*/ 2338049 w 3789023"/>
              <a:gd name="connsiteY897" fmla="*/ 484325 h 3537494"/>
              <a:gd name="connsiteX898" fmla="*/ 2288552 w 3789023"/>
              <a:gd name="connsiteY898" fmla="*/ 484325 h 3537494"/>
              <a:gd name="connsiteX899" fmla="*/ 2285921 w 3789023"/>
              <a:gd name="connsiteY899" fmla="*/ 497357 h 3537494"/>
              <a:gd name="connsiteX900" fmla="*/ 2231744 w 3789023"/>
              <a:gd name="connsiteY900" fmla="*/ 533268 h 3537494"/>
              <a:gd name="connsiteX901" fmla="*/ 2108118 w 3789023"/>
              <a:gd name="connsiteY901" fmla="*/ 533268 h 3537494"/>
              <a:gd name="connsiteX902" fmla="*/ 2053941 w 3789023"/>
              <a:gd name="connsiteY902" fmla="*/ 497357 h 3537494"/>
              <a:gd name="connsiteX903" fmla="*/ 2051742 w 3789023"/>
              <a:gd name="connsiteY903" fmla="*/ 486466 h 3537494"/>
              <a:gd name="connsiteX904" fmla="*/ 2001380 w 3789023"/>
              <a:gd name="connsiteY904" fmla="*/ 486466 h 3537494"/>
              <a:gd name="connsiteX905" fmla="*/ 1999181 w 3789023"/>
              <a:gd name="connsiteY905" fmla="*/ 497357 h 3537494"/>
              <a:gd name="connsiteX906" fmla="*/ 1945004 w 3789023"/>
              <a:gd name="connsiteY906" fmla="*/ 533268 h 3537494"/>
              <a:gd name="connsiteX907" fmla="*/ 1821378 w 3789023"/>
              <a:gd name="connsiteY907" fmla="*/ 533268 h 3537494"/>
              <a:gd name="connsiteX908" fmla="*/ 1767202 w 3789023"/>
              <a:gd name="connsiteY908" fmla="*/ 497357 h 3537494"/>
              <a:gd name="connsiteX909" fmla="*/ 1764570 w 3789023"/>
              <a:gd name="connsiteY909" fmla="*/ 484325 h 3537494"/>
              <a:gd name="connsiteX910" fmla="*/ 1715073 w 3789023"/>
              <a:gd name="connsiteY910" fmla="*/ 484325 h 3537494"/>
              <a:gd name="connsiteX911" fmla="*/ 1712442 w 3789023"/>
              <a:gd name="connsiteY911" fmla="*/ 497357 h 3537494"/>
              <a:gd name="connsiteX912" fmla="*/ 1658265 w 3789023"/>
              <a:gd name="connsiteY912" fmla="*/ 533268 h 3537494"/>
              <a:gd name="connsiteX913" fmla="*/ 1534639 w 3789023"/>
              <a:gd name="connsiteY913" fmla="*/ 533268 h 3537494"/>
              <a:gd name="connsiteX914" fmla="*/ 1480462 w 3789023"/>
              <a:gd name="connsiteY914" fmla="*/ 497357 h 3537494"/>
              <a:gd name="connsiteX915" fmla="*/ 1477831 w 3789023"/>
              <a:gd name="connsiteY915" fmla="*/ 484325 h 3537494"/>
              <a:gd name="connsiteX916" fmla="*/ 1428333 w 3789023"/>
              <a:gd name="connsiteY916" fmla="*/ 484325 h 3537494"/>
              <a:gd name="connsiteX917" fmla="*/ 1425702 w 3789023"/>
              <a:gd name="connsiteY917" fmla="*/ 497357 h 3537494"/>
              <a:gd name="connsiteX918" fmla="*/ 1371525 w 3789023"/>
              <a:gd name="connsiteY918" fmla="*/ 533268 h 3537494"/>
              <a:gd name="connsiteX919" fmla="*/ 1247899 w 3789023"/>
              <a:gd name="connsiteY919" fmla="*/ 533268 h 3537494"/>
              <a:gd name="connsiteX920" fmla="*/ 1193722 w 3789023"/>
              <a:gd name="connsiteY920" fmla="*/ 497357 h 3537494"/>
              <a:gd name="connsiteX921" fmla="*/ 1191091 w 3789023"/>
              <a:gd name="connsiteY921" fmla="*/ 484325 h 3537494"/>
              <a:gd name="connsiteX922" fmla="*/ 1130856 w 3789023"/>
              <a:gd name="connsiteY922" fmla="*/ 484325 h 3537494"/>
              <a:gd name="connsiteX923" fmla="*/ 1132840 w 3789023"/>
              <a:gd name="connsiteY923" fmla="*/ 488293 h 3537494"/>
              <a:gd name="connsiteX924" fmla="*/ 1005380 w 3789023"/>
              <a:gd name="connsiteY924" fmla="*/ 743215 h 3537494"/>
              <a:gd name="connsiteX925" fmla="*/ 1090533 w 3789023"/>
              <a:gd name="connsiteY925" fmla="*/ 832205 h 3537494"/>
              <a:gd name="connsiteX926" fmla="*/ 1102043 w 3789023"/>
              <a:gd name="connsiteY926" fmla="*/ 896176 h 3537494"/>
              <a:gd name="connsiteX927" fmla="*/ 1094997 w 3789023"/>
              <a:gd name="connsiteY927" fmla="*/ 906294 h 3537494"/>
              <a:gd name="connsiteX928" fmla="*/ 1129482 w 3789023"/>
              <a:gd name="connsiteY928" fmla="*/ 942333 h 3537494"/>
              <a:gd name="connsiteX929" fmla="*/ 1139901 w 3789023"/>
              <a:gd name="connsiteY929" fmla="*/ 935741 h 3537494"/>
              <a:gd name="connsiteX930" fmla="*/ 1203303 w 3789023"/>
              <a:gd name="connsiteY930" fmla="*/ 950057 h 3537494"/>
              <a:gd name="connsiteX931" fmla="*/ 1288772 w 3789023"/>
              <a:gd name="connsiteY931" fmla="*/ 1039377 h 3537494"/>
              <a:gd name="connsiteX932" fmla="*/ 1300281 w 3789023"/>
              <a:gd name="connsiteY932" fmla="*/ 1103348 h 3537494"/>
              <a:gd name="connsiteX933" fmla="*/ 1291989 w 3789023"/>
              <a:gd name="connsiteY933" fmla="*/ 1115259 h 3537494"/>
              <a:gd name="connsiteX934" fmla="*/ 1325876 w 3789023"/>
              <a:gd name="connsiteY934" fmla="*/ 1150673 h 3537494"/>
              <a:gd name="connsiteX935" fmla="*/ 1338140 w 3789023"/>
              <a:gd name="connsiteY935" fmla="*/ 1142913 h 3537494"/>
              <a:gd name="connsiteX936" fmla="*/ 1401542 w 3789023"/>
              <a:gd name="connsiteY936" fmla="*/ 1157229 h 3537494"/>
              <a:gd name="connsiteX937" fmla="*/ 1487012 w 3789023"/>
              <a:gd name="connsiteY937" fmla="*/ 1246551 h 3537494"/>
              <a:gd name="connsiteX938" fmla="*/ 1498521 w 3789023"/>
              <a:gd name="connsiteY938" fmla="*/ 1310522 h 3537494"/>
              <a:gd name="connsiteX939" fmla="*/ 1491476 w 3789023"/>
              <a:gd name="connsiteY939" fmla="*/ 1320639 h 3537494"/>
              <a:gd name="connsiteX940" fmla="*/ 1522538 w 3789023"/>
              <a:gd name="connsiteY940" fmla="*/ 1353101 h 3537494"/>
              <a:gd name="connsiteX941" fmla="*/ 1558300 w 3789023"/>
              <a:gd name="connsiteY941" fmla="*/ 1281576 h 3537494"/>
              <a:gd name="connsiteX942" fmla="*/ 2185554 w 3789023"/>
              <a:gd name="connsiteY942" fmla="*/ 1281576 h 3537494"/>
              <a:gd name="connsiteX943" fmla="*/ 2185038 w 3789023"/>
              <a:gd name="connsiteY943" fmla="*/ 1277245 h 3537494"/>
              <a:gd name="connsiteX944" fmla="*/ 2200511 w 3789023"/>
              <a:gd name="connsiteY944" fmla="*/ 1246551 h 3537494"/>
              <a:gd name="connsiteX945" fmla="*/ 2285980 w 3789023"/>
              <a:gd name="connsiteY945" fmla="*/ 1157229 h 3537494"/>
              <a:gd name="connsiteX946" fmla="*/ 2349382 w 3789023"/>
              <a:gd name="connsiteY946" fmla="*/ 1142913 h 3537494"/>
              <a:gd name="connsiteX947" fmla="*/ 2361646 w 3789023"/>
              <a:gd name="connsiteY947" fmla="*/ 1150673 h 3537494"/>
              <a:gd name="connsiteX948" fmla="*/ 2395533 w 3789023"/>
              <a:gd name="connsiteY948" fmla="*/ 1115259 h 3537494"/>
              <a:gd name="connsiteX949" fmla="*/ 2387241 w 3789023"/>
              <a:gd name="connsiteY949" fmla="*/ 1103348 h 3537494"/>
              <a:gd name="connsiteX950" fmla="*/ 2398750 w 3789023"/>
              <a:gd name="connsiteY950" fmla="*/ 1039377 h 3537494"/>
              <a:gd name="connsiteX951" fmla="*/ 2484219 w 3789023"/>
              <a:gd name="connsiteY951" fmla="*/ 950057 h 3537494"/>
              <a:gd name="connsiteX952" fmla="*/ 2547621 w 3789023"/>
              <a:gd name="connsiteY952" fmla="*/ 935741 h 3537494"/>
              <a:gd name="connsiteX953" fmla="*/ 2558040 w 3789023"/>
              <a:gd name="connsiteY953" fmla="*/ 942333 h 3537494"/>
              <a:gd name="connsiteX954" fmla="*/ 2592525 w 3789023"/>
              <a:gd name="connsiteY954" fmla="*/ 906294 h 3537494"/>
              <a:gd name="connsiteX955" fmla="*/ 2585479 w 3789023"/>
              <a:gd name="connsiteY955" fmla="*/ 896176 h 3537494"/>
              <a:gd name="connsiteX956" fmla="*/ 2596990 w 3789023"/>
              <a:gd name="connsiteY956" fmla="*/ 832205 h 3537494"/>
              <a:gd name="connsiteX957" fmla="*/ 2682459 w 3789023"/>
              <a:gd name="connsiteY957" fmla="*/ 742884 h 3537494"/>
              <a:gd name="connsiteX958" fmla="*/ 2745860 w 3789023"/>
              <a:gd name="connsiteY958" fmla="*/ 728568 h 3537494"/>
              <a:gd name="connsiteX959" fmla="*/ 2756280 w 3789023"/>
              <a:gd name="connsiteY959" fmla="*/ 735159 h 3537494"/>
              <a:gd name="connsiteX960" fmla="*/ 2771607 w 3789023"/>
              <a:gd name="connsiteY960" fmla="*/ 719141 h 3537494"/>
              <a:gd name="connsiteX961" fmla="*/ 2656183 w 3789023"/>
              <a:gd name="connsiteY961" fmla="*/ 488293 h 353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Lst>
            <a:rect l="l" t="t" r="r" b="b"/>
            <a:pathLst>
              <a:path w="3789023" h="3537494">
                <a:moveTo>
                  <a:pt x="2396239" y="3017778"/>
                </a:moveTo>
                <a:cubicBezTo>
                  <a:pt x="2376568" y="3017778"/>
                  <a:pt x="2359690" y="3029738"/>
                  <a:pt x="2352480" y="3046783"/>
                </a:cubicBezTo>
                <a:lnTo>
                  <a:pt x="2350929" y="3054467"/>
                </a:lnTo>
                <a:lnTo>
                  <a:pt x="2358584" y="3054467"/>
                </a:lnTo>
                <a:lnTo>
                  <a:pt x="2358584" y="3075123"/>
                </a:lnTo>
                <a:lnTo>
                  <a:pt x="2350738" y="3075123"/>
                </a:lnTo>
                <a:lnTo>
                  <a:pt x="2352480" y="3083754"/>
                </a:lnTo>
                <a:cubicBezTo>
                  <a:pt x="2359690" y="3100799"/>
                  <a:pt x="2376568" y="3112760"/>
                  <a:pt x="2396239" y="3112760"/>
                </a:cubicBezTo>
                <a:lnTo>
                  <a:pt x="2517100" y="3112760"/>
                </a:lnTo>
                <a:cubicBezTo>
                  <a:pt x="2536772" y="3112760"/>
                  <a:pt x="2553649" y="3100799"/>
                  <a:pt x="2560859" y="3083754"/>
                </a:cubicBezTo>
                <a:lnTo>
                  <a:pt x="2562602" y="3075123"/>
                </a:lnTo>
                <a:lnTo>
                  <a:pt x="2554674" y="3075123"/>
                </a:lnTo>
                <a:lnTo>
                  <a:pt x="2554674" y="3054467"/>
                </a:lnTo>
                <a:lnTo>
                  <a:pt x="2562410" y="3054467"/>
                </a:lnTo>
                <a:lnTo>
                  <a:pt x="2560859" y="3046783"/>
                </a:lnTo>
                <a:cubicBezTo>
                  <a:pt x="2553649" y="3029738"/>
                  <a:pt x="2536772" y="3017778"/>
                  <a:pt x="2517100" y="3017778"/>
                </a:cubicBezTo>
                <a:close/>
                <a:moveTo>
                  <a:pt x="2109500" y="3017778"/>
                </a:moveTo>
                <a:cubicBezTo>
                  <a:pt x="2089829" y="3017778"/>
                  <a:pt x="2072951" y="3029738"/>
                  <a:pt x="2065742" y="3046783"/>
                </a:cubicBezTo>
                <a:lnTo>
                  <a:pt x="2063758" y="3056608"/>
                </a:lnTo>
                <a:lnTo>
                  <a:pt x="2071861" y="3056608"/>
                </a:lnTo>
                <a:lnTo>
                  <a:pt x="2071861" y="3077264"/>
                </a:lnTo>
                <a:lnTo>
                  <a:pt x="2064431" y="3077264"/>
                </a:lnTo>
                <a:lnTo>
                  <a:pt x="2065742" y="3083754"/>
                </a:lnTo>
                <a:cubicBezTo>
                  <a:pt x="2072951" y="3100799"/>
                  <a:pt x="2089829" y="3112760"/>
                  <a:pt x="2109500" y="3112760"/>
                </a:cubicBezTo>
                <a:lnTo>
                  <a:pt x="2230361" y="3112760"/>
                </a:lnTo>
                <a:cubicBezTo>
                  <a:pt x="2250033" y="3112760"/>
                  <a:pt x="2266910" y="3100799"/>
                  <a:pt x="2274120" y="3083754"/>
                </a:cubicBezTo>
                <a:lnTo>
                  <a:pt x="2275863" y="3075123"/>
                </a:lnTo>
                <a:lnTo>
                  <a:pt x="2267951" y="3075123"/>
                </a:lnTo>
                <a:lnTo>
                  <a:pt x="2267951" y="3054467"/>
                </a:lnTo>
                <a:lnTo>
                  <a:pt x="2275671" y="3054467"/>
                </a:lnTo>
                <a:lnTo>
                  <a:pt x="2274120" y="3046783"/>
                </a:lnTo>
                <a:cubicBezTo>
                  <a:pt x="2266910" y="3029738"/>
                  <a:pt x="2250033" y="3017778"/>
                  <a:pt x="2230361" y="3017778"/>
                </a:cubicBezTo>
                <a:close/>
                <a:moveTo>
                  <a:pt x="1822761" y="3017778"/>
                </a:moveTo>
                <a:cubicBezTo>
                  <a:pt x="1803089" y="3017778"/>
                  <a:pt x="1786212" y="3029738"/>
                  <a:pt x="1779002" y="3046783"/>
                </a:cubicBezTo>
                <a:lnTo>
                  <a:pt x="1777451" y="3054467"/>
                </a:lnTo>
                <a:lnTo>
                  <a:pt x="1785138" y="3054467"/>
                </a:lnTo>
                <a:lnTo>
                  <a:pt x="1785138" y="3075123"/>
                </a:lnTo>
                <a:lnTo>
                  <a:pt x="1777260" y="3075123"/>
                </a:lnTo>
                <a:lnTo>
                  <a:pt x="1779002" y="3083754"/>
                </a:lnTo>
                <a:cubicBezTo>
                  <a:pt x="1786212" y="3100799"/>
                  <a:pt x="1803089" y="3112760"/>
                  <a:pt x="1822761" y="3112760"/>
                </a:cubicBezTo>
                <a:lnTo>
                  <a:pt x="1943622" y="3112760"/>
                </a:lnTo>
                <a:cubicBezTo>
                  <a:pt x="1963293" y="3112760"/>
                  <a:pt x="1980171" y="3100799"/>
                  <a:pt x="1987381" y="3083754"/>
                </a:cubicBezTo>
                <a:lnTo>
                  <a:pt x="1988691" y="3077264"/>
                </a:lnTo>
                <a:lnTo>
                  <a:pt x="1981228" y="3077264"/>
                </a:lnTo>
                <a:lnTo>
                  <a:pt x="1981228" y="3056608"/>
                </a:lnTo>
                <a:lnTo>
                  <a:pt x="1989364" y="3056608"/>
                </a:lnTo>
                <a:lnTo>
                  <a:pt x="1987381" y="3046783"/>
                </a:lnTo>
                <a:cubicBezTo>
                  <a:pt x="1980171" y="3029738"/>
                  <a:pt x="1963293" y="3017778"/>
                  <a:pt x="1943622" y="3017778"/>
                </a:cubicBezTo>
                <a:close/>
                <a:moveTo>
                  <a:pt x="1536021" y="3017778"/>
                </a:moveTo>
                <a:cubicBezTo>
                  <a:pt x="1516350" y="3017778"/>
                  <a:pt x="1499472" y="3029738"/>
                  <a:pt x="1492263" y="3046783"/>
                </a:cubicBezTo>
                <a:lnTo>
                  <a:pt x="1490711" y="3054467"/>
                </a:lnTo>
                <a:lnTo>
                  <a:pt x="1498415" y="3054467"/>
                </a:lnTo>
                <a:lnTo>
                  <a:pt x="1498415" y="3075123"/>
                </a:lnTo>
                <a:lnTo>
                  <a:pt x="1490520" y="3075123"/>
                </a:lnTo>
                <a:lnTo>
                  <a:pt x="1492263" y="3083754"/>
                </a:lnTo>
                <a:cubicBezTo>
                  <a:pt x="1499472" y="3100799"/>
                  <a:pt x="1516350" y="3112760"/>
                  <a:pt x="1536021" y="3112760"/>
                </a:cubicBezTo>
                <a:lnTo>
                  <a:pt x="1656882" y="3112760"/>
                </a:lnTo>
                <a:cubicBezTo>
                  <a:pt x="1676554" y="3112760"/>
                  <a:pt x="1693432" y="3100799"/>
                  <a:pt x="1700641" y="3083754"/>
                </a:cubicBezTo>
                <a:lnTo>
                  <a:pt x="1702384" y="3075123"/>
                </a:lnTo>
                <a:lnTo>
                  <a:pt x="1694505" y="3075123"/>
                </a:lnTo>
                <a:lnTo>
                  <a:pt x="1694505" y="3054467"/>
                </a:lnTo>
                <a:lnTo>
                  <a:pt x="1702192" y="3054467"/>
                </a:lnTo>
                <a:lnTo>
                  <a:pt x="1700641" y="3046783"/>
                </a:lnTo>
                <a:cubicBezTo>
                  <a:pt x="1693432" y="3029738"/>
                  <a:pt x="1676554" y="3017778"/>
                  <a:pt x="1656882" y="3017778"/>
                </a:cubicBezTo>
                <a:close/>
                <a:moveTo>
                  <a:pt x="1249282" y="3017778"/>
                </a:moveTo>
                <a:cubicBezTo>
                  <a:pt x="1229610" y="3017778"/>
                  <a:pt x="1212733" y="3029738"/>
                  <a:pt x="1205523" y="3046783"/>
                </a:cubicBezTo>
                <a:lnTo>
                  <a:pt x="1203972" y="3054467"/>
                </a:lnTo>
                <a:lnTo>
                  <a:pt x="1211727" y="3054467"/>
                </a:lnTo>
                <a:lnTo>
                  <a:pt x="1211727" y="3075123"/>
                </a:lnTo>
                <a:lnTo>
                  <a:pt x="1203780" y="3075123"/>
                </a:lnTo>
                <a:lnTo>
                  <a:pt x="1205523" y="3083754"/>
                </a:lnTo>
                <a:cubicBezTo>
                  <a:pt x="1212733" y="3100799"/>
                  <a:pt x="1229610" y="3112760"/>
                  <a:pt x="1249282" y="3112760"/>
                </a:cubicBezTo>
                <a:lnTo>
                  <a:pt x="1370143" y="3112760"/>
                </a:lnTo>
                <a:cubicBezTo>
                  <a:pt x="1389814" y="3112760"/>
                  <a:pt x="1406692" y="3100799"/>
                  <a:pt x="1413902" y="3083754"/>
                </a:cubicBezTo>
                <a:lnTo>
                  <a:pt x="1415644" y="3075123"/>
                </a:lnTo>
                <a:lnTo>
                  <a:pt x="1407782" y="3075123"/>
                </a:lnTo>
                <a:lnTo>
                  <a:pt x="1407782" y="3054467"/>
                </a:lnTo>
                <a:lnTo>
                  <a:pt x="1415453" y="3054467"/>
                </a:lnTo>
                <a:lnTo>
                  <a:pt x="1413902" y="3046783"/>
                </a:lnTo>
                <a:cubicBezTo>
                  <a:pt x="1406692" y="3029738"/>
                  <a:pt x="1389814" y="3017778"/>
                  <a:pt x="1370143" y="3017778"/>
                </a:cubicBezTo>
                <a:close/>
                <a:moveTo>
                  <a:pt x="2650521" y="2621471"/>
                </a:moveTo>
                <a:cubicBezTo>
                  <a:pt x="2641581" y="2619535"/>
                  <a:pt x="2632179" y="2620197"/>
                  <a:pt x="2623529" y="2623484"/>
                </a:cubicBezTo>
                <a:lnTo>
                  <a:pt x="2616087" y="2628193"/>
                </a:lnTo>
                <a:lnTo>
                  <a:pt x="2621512" y="2633862"/>
                </a:lnTo>
                <a:lnTo>
                  <a:pt x="2606589" y="2648142"/>
                </a:lnTo>
                <a:lnTo>
                  <a:pt x="2601296" y="2642612"/>
                </a:lnTo>
                <a:lnTo>
                  <a:pt x="2596818" y="2649045"/>
                </a:lnTo>
                <a:cubicBezTo>
                  <a:pt x="2589486" y="2666038"/>
                  <a:pt x="2592513" y="2686501"/>
                  <a:pt x="2606113" y="2700714"/>
                </a:cubicBezTo>
                <a:lnTo>
                  <a:pt x="2689672" y="2788037"/>
                </a:lnTo>
                <a:cubicBezTo>
                  <a:pt x="2696471" y="2795143"/>
                  <a:pt x="2704949" y="2799679"/>
                  <a:pt x="2713888" y="2801615"/>
                </a:cubicBezTo>
                <a:cubicBezTo>
                  <a:pt x="2722829" y="2803551"/>
                  <a:pt x="2732232" y="2802888"/>
                  <a:pt x="2740881" y="2799600"/>
                </a:cubicBezTo>
                <a:lnTo>
                  <a:pt x="2747505" y="2795409"/>
                </a:lnTo>
                <a:lnTo>
                  <a:pt x="2742156" y="2789821"/>
                </a:lnTo>
                <a:lnTo>
                  <a:pt x="2757081" y="2775539"/>
                </a:lnTo>
                <a:lnTo>
                  <a:pt x="2762561" y="2781267"/>
                </a:lnTo>
                <a:lnTo>
                  <a:pt x="2767593" y="2774040"/>
                </a:lnTo>
                <a:cubicBezTo>
                  <a:pt x="2774924" y="2757047"/>
                  <a:pt x="2771896" y="2736584"/>
                  <a:pt x="2758297" y="2722372"/>
                </a:cubicBezTo>
                <a:lnTo>
                  <a:pt x="2674738" y="2635048"/>
                </a:lnTo>
                <a:cubicBezTo>
                  <a:pt x="2667938" y="2627941"/>
                  <a:pt x="2659461" y="2623407"/>
                  <a:pt x="2650521" y="2621471"/>
                </a:cubicBezTo>
                <a:close/>
                <a:moveTo>
                  <a:pt x="1031780" y="2590499"/>
                </a:moveTo>
                <a:cubicBezTo>
                  <a:pt x="1022840" y="2592435"/>
                  <a:pt x="1014363" y="2596969"/>
                  <a:pt x="1007563" y="2604076"/>
                </a:cubicBezTo>
                <a:lnTo>
                  <a:pt x="943666" y="2670852"/>
                </a:lnTo>
                <a:lnTo>
                  <a:pt x="988055" y="2759631"/>
                </a:lnTo>
                <a:lnTo>
                  <a:pt x="992630" y="2757066"/>
                </a:lnTo>
                <a:lnTo>
                  <a:pt x="1076188" y="2669742"/>
                </a:lnTo>
                <a:cubicBezTo>
                  <a:pt x="1089788" y="2655529"/>
                  <a:pt x="1092815" y="2635066"/>
                  <a:pt x="1085484" y="2618073"/>
                </a:cubicBezTo>
                <a:lnTo>
                  <a:pt x="1081701" y="2612639"/>
                </a:lnTo>
                <a:lnTo>
                  <a:pt x="1076542" y="2618031"/>
                </a:lnTo>
                <a:lnTo>
                  <a:pt x="1061617" y="2603751"/>
                </a:lnTo>
                <a:lnTo>
                  <a:pt x="1067242" y="2597872"/>
                </a:lnTo>
                <a:lnTo>
                  <a:pt x="1058772" y="2592513"/>
                </a:lnTo>
                <a:cubicBezTo>
                  <a:pt x="1050122" y="2589225"/>
                  <a:pt x="1040720" y="2588563"/>
                  <a:pt x="1031780" y="2590499"/>
                </a:cubicBezTo>
                <a:close/>
                <a:moveTo>
                  <a:pt x="2452282" y="2414298"/>
                </a:moveTo>
                <a:cubicBezTo>
                  <a:pt x="2443342" y="2412362"/>
                  <a:pt x="2433940" y="2413025"/>
                  <a:pt x="2425290" y="2416313"/>
                </a:cubicBezTo>
                <a:lnTo>
                  <a:pt x="2419696" y="2419853"/>
                </a:lnTo>
                <a:lnTo>
                  <a:pt x="2424832" y="2425220"/>
                </a:lnTo>
                <a:lnTo>
                  <a:pt x="2409907" y="2439501"/>
                </a:lnTo>
                <a:lnTo>
                  <a:pt x="2404305" y="2433647"/>
                </a:lnTo>
                <a:lnTo>
                  <a:pt x="2398578" y="2441873"/>
                </a:lnTo>
                <a:cubicBezTo>
                  <a:pt x="2391247" y="2458865"/>
                  <a:pt x="2394275" y="2479329"/>
                  <a:pt x="2407874" y="2493541"/>
                </a:cubicBezTo>
                <a:lnTo>
                  <a:pt x="2491432" y="2580865"/>
                </a:lnTo>
                <a:cubicBezTo>
                  <a:pt x="2498233" y="2587972"/>
                  <a:pt x="2506710" y="2592506"/>
                  <a:pt x="2515649" y="2594442"/>
                </a:cubicBezTo>
                <a:cubicBezTo>
                  <a:pt x="2524589" y="2596378"/>
                  <a:pt x="2533991" y="2595716"/>
                  <a:pt x="2542641" y="2592428"/>
                </a:cubicBezTo>
                <a:lnTo>
                  <a:pt x="2549266" y="2588237"/>
                </a:lnTo>
                <a:lnTo>
                  <a:pt x="2543928" y="2582660"/>
                </a:lnTo>
                <a:lnTo>
                  <a:pt x="2558852" y="2568379"/>
                </a:lnTo>
                <a:lnTo>
                  <a:pt x="2564322" y="2574094"/>
                </a:lnTo>
                <a:lnTo>
                  <a:pt x="2569353" y="2566868"/>
                </a:lnTo>
                <a:cubicBezTo>
                  <a:pt x="2576685" y="2549875"/>
                  <a:pt x="2573657" y="2529412"/>
                  <a:pt x="2560057" y="2515199"/>
                </a:cubicBezTo>
                <a:lnTo>
                  <a:pt x="2476499" y="2427875"/>
                </a:lnTo>
                <a:cubicBezTo>
                  <a:pt x="2469699" y="2420769"/>
                  <a:pt x="2461222" y="2416234"/>
                  <a:pt x="2452282" y="2414298"/>
                </a:cubicBezTo>
                <a:close/>
                <a:moveTo>
                  <a:pt x="1230019" y="2383326"/>
                </a:moveTo>
                <a:cubicBezTo>
                  <a:pt x="1221080" y="2385262"/>
                  <a:pt x="1212602" y="2389797"/>
                  <a:pt x="1205802" y="2396903"/>
                </a:cubicBezTo>
                <a:lnTo>
                  <a:pt x="1122244" y="2484227"/>
                </a:lnTo>
                <a:cubicBezTo>
                  <a:pt x="1108644" y="2498440"/>
                  <a:pt x="1105617" y="2518903"/>
                  <a:pt x="1112948" y="2535896"/>
                </a:cubicBezTo>
                <a:lnTo>
                  <a:pt x="1118675" y="2544122"/>
                </a:lnTo>
                <a:lnTo>
                  <a:pt x="1124277" y="2538267"/>
                </a:lnTo>
                <a:lnTo>
                  <a:pt x="1139201" y="2552548"/>
                </a:lnTo>
                <a:lnTo>
                  <a:pt x="1134065" y="2557915"/>
                </a:lnTo>
                <a:lnTo>
                  <a:pt x="1139660" y="2561456"/>
                </a:lnTo>
                <a:cubicBezTo>
                  <a:pt x="1156959" y="2568031"/>
                  <a:pt x="1177269" y="2564106"/>
                  <a:pt x="1190869" y="2549893"/>
                </a:cubicBezTo>
                <a:lnTo>
                  <a:pt x="1274427" y="2462569"/>
                </a:lnTo>
                <a:cubicBezTo>
                  <a:pt x="1288027" y="2448357"/>
                  <a:pt x="1291054" y="2427893"/>
                  <a:pt x="1283723" y="2410901"/>
                </a:cubicBezTo>
                <a:lnTo>
                  <a:pt x="1278692" y="2403674"/>
                </a:lnTo>
                <a:lnTo>
                  <a:pt x="1273222" y="2409389"/>
                </a:lnTo>
                <a:lnTo>
                  <a:pt x="1258298" y="2395109"/>
                </a:lnTo>
                <a:lnTo>
                  <a:pt x="1263636" y="2389532"/>
                </a:lnTo>
                <a:lnTo>
                  <a:pt x="1257011" y="2385340"/>
                </a:lnTo>
                <a:cubicBezTo>
                  <a:pt x="1248361" y="2382053"/>
                  <a:pt x="1238959" y="2381390"/>
                  <a:pt x="1230019" y="2383326"/>
                </a:cubicBezTo>
                <a:close/>
                <a:moveTo>
                  <a:pt x="3192395" y="2228108"/>
                </a:moveTo>
                <a:lnTo>
                  <a:pt x="3183763" y="2229850"/>
                </a:lnTo>
                <a:cubicBezTo>
                  <a:pt x="3166718" y="2237060"/>
                  <a:pt x="3154758" y="2253938"/>
                  <a:pt x="3154758" y="2273609"/>
                </a:cubicBezTo>
                <a:lnTo>
                  <a:pt x="3154758" y="2394470"/>
                </a:lnTo>
                <a:cubicBezTo>
                  <a:pt x="3154758" y="2414142"/>
                  <a:pt x="3166718" y="2431019"/>
                  <a:pt x="3183763" y="2438229"/>
                </a:cubicBezTo>
                <a:lnTo>
                  <a:pt x="3192395" y="2439972"/>
                </a:lnTo>
                <a:lnTo>
                  <a:pt x="3192395" y="2432044"/>
                </a:lnTo>
                <a:lnTo>
                  <a:pt x="3213050" y="2432044"/>
                </a:lnTo>
                <a:lnTo>
                  <a:pt x="3213050" y="2439780"/>
                </a:lnTo>
                <a:lnTo>
                  <a:pt x="3220734" y="2438229"/>
                </a:lnTo>
                <a:cubicBezTo>
                  <a:pt x="3237779" y="2431019"/>
                  <a:pt x="3249739" y="2414142"/>
                  <a:pt x="3249739" y="2394470"/>
                </a:cubicBezTo>
                <a:lnTo>
                  <a:pt x="3249739" y="2273609"/>
                </a:lnTo>
                <a:cubicBezTo>
                  <a:pt x="3249739" y="2253938"/>
                  <a:pt x="3237779" y="2237060"/>
                  <a:pt x="3220734" y="2229850"/>
                </a:cubicBezTo>
                <a:lnTo>
                  <a:pt x="3213050" y="2228299"/>
                </a:lnTo>
                <a:lnTo>
                  <a:pt x="3213050" y="2235954"/>
                </a:lnTo>
                <a:lnTo>
                  <a:pt x="3192395" y="2235954"/>
                </a:lnTo>
                <a:close/>
                <a:moveTo>
                  <a:pt x="549043" y="2228108"/>
                </a:moveTo>
                <a:lnTo>
                  <a:pt x="540412" y="2229850"/>
                </a:lnTo>
                <a:cubicBezTo>
                  <a:pt x="523367" y="2237060"/>
                  <a:pt x="511406" y="2253938"/>
                  <a:pt x="511406" y="2273609"/>
                </a:cubicBezTo>
                <a:lnTo>
                  <a:pt x="511406" y="2394470"/>
                </a:lnTo>
                <a:cubicBezTo>
                  <a:pt x="511406" y="2414142"/>
                  <a:pt x="523367" y="2431019"/>
                  <a:pt x="540412" y="2438229"/>
                </a:cubicBezTo>
                <a:lnTo>
                  <a:pt x="549043" y="2439972"/>
                </a:lnTo>
                <a:lnTo>
                  <a:pt x="549043" y="2432044"/>
                </a:lnTo>
                <a:lnTo>
                  <a:pt x="569699" y="2432044"/>
                </a:lnTo>
                <a:lnTo>
                  <a:pt x="569699" y="2439780"/>
                </a:lnTo>
                <a:lnTo>
                  <a:pt x="577383" y="2438229"/>
                </a:lnTo>
                <a:cubicBezTo>
                  <a:pt x="594428" y="2431019"/>
                  <a:pt x="606388" y="2414142"/>
                  <a:pt x="606388" y="2394470"/>
                </a:cubicBezTo>
                <a:lnTo>
                  <a:pt x="606388" y="2273609"/>
                </a:lnTo>
                <a:cubicBezTo>
                  <a:pt x="606388" y="2253938"/>
                  <a:pt x="594428" y="2237060"/>
                  <a:pt x="577383" y="2229850"/>
                </a:cubicBezTo>
                <a:lnTo>
                  <a:pt x="569699" y="2228299"/>
                </a:lnTo>
                <a:lnTo>
                  <a:pt x="569699" y="2235954"/>
                </a:lnTo>
                <a:lnTo>
                  <a:pt x="549043" y="2235954"/>
                </a:lnTo>
                <a:close/>
                <a:moveTo>
                  <a:pt x="2254043" y="2207125"/>
                </a:moveTo>
                <a:lnTo>
                  <a:pt x="2227371" y="2209115"/>
                </a:lnTo>
                <a:lnTo>
                  <a:pt x="2223153" y="2217550"/>
                </a:lnTo>
                <a:lnTo>
                  <a:pt x="2225057" y="2219540"/>
                </a:lnTo>
                <a:lnTo>
                  <a:pt x="2219500" y="2224857"/>
                </a:lnTo>
                <a:lnTo>
                  <a:pt x="2202847" y="2258162"/>
                </a:lnTo>
                <a:lnTo>
                  <a:pt x="2197544" y="2258162"/>
                </a:lnTo>
                <a:lnTo>
                  <a:pt x="2197138" y="2261577"/>
                </a:lnTo>
                <a:cubicBezTo>
                  <a:pt x="2198678" y="2270593"/>
                  <a:pt x="2202835" y="2279262"/>
                  <a:pt x="2209635" y="2286369"/>
                </a:cubicBezTo>
                <a:lnTo>
                  <a:pt x="2293193" y="2373692"/>
                </a:lnTo>
                <a:cubicBezTo>
                  <a:pt x="2299993" y="2380799"/>
                  <a:pt x="2308471" y="2385333"/>
                  <a:pt x="2317411" y="2387269"/>
                </a:cubicBezTo>
                <a:cubicBezTo>
                  <a:pt x="2326350" y="2389206"/>
                  <a:pt x="2335752" y="2388543"/>
                  <a:pt x="2344402" y="2385255"/>
                </a:cubicBezTo>
                <a:lnTo>
                  <a:pt x="2352873" y="2379896"/>
                </a:lnTo>
                <a:lnTo>
                  <a:pt x="2347248" y="2374018"/>
                </a:lnTo>
                <a:lnTo>
                  <a:pt x="2362172" y="2359737"/>
                </a:lnTo>
                <a:lnTo>
                  <a:pt x="2367331" y="2365129"/>
                </a:lnTo>
                <a:lnTo>
                  <a:pt x="2371114" y="2359695"/>
                </a:lnTo>
                <a:cubicBezTo>
                  <a:pt x="2378445" y="2342702"/>
                  <a:pt x="2375418" y="2322239"/>
                  <a:pt x="2361818" y="2308026"/>
                </a:cubicBezTo>
                <a:lnTo>
                  <a:pt x="2278261" y="2220702"/>
                </a:lnTo>
                <a:cubicBezTo>
                  <a:pt x="2271461" y="2213596"/>
                  <a:pt x="2262983" y="2209061"/>
                  <a:pt x="2254043" y="2207125"/>
                </a:cubicBezTo>
                <a:close/>
                <a:moveTo>
                  <a:pt x="1428258" y="2176154"/>
                </a:moveTo>
                <a:cubicBezTo>
                  <a:pt x="1419319" y="2178090"/>
                  <a:pt x="1410841" y="2182625"/>
                  <a:pt x="1404042" y="2189731"/>
                </a:cubicBezTo>
                <a:lnTo>
                  <a:pt x="1320483" y="2277054"/>
                </a:lnTo>
                <a:cubicBezTo>
                  <a:pt x="1306883" y="2291268"/>
                  <a:pt x="1303856" y="2311730"/>
                  <a:pt x="1311187" y="2328723"/>
                </a:cubicBezTo>
                <a:lnTo>
                  <a:pt x="1315666" y="2335157"/>
                </a:lnTo>
                <a:lnTo>
                  <a:pt x="1320959" y="2329626"/>
                </a:lnTo>
                <a:lnTo>
                  <a:pt x="1335882" y="2343906"/>
                </a:lnTo>
                <a:lnTo>
                  <a:pt x="1330457" y="2349575"/>
                </a:lnTo>
                <a:lnTo>
                  <a:pt x="1337899" y="2354284"/>
                </a:lnTo>
                <a:cubicBezTo>
                  <a:pt x="1355199" y="2360859"/>
                  <a:pt x="1375508" y="2356934"/>
                  <a:pt x="1389108" y="2342720"/>
                </a:cubicBezTo>
                <a:lnTo>
                  <a:pt x="1472666" y="2255397"/>
                </a:lnTo>
                <a:cubicBezTo>
                  <a:pt x="1486266" y="2241184"/>
                  <a:pt x="1489294" y="2220721"/>
                  <a:pt x="1481962" y="2203728"/>
                </a:cubicBezTo>
                <a:lnTo>
                  <a:pt x="1476931" y="2196501"/>
                </a:lnTo>
                <a:lnTo>
                  <a:pt x="1471451" y="2202229"/>
                </a:lnTo>
                <a:lnTo>
                  <a:pt x="1456526" y="2187948"/>
                </a:lnTo>
                <a:lnTo>
                  <a:pt x="1461875" y="2182359"/>
                </a:lnTo>
                <a:lnTo>
                  <a:pt x="1455250" y="2178168"/>
                </a:lnTo>
                <a:cubicBezTo>
                  <a:pt x="1446602" y="2174880"/>
                  <a:pt x="1437198" y="2174217"/>
                  <a:pt x="1428258" y="2176154"/>
                </a:cubicBezTo>
                <a:close/>
                <a:moveTo>
                  <a:pt x="3210909" y="1941128"/>
                </a:moveTo>
                <a:lnTo>
                  <a:pt x="3210909" y="1949231"/>
                </a:lnTo>
                <a:lnTo>
                  <a:pt x="3190253" y="1949231"/>
                </a:lnTo>
                <a:lnTo>
                  <a:pt x="3190253" y="1941801"/>
                </a:lnTo>
                <a:lnTo>
                  <a:pt x="3183763" y="1943112"/>
                </a:lnTo>
                <a:cubicBezTo>
                  <a:pt x="3166718" y="1950321"/>
                  <a:pt x="3154758" y="1967199"/>
                  <a:pt x="3154758" y="1986870"/>
                </a:cubicBezTo>
                <a:lnTo>
                  <a:pt x="3154758" y="2107731"/>
                </a:lnTo>
                <a:cubicBezTo>
                  <a:pt x="3154758" y="2127403"/>
                  <a:pt x="3166718" y="2144280"/>
                  <a:pt x="3183763" y="2151490"/>
                </a:cubicBezTo>
                <a:lnTo>
                  <a:pt x="3192395" y="2153233"/>
                </a:lnTo>
                <a:lnTo>
                  <a:pt x="3192395" y="2145321"/>
                </a:lnTo>
                <a:lnTo>
                  <a:pt x="3213050" y="2145321"/>
                </a:lnTo>
                <a:lnTo>
                  <a:pt x="3213050" y="2153041"/>
                </a:lnTo>
                <a:lnTo>
                  <a:pt x="3220734" y="2151490"/>
                </a:lnTo>
                <a:cubicBezTo>
                  <a:pt x="3237779" y="2144280"/>
                  <a:pt x="3249739" y="2127403"/>
                  <a:pt x="3249739" y="2107731"/>
                </a:cubicBezTo>
                <a:lnTo>
                  <a:pt x="3249739" y="1986870"/>
                </a:lnTo>
                <a:cubicBezTo>
                  <a:pt x="3249739" y="1967199"/>
                  <a:pt x="3237779" y="1950321"/>
                  <a:pt x="3220734" y="1943112"/>
                </a:cubicBezTo>
                <a:close/>
                <a:moveTo>
                  <a:pt x="567558" y="1941128"/>
                </a:moveTo>
                <a:lnTo>
                  <a:pt x="567558" y="1949231"/>
                </a:lnTo>
                <a:lnTo>
                  <a:pt x="546902" y="1949231"/>
                </a:lnTo>
                <a:lnTo>
                  <a:pt x="546902" y="1941801"/>
                </a:lnTo>
                <a:lnTo>
                  <a:pt x="540412" y="1943112"/>
                </a:lnTo>
                <a:cubicBezTo>
                  <a:pt x="523367" y="1950321"/>
                  <a:pt x="511406" y="1967199"/>
                  <a:pt x="511406" y="1986870"/>
                </a:cubicBezTo>
                <a:lnTo>
                  <a:pt x="511406" y="2107731"/>
                </a:lnTo>
                <a:cubicBezTo>
                  <a:pt x="511406" y="2127403"/>
                  <a:pt x="523367" y="2144280"/>
                  <a:pt x="540412" y="2151490"/>
                </a:cubicBezTo>
                <a:lnTo>
                  <a:pt x="549043" y="2153233"/>
                </a:lnTo>
                <a:lnTo>
                  <a:pt x="549043" y="2145321"/>
                </a:lnTo>
                <a:lnTo>
                  <a:pt x="569699" y="2145321"/>
                </a:lnTo>
                <a:lnTo>
                  <a:pt x="569699" y="2153041"/>
                </a:lnTo>
                <a:lnTo>
                  <a:pt x="577383" y="2151490"/>
                </a:lnTo>
                <a:cubicBezTo>
                  <a:pt x="594428" y="2144280"/>
                  <a:pt x="606388" y="2127403"/>
                  <a:pt x="606388" y="2107731"/>
                </a:cubicBezTo>
                <a:lnTo>
                  <a:pt x="606388" y="1986870"/>
                </a:lnTo>
                <a:cubicBezTo>
                  <a:pt x="606388" y="1967199"/>
                  <a:pt x="594428" y="1950321"/>
                  <a:pt x="577383" y="1943112"/>
                </a:cubicBezTo>
                <a:close/>
                <a:moveTo>
                  <a:pt x="3192395" y="1654629"/>
                </a:moveTo>
                <a:lnTo>
                  <a:pt x="3183763" y="1656372"/>
                </a:lnTo>
                <a:cubicBezTo>
                  <a:pt x="3166718" y="1663582"/>
                  <a:pt x="3154758" y="1680459"/>
                  <a:pt x="3154758" y="1700131"/>
                </a:cubicBezTo>
                <a:lnTo>
                  <a:pt x="3154758" y="1820992"/>
                </a:lnTo>
                <a:cubicBezTo>
                  <a:pt x="3154758" y="1840663"/>
                  <a:pt x="3166718" y="1857541"/>
                  <a:pt x="3183763" y="1864750"/>
                </a:cubicBezTo>
                <a:lnTo>
                  <a:pt x="3190253" y="1866061"/>
                </a:lnTo>
                <a:lnTo>
                  <a:pt x="3190253" y="1858598"/>
                </a:lnTo>
                <a:lnTo>
                  <a:pt x="3210909" y="1858598"/>
                </a:lnTo>
                <a:lnTo>
                  <a:pt x="3210909" y="1866734"/>
                </a:lnTo>
                <a:lnTo>
                  <a:pt x="3220734" y="1864750"/>
                </a:lnTo>
                <a:cubicBezTo>
                  <a:pt x="3237779" y="1857541"/>
                  <a:pt x="3249739" y="1840663"/>
                  <a:pt x="3249739" y="1820992"/>
                </a:cubicBezTo>
                <a:lnTo>
                  <a:pt x="3249739" y="1700131"/>
                </a:lnTo>
                <a:cubicBezTo>
                  <a:pt x="3249739" y="1680459"/>
                  <a:pt x="3237779" y="1663582"/>
                  <a:pt x="3220734" y="1656372"/>
                </a:cubicBezTo>
                <a:lnTo>
                  <a:pt x="3213050" y="1654821"/>
                </a:lnTo>
                <a:lnTo>
                  <a:pt x="3213050" y="1662508"/>
                </a:lnTo>
                <a:lnTo>
                  <a:pt x="3192395" y="1662508"/>
                </a:lnTo>
                <a:close/>
                <a:moveTo>
                  <a:pt x="549043" y="1654629"/>
                </a:moveTo>
                <a:lnTo>
                  <a:pt x="540412" y="1656372"/>
                </a:lnTo>
                <a:cubicBezTo>
                  <a:pt x="523367" y="1663582"/>
                  <a:pt x="511406" y="1680459"/>
                  <a:pt x="511406" y="1700131"/>
                </a:cubicBezTo>
                <a:lnTo>
                  <a:pt x="511406" y="1820992"/>
                </a:lnTo>
                <a:cubicBezTo>
                  <a:pt x="511406" y="1840663"/>
                  <a:pt x="523367" y="1857541"/>
                  <a:pt x="540412" y="1864750"/>
                </a:cubicBezTo>
                <a:lnTo>
                  <a:pt x="546902" y="1866061"/>
                </a:lnTo>
                <a:lnTo>
                  <a:pt x="546902" y="1858598"/>
                </a:lnTo>
                <a:lnTo>
                  <a:pt x="567558" y="1858598"/>
                </a:lnTo>
                <a:lnTo>
                  <a:pt x="567558" y="1866734"/>
                </a:lnTo>
                <a:lnTo>
                  <a:pt x="577383" y="1864750"/>
                </a:lnTo>
                <a:cubicBezTo>
                  <a:pt x="594428" y="1857541"/>
                  <a:pt x="606388" y="1840663"/>
                  <a:pt x="606388" y="1820992"/>
                </a:cubicBezTo>
                <a:lnTo>
                  <a:pt x="606388" y="1700131"/>
                </a:lnTo>
                <a:cubicBezTo>
                  <a:pt x="606388" y="1680459"/>
                  <a:pt x="594428" y="1663582"/>
                  <a:pt x="577383" y="1656372"/>
                </a:cubicBezTo>
                <a:lnTo>
                  <a:pt x="569699" y="1654821"/>
                </a:lnTo>
                <a:lnTo>
                  <a:pt x="569699" y="1662508"/>
                </a:lnTo>
                <a:lnTo>
                  <a:pt x="549043" y="1662508"/>
                </a:lnTo>
                <a:close/>
                <a:moveTo>
                  <a:pt x="3192395" y="1367890"/>
                </a:moveTo>
                <a:lnTo>
                  <a:pt x="3183763" y="1369633"/>
                </a:lnTo>
                <a:cubicBezTo>
                  <a:pt x="3166718" y="1376842"/>
                  <a:pt x="3154758" y="1393720"/>
                  <a:pt x="3154758" y="1413391"/>
                </a:cubicBezTo>
                <a:lnTo>
                  <a:pt x="3154758" y="1534252"/>
                </a:lnTo>
                <a:cubicBezTo>
                  <a:pt x="3154758" y="1553924"/>
                  <a:pt x="3166718" y="1570802"/>
                  <a:pt x="3183763" y="1578011"/>
                </a:cubicBezTo>
                <a:lnTo>
                  <a:pt x="3192395" y="1579754"/>
                </a:lnTo>
                <a:lnTo>
                  <a:pt x="3192395" y="1571875"/>
                </a:lnTo>
                <a:lnTo>
                  <a:pt x="3213050" y="1571875"/>
                </a:lnTo>
                <a:lnTo>
                  <a:pt x="3213050" y="1579562"/>
                </a:lnTo>
                <a:lnTo>
                  <a:pt x="3220734" y="1578011"/>
                </a:lnTo>
                <a:cubicBezTo>
                  <a:pt x="3237779" y="1570802"/>
                  <a:pt x="3249739" y="1553924"/>
                  <a:pt x="3249739" y="1534252"/>
                </a:cubicBezTo>
                <a:lnTo>
                  <a:pt x="3249739" y="1413391"/>
                </a:lnTo>
                <a:cubicBezTo>
                  <a:pt x="3249739" y="1393720"/>
                  <a:pt x="3237779" y="1376842"/>
                  <a:pt x="3220734" y="1369633"/>
                </a:cubicBezTo>
                <a:lnTo>
                  <a:pt x="3213050" y="1368081"/>
                </a:lnTo>
                <a:lnTo>
                  <a:pt x="3213050" y="1375785"/>
                </a:lnTo>
                <a:lnTo>
                  <a:pt x="3192395" y="1375785"/>
                </a:lnTo>
                <a:close/>
                <a:moveTo>
                  <a:pt x="549043" y="1367890"/>
                </a:moveTo>
                <a:lnTo>
                  <a:pt x="540412" y="1369633"/>
                </a:lnTo>
                <a:cubicBezTo>
                  <a:pt x="523367" y="1376842"/>
                  <a:pt x="511406" y="1393720"/>
                  <a:pt x="511406" y="1413391"/>
                </a:cubicBezTo>
                <a:lnTo>
                  <a:pt x="511406" y="1534252"/>
                </a:lnTo>
                <a:cubicBezTo>
                  <a:pt x="511406" y="1553924"/>
                  <a:pt x="523367" y="1570802"/>
                  <a:pt x="540412" y="1578011"/>
                </a:cubicBezTo>
                <a:lnTo>
                  <a:pt x="549043" y="1579754"/>
                </a:lnTo>
                <a:lnTo>
                  <a:pt x="549043" y="1571875"/>
                </a:lnTo>
                <a:lnTo>
                  <a:pt x="569699" y="1571875"/>
                </a:lnTo>
                <a:lnTo>
                  <a:pt x="569699" y="1579562"/>
                </a:lnTo>
                <a:lnTo>
                  <a:pt x="577383" y="1578011"/>
                </a:lnTo>
                <a:cubicBezTo>
                  <a:pt x="594428" y="1570802"/>
                  <a:pt x="606388" y="1553924"/>
                  <a:pt x="606388" y="1534252"/>
                </a:cubicBezTo>
                <a:lnTo>
                  <a:pt x="606388" y="1413391"/>
                </a:lnTo>
                <a:cubicBezTo>
                  <a:pt x="606388" y="1393720"/>
                  <a:pt x="594428" y="1376842"/>
                  <a:pt x="577383" y="1369633"/>
                </a:cubicBezTo>
                <a:lnTo>
                  <a:pt x="569699" y="1368081"/>
                </a:lnTo>
                <a:lnTo>
                  <a:pt x="569699" y="1375785"/>
                </a:lnTo>
                <a:lnTo>
                  <a:pt x="549043" y="1375785"/>
                </a:lnTo>
                <a:close/>
                <a:moveTo>
                  <a:pt x="2317412" y="1152468"/>
                </a:moveTo>
                <a:cubicBezTo>
                  <a:pt x="2308472" y="1154404"/>
                  <a:pt x="2299994" y="1158938"/>
                  <a:pt x="2293194" y="1166045"/>
                </a:cubicBezTo>
                <a:lnTo>
                  <a:pt x="2209636" y="1253369"/>
                </a:lnTo>
                <a:cubicBezTo>
                  <a:pt x="2202836" y="1260475"/>
                  <a:pt x="2198679" y="1269144"/>
                  <a:pt x="2197139" y="1278161"/>
                </a:cubicBezTo>
                <a:lnTo>
                  <a:pt x="2197545" y="1281576"/>
                </a:lnTo>
                <a:lnTo>
                  <a:pt x="2202847" y="1281576"/>
                </a:lnTo>
                <a:lnTo>
                  <a:pt x="2219498" y="1314878"/>
                </a:lnTo>
                <a:lnTo>
                  <a:pt x="2225058" y="1320198"/>
                </a:lnTo>
                <a:lnTo>
                  <a:pt x="2223153" y="1322188"/>
                </a:lnTo>
                <a:lnTo>
                  <a:pt x="2227370" y="1330622"/>
                </a:lnTo>
                <a:lnTo>
                  <a:pt x="2254044" y="1332612"/>
                </a:lnTo>
                <a:cubicBezTo>
                  <a:pt x="2262984" y="1330676"/>
                  <a:pt x="2271461" y="1326142"/>
                  <a:pt x="2278262" y="1319035"/>
                </a:cubicBezTo>
                <a:lnTo>
                  <a:pt x="2361819" y="1231711"/>
                </a:lnTo>
                <a:cubicBezTo>
                  <a:pt x="2375419" y="1217498"/>
                  <a:pt x="2378446" y="1197035"/>
                  <a:pt x="2371115" y="1180042"/>
                </a:cubicBezTo>
                <a:lnTo>
                  <a:pt x="2367332" y="1174608"/>
                </a:lnTo>
                <a:lnTo>
                  <a:pt x="2362173" y="1180000"/>
                </a:lnTo>
                <a:lnTo>
                  <a:pt x="2347249" y="1165719"/>
                </a:lnTo>
                <a:lnTo>
                  <a:pt x="2352874" y="1159841"/>
                </a:lnTo>
                <a:lnTo>
                  <a:pt x="2344403" y="1154482"/>
                </a:lnTo>
                <a:cubicBezTo>
                  <a:pt x="2335753" y="1151194"/>
                  <a:pt x="2326351" y="1150531"/>
                  <a:pt x="2317412" y="1152468"/>
                </a:cubicBezTo>
                <a:close/>
                <a:moveTo>
                  <a:pt x="1370111" y="1152468"/>
                </a:moveTo>
                <a:cubicBezTo>
                  <a:pt x="1361171" y="1150531"/>
                  <a:pt x="1351769" y="1151194"/>
                  <a:pt x="1343119" y="1154482"/>
                </a:cubicBezTo>
                <a:lnTo>
                  <a:pt x="1334649" y="1159841"/>
                </a:lnTo>
                <a:lnTo>
                  <a:pt x="1340274" y="1165719"/>
                </a:lnTo>
                <a:lnTo>
                  <a:pt x="1325349" y="1180000"/>
                </a:lnTo>
                <a:lnTo>
                  <a:pt x="1320190" y="1174608"/>
                </a:lnTo>
                <a:lnTo>
                  <a:pt x="1316407" y="1180042"/>
                </a:lnTo>
                <a:cubicBezTo>
                  <a:pt x="1309076" y="1197035"/>
                  <a:pt x="1312103" y="1217498"/>
                  <a:pt x="1325703" y="1231711"/>
                </a:cubicBezTo>
                <a:lnTo>
                  <a:pt x="1409261" y="1319035"/>
                </a:lnTo>
                <a:cubicBezTo>
                  <a:pt x="1422861" y="1333248"/>
                  <a:pt x="1443171" y="1337173"/>
                  <a:pt x="1460471" y="1330598"/>
                </a:cubicBezTo>
                <a:lnTo>
                  <a:pt x="1467912" y="1325890"/>
                </a:lnTo>
                <a:lnTo>
                  <a:pt x="1462465" y="1320198"/>
                </a:lnTo>
                <a:lnTo>
                  <a:pt x="1477389" y="1305917"/>
                </a:lnTo>
                <a:lnTo>
                  <a:pt x="1482703" y="1311471"/>
                </a:lnTo>
                <a:lnTo>
                  <a:pt x="1487183" y="1305038"/>
                </a:lnTo>
                <a:cubicBezTo>
                  <a:pt x="1494514" y="1288045"/>
                  <a:pt x="1491486" y="1267581"/>
                  <a:pt x="1477886" y="1253369"/>
                </a:cubicBezTo>
                <a:lnTo>
                  <a:pt x="1394328" y="1166045"/>
                </a:lnTo>
                <a:cubicBezTo>
                  <a:pt x="1387528" y="1158938"/>
                  <a:pt x="1379051" y="1154404"/>
                  <a:pt x="1370111" y="1152468"/>
                </a:cubicBezTo>
                <a:close/>
                <a:moveTo>
                  <a:pt x="3192395" y="1081151"/>
                </a:moveTo>
                <a:lnTo>
                  <a:pt x="3183763" y="1082893"/>
                </a:lnTo>
                <a:cubicBezTo>
                  <a:pt x="3166718" y="1090103"/>
                  <a:pt x="3154758" y="1106980"/>
                  <a:pt x="3154758" y="1126652"/>
                </a:cubicBezTo>
                <a:lnTo>
                  <a:pt x="3154758" y="1247513"/>
                </a:lnTo>
                <a:cubicBezTo>
                  <a:pt x="3154758" y="1267184"/>
                  <a:pt x="3166718" y="1284062"/>
                  <a:pt x="3183763" y="1291272"/>
                </a:cubicBezTo>
                <a:lnTo>
                  <a:pt x="3192395" y="1293014"/>
                </a:lnTo>
                <a:lnTo>
                  <a:pt x="3192395" y="1285152"/>
                </a:lnTo>
                <a:lnTo>
                  <a:pt x="3213050" y="1285152"/>
                </a:lnTo>
                <a:lnTo>
                  <a:pt x="3213050" y="1292823"/>
                </a:lnTo>
                <a:lnTo>
                  <a:pt x="3220734" y="1291272"/>
                </a:lnTo>
                <a:cubicBezTo>
                  <a:pt x="3237779" y="1284062"/>
                  <a:pt x="3249739" y="1267184"/>
                  <a:pt x="3249739" y="1247513"/>
                </a:cubicBezTo>
                <a:lnTo>
                  <a:pt x="3249739" y="1126652"/>
                </a:lnTo>
                <a:cubicBezTo>
                  <a:pt x="3249739" y="1106980"/>
                  <a:pt x="3237779" y="1090103"/>
                  <a:pt x="3220734" y="1082893"/>
                </a:cubicBezTo>
                <a:lnTo>
                  <a:pt x="3213050" y="1081342"/>
                </a:lnTo>
                <a:lnTo>
                  <a:pt x="3213050" y="1089097"/>
                </a:lnTo>
                <a:lnTo>
                  <a:pt x="3192395" y="1089097"/>
                </a:lnTo>
                <a:close/>
                <a:moveTo>
                  <a:pt x="549043" y="1081151"/>
                </a:moveTo>
                <a:lnTo>
                  <a:pt x="540412" y="1082893"/>
                </a:lnTo>
                <a:cubicBezTo>
                  <a:pt x="523367" y="1090103"/>
                  <a:pt x="511406" y="1106980"/>
                  <a:pt x="511406" y="1126652"/>
                </a:cubicBezTo>
                <a:lnTo>
                  <a:pt x="511406" y="1247513"/>
                </a:lnTo>
                <a:cubicBezTo>
                  <a:pt x="511406" y="1267184"/>
                  <a:pt x="523367" y="1284062"/>
                  <a:pt x="540412" y="1291272"/>
                </a:cubicBezTo>
                <a:lnTo>
                  <a:pt x="549043" y="1293014"/>
                </a:lnTo>
                <a:lnTo>
                  <a:pt x="549043" y="1285152"/>
                </a:lnTo>
                <a:lnTo>
                  <a:pt x="569699" y="1285152"/>
                </a:lnTo>
                <a:lnTo>
                  <a:pt x="569699" y="1292823"/>
                </a:lnTo>
                <a:lnTo>
                  <a:pt x="577383" y="1291272"/>
                </a:lnTo>
                <a:cubicBezTo>
                  <a:pt x="594428" y="1284062"/>
                  <a:pt x="606388" y="1267184"/>
                  <a:pt x="606388" y="1247513"/>
                </a:cubicBezTo>
                <a:lnTo>
                  <a:pt x="606388" y="1126652"/>
                </a:lnTo>
                <a:cubicBezTo>
                  <a:pt x="606388" y="1106980"/>
                  <a:pt x="594428" y="1090103"/>
                  <a:pt x="577383" y="1082893"/>
                </a:cubicBezTo>
                <a:lnTo>
                  <a:pt x="569699" y="1081342"/>
                </a:lnTo>
                <a:lnTo>
                  <a:pt x="569699" y="1089097"/>
                </a:lnTo>
                <a:lnTo>
                  <a:pt x="549043" y="1089097"/>
                </a:lnTo>
                <a:close/>
                <a:moveTo>
                  <a:pt x="3192395" y="998464"/>
                </a:moveTo>
                <a:lnTo>
                  <a:pt x="3213050" y="998464"/>
                </a:lnTo>
                <a:lnTo>
                  <a:pt x="3213050" y="1068653"/>
                </a:lnTo>
                <a:lnTo>
                  <a:pt x="3225135" y="1071093"/>
                </a:lnTo>
                <a:cubicBezTo>
                  <a:pt x="3246239" y="1080018"/>
                  <a:pt x="3261046" y="1100915"/>
                  <a:pt x="3261046" y="1125270"/>
                </a:cubicBezTo>
                <a:lnTo>
                  <a:pt x="3261046" y="1248895"/>
                </a:lnTo>
                <a:cubicBezTo>
                  <a:pt x="3261046" y="1273250"/>
                  <a:pt x="3246239" y="1294146"/>
                  <a:pt x="3225135" y="1303073"/>
                </a:cubicBezTo>
                <a:lnTo>
                  <a:pt x="3213050" y="1305512"/>
                </a:lnTo>
                <a:lnTo>
                  <a:pt x="3213050" y="1355392"/>
                </a:lnTo>
                <a:lnTo>
                  <a:pt x="3225135" y="1357832"/>
                </a:lnTo>
                <a:cubicBezTo>
                  <a:pt x="3246239" y="1366758"/>
                  <a:pt x="3261046" y="1387654"/>
                  <a:pt x="3261046" y="1412009"/>
                </a:cubicBezTo>
                <a:lnTo>
                  <a:pt x="3261046" y="1535635"/>
                </a:lnTo>
                <a:cubicBezTo>
                  <a:pt x="3261046" y="1559990"/>
                  <a:pt x="3246239" y="1580886"/>
                  <a:pt x="3225135" y="1589812"/>
                </a:cubicBezTo>
                <a:lnTo>
                  <a:pt x="3213050" y="1592251"/>
                </a:lnTo>
                <a:lnTo>
                  <a:pt x="3213050" y="1642132"/>
                </a:lnTo>
                <a:lnTo>
                  <a:pt x="3225135" y="1644571"/>
                </a:lnTo>
                <a:cubicBezTo>
                  <a:pt x="3246239" y="1653497"/>
                  <a:pt x="3261046" y="1674394"/>
                  <a:pt x="3261046" y="1698748"/>
                </a:cubicBezTo>
                <a:lnTo>
                  <a:pt x="3261046" y="1822374"/>
                </a:lnTo>
                <a:cubicBezTo>
                  <a:pt x="3261046" y="1846729"/>
                  <a:pt x="3246239" y="1867625"/>
                  <a:pt x="3225135" y="1876551"/>
                </a:cubicBezTo>
                <a:lnTo>
                  <a:pt x="3210909" y="1879423"/>
                </a:lnTo>
                <a:lnTo>
                  <a:pt x="3210909" y="1928439"/>
                </a:lnTo>
                <a:lnTo>
                  <a:pt x="3225135" y="1931311"/>
                </a:lnTo>
                <a:cubicBezTo>
                  <a:pt x="3246239" y="1940237"/>
                  <a:pt x="3261046" y="1961133"/>
                  <a:pt x="3261046" y="1985488"/>
                </a:cubicBezTo>
                <a:lnTo>
                  <a:pt x="3261046" y="2109114"/>
                </a:lnTo>
                <a:cubicBezTo>
                  <a:pt x="3261046" y="2133469"/>
                  <a:pt x="3246239" y="2154364"/>
                  <a:pt x="3225135" y="2163291"/>
                </a:cubicBezTo>
                <a:lnTo>
                  <a:pt x="3213050" y="2165730"/>
                </a:lnTo>
                <a:lnTo>
                  <a:pt x="3213050" y="2215610"/>
                </a:lnTo>
                <a:lnTo>
                  <a:pt x="3225135" y="2218050"/>
                </a:lnTo>
                <a:cubicBezTo>
                  <a:pt x="3246239" y="2226975"/>
                  <a:pt x="3261046" y="2247872"/>
                  <a:pt x="3261046" y="2272227"/>
                </a:cubicBezTo>
                <a:lnTo>
                  <a:pt x="3261046" y="2395853"/>
                </a:lnTo>
                <a:cubicBezTo>
                  <a:pt x="3261046" y="2420207"/>
                  <a:pt x="3246239" y="2441104"/>
                  <a:pt x="3225135" y="2450029"/>
                </a:cubicBezTo>
                <a:lnTo>
                  <a:pt x="3213050" y="2452470"/>
                </a:lnTo>
                <a:lnTo>
                  <a:pt x="3213050" y="2522677"/>
                </a:lnTo>
                <a:lnTo>
                  <a:pt x="3192395" y="2522677"/>
                </a:lnTo>
                <a:lnTo>
                  <a:pt x="3192395" y="2452661"/>
                </a:lnTo>
                <a:lnTo>
                  <a:pt x="3179362" y="2450029"/>
                </a:lnTo>
                <a:cubicBezTo>
                  <a:pt x="3158259" y="2441104"/>
                  <a:pt x="3143451" y="2420207"/>
                  <a:pt x="3143451" y="2395853"/>
                </a:cubicBezTo>
                <a:lnTo>
                  <a:pt x="3143451" y="2272227"/>
                </a:lnTo>
                <a:cubicBezTo>
                  <a:pt x="3143451" y="2247872"/>
                  <a:pt x="3158259" y="2226975"/>
                  <a:pt x="3179362" y="2218050"/>
                </a:cubicBezTo>
                <a:lnTo>
                  <a:pt x="3192395" y="2215419"/>
                </a:lnTo>
                <a:lnTo>
                  <a:pt x="3192395" y="2165922"/>
                </a:lnTo>
                <a:lnTo>
                  <a:pt x="3179362" y="2163291"/>
                </a:lnTo>
                <a:cubicBezTo>
                  <a:pt x="3158259" y="2154364"/>
                  <a:pt x="3143451" y="2133469"/>
                  <a:pt x="3143451" y="2109114"/>
                </a:cubicBezTo>
                <a:lnTo>
                  <a:pt x="3143451" y="1985488"/>
                </a:lnTo>
                <a:cubicBezTo>
                  <a:pt x="3143451" y="1961133"/>
                  <a:pt x="3158259" y="1940237"/>
                  <a:pt x="3179362" y="1931311"/>
                </a:cubicBezTo>
                <a:lnTo>
                  <a:pt x="3190253" y="1929112"/>
                </a:lnTo>
                <a:lnTo>
                  <a:pt x="3190253" y="1878750"/>
                </a:lnTo>
                <a:lnTo>
                  <a:pt x="3179362" y="1876551"/>
                </a:lnTo>
                <a:cubicBezTo>
                  <a:pt x="3158259" y="1867625"/>
                  <a:pt x="3143451" y="1846729"/>
                  <a:pt x="3143451" y="1822374"/>
                </a:cubicBezTo>
                <a:lnTo>
                  <a:pt x="3143451" y="1698748"/>
                </a:lnTo>
                <a:cubicBezTo>
                  <a:pt x="3143451" y="1674394"/>
                  <a:pt x="3158259" y="1653497"/>
                  <a:pt x="3179362" y="1644571"/>
                </a:cubicBezTo>
                <a:lnTo>
                  <a:pt x="3192395" y="1641940"/>
                </a:lnTo>
                <a:lnTo>
                  <a:pt x="3192395" y="1592443"/>
                </a:lnTo>
                <a:lnTo>
                  <a:pt x="3179362" y="1589812"/>
                </a:lnTo>
                <a:cubicBezTo>
                  <a:pt x="3158259" y="1580886"/>
                  <a:pt x="3143451" y="1559990"/>
                  <a:pt x="3143451" y="1535635"/>
                </a:cubicBezTo>
                <a:lnTo>
                  <a:pt x="3143451" y="1412009"/>
                </a:lnTo>
                <a:cubicBezTo>
                  <a:pt x="3143451" y="1387654"/>
                  <a:pt x="3158259" y="1366758"/>
                  <a:pt x="3179362" y="1357832"/>
                </a:cubicBezTo>
                <a:lnTo>
                  <a:pt x="3192395" y="1355201"/>
                </a:lnTo>
                <a:lnTo>
                  <a:pt x="3192395" y="1305704"/>
                </a:lnTo>
                <a:lnTo>
                  <a:pt x="3179362" y="1303073"/>
                </a:lnTo>
                <a:cubicBezTo>
                  <a:pt x="3158259" y="1294146"/>
                  <a:pt x="3143451" y="1273250"/>
                  <a:pt x="3143451" y="1248895"/>
                </a:cubicBezTo>
                <a:lnTo>
                  <a:pt x="3143451" y="1125270"/>
                </a:lnTo>
                <a:cubicBezTo>
                  <a:pt x="3143451" y="1100915"/>
                  <a:pt x="3158259" y="1080018"/>
                  <a:pt x="3179362" y="1071093"/>
                </a:cubicBezTo>
                <a:lnTo>
                  <a:pt x="3192395" y="1068462"/>
                </a:lnTo>
                <a:close/>
                <a:moveTo>
                  <a:pt x="549043" y="998464"/>
                </a:moveTo>
                <a:lnTo>
                  <a:pt x="569699" y="998464"/>
                </a:lnTo>
                <a:lnTo>
                  <a:pt x="569699" y="1068653"/>
                </a:lnTo>
                <a:lnTo>
                  <a:pt x="581784" y="1071093"/>
                </a:lnTo>
                <a:cubicBezTo>
                  <a:pt x="602887" y="1080018"/>
                  <a:pt x="617695" y="1100915"/>
                  <a:pt x="617695" y="1125270"/>
                </a:cubicBezTo>
                <a:lnTo>
                  <a:pt x="617695" y="1248895"/>
                </a:lnTo>
                <a:cubicBezTo>
                  <a:pt x="617695" y="1273250"/>
                  <a:pt x="602887" y="1294146"/>
                  <a:pt x="581784" y="1303073"/>
                </a:cubicBezTo>
                <a:lnTo>
                  <a:pt x="569699" y="1305512"/>
                </a:lnTo>
                <a:lnTo>
                  <a:pt x="569699" y="1355392"/>
                </a:lnTo>
                <a:lnTo>
                  <a:pt x="581784" y="1357832"/>
                </a:lnTo>
                <a:cubicBezTo>
                  <a:pt x="602887" y="1366758"/>
                  <a:pt x="617695" y="1387654"/>
                  <a:pt x="617695" y="1412009"/>
                </a:cubicBezTo>
                <a:lnTo>
                  <a:pt x="617695" y="1535635"/>
                </a:lnTo>
                <a:cubicBezTo>
                  <a:pt x="617695" y="1559990"/>
                  <a:pt x="602887" y="1580886"/>
                  <a:pt x="581784" y="1589812"/>
                </a:cubicBezTo>
                <a:lnTo>
                  <a:pt x="569699" y="1592251"/>
                </a:lnTo>
                <a:lnTo>
                  <a:pt x="569699" y="1642132"/>
                </a:lnTo>
                <a:lnTo>
                  <a:pt x="581784" y="1644571"/>
                </a:lnTo>
                <a:cubicBezTo>
                  <a:pt x="602887" y="1653497"/>
                  <a:pt x="617695" y="1674394"/>
                  <a:pt x="617695" y="1698748"/>
                </a:cubicBezTo>
                <a:lnTo>
                  <a:pt x="617695" y="1822374"/>
                </a:lnTo>
                <a:cubicBezTo>
                  <a:pt x="617695" y="1846729"/>
                  <a:pt x="602887" y="1867625"/>
                  <a:pt x="581784" y="1876551"/>
                </a:cubicBezTo>
                <a:lnTo>
                  <a:pt x="567558" y="1879423"/>
                </a:lnTo>
                <a:lnTo>
                  <a:pt x="567558" y="1928439"/>
                </a:lnTo>
                <a:lnTo>
                  <a:pt x="581784" y="1931311"/>
                </a:lnTo>
                <a:cubicBezTo>
                  <a:pt x="602887" y="1940237"/>
                  <a:pt x="617695" y="1961133"/>
                  <a:pt x="617695" y="1985488"/>
                </a:cubicBezTo>
                <a:lnTo>
                  <a:pt x="617695" y="2109114"/>
                </a:lnTo>
                <a:cubicBezTo>
                  <a:pt x="617695" y="2133469"/>
                  <a:pt x="602887" y="2154364"/>
                  <a:pt x="581784" y="2163291"/>
                </a:cubicBezTo>
                <a:lnTo>
                  <a:pt x="569699" y="2165730"/>
                </a:lnTo>
                <a:lnTo>
                  <a:pt x="569699" y="2215610"/>
                </a:lnTo>
                <a:lnTo>
                  <a:pt x="581784" y="2218050"/>
                </a:lnTo>
                <a:cubicBezTo>
                  <a:pt x="602887" y="2226975"/>
                  <a:pt x="617695" y="2247872"/>
                  <a:pt x="617695" y="2272227"/>
                </a:cubicBezTo>
                <a:lnTo>
                  <a:pt x="617695" y="2395853"/>
                </a:lnTo>
                <a:cubicBezTo>
                  <a:pt x="617695" y="2420207"/>
                  <a:pt x="602887" y="2441104"/>
                  <a:pt x="581784" y="2450029"/>
                </a:cubicBezTo>
                <a:lnTo>
                  <a:pt x="569699" y="2452470"/>
                </a:lnTo>
                <a:lnTo>
                  <a:pt x="569699" y="2522677"/>
                </a:lnTo>
                <a:lnTo>
                  <a:pt x="549043" y="2522677"/>
                </a:lnTo>
                <a:lnTo>
                  <a:pt x="549043" y="2452661"/>
                </a:lnTo>
                <a:lnTo>
                  <a:pt x="536011" y="2450029"/>
                </a:lnTo>
                <a:cubicBezTo>
                  <a:pt x="514907" y="2441104"/>
                  <a:pt x="500100" y="2420207"/>
                  <a:pt x="500100" y="2395853"/>
                </a:cubicBezTo>
                <a:lnTo>
                  <a:pt x="500100" y="2272227"/>
                </a:lnTo>
                <a:cubicBezTo>
                  <a:pt x="500100" y="2247872"/>
                  <a:pt x="514907" y="2226975"/>
                  <a:pt x="536011" y="2218050"/>
                </a:cubicBezTo>
                <a:lnTo>
                  <a:pt x="549043" y="2215419"/>
                </a:lnTo>
                <a:lnTo>
                  <a:pt x="549043" y="2165922"/>
                </a:lnTo>
                <a:lnTo>
                  <a:pt x="536011" y="2163291"/>
                </a:lnTo>
                <a:cubicBezTo>
                  <a:pt x="514907" y="2154364"/>
                  <a:pt x="500100" y="2133469"/>
                  <a:pt x="500100" y="2109114"/>
                </a:cubicBezTo>
                <a:lnTo>
                  <a:pt x="500100" y="1985488"/>
                </a:lnTo>
                <a:cubicBezTo>
                  <a:pt x="500100" y="1961133"/>
                  <a:pt x="514907" y="1940237"/>
                  <a:pt x="536011" y="1931311"/>
                </a:cubicBezTo>
                <a:lnTo>
                  <a:pt x="546902" y="1929112"/>
                </a:lnTo>
                <a:lnTo>
                  <a:pt x="546902" y="1878750"/>
                </a:lnTo>
                <a:lnTo>
                  <a:pt x="536011" y="1876551"/>
                </a:lnTo>
                <a:cubicBezTo>
                  <a:pt x="514907" y="1867625"/>
                  <a:pt x="500100" y="1846729"/>
                  <a:pt x="500100" y="1822374"/>
                </a:cubicBezTo>
                <a:lnTo>
                  <a:pt x="500100" y="1698748"/>
                </a:lnTo>
                <a:cubicBezTo>
                  <a:pt x="500100" y="1674394"/>
                  <a:pt x="514907" y="1653497"/>
                  <a:pt x="536011" y="1644571"/>
                </a:cubicBezTo>
                <a:lnTo>
                  <a:pt x="549043" y="1641940"/>
                </a:lnTo>
                <a:lnTo>
                  <a:pt x="549043" y="1592443"/>
                </a:lnTo>
                <a:lnTo>
                  <a:pt x="536011" y="1589812"/>
                </a:lnTo>
                <a:cubicBezTo>
                  <a:pt x="514907" y="1580886"/>
                  <a:pt x="500100" y="1559990"/>
                  <a:pt x="500100" y="1535635"/>
                </a:cubicBezTo>
                <a:lnTo>
                  <a:pt x="500100" y="1412009"/>
                </a:lnTo>
                <a:cubicBezTo>
                  <a:pt x="500100" y="1387654"/>
                  <a:pt x="514907" y="1366758"/>
                  <a:pt x="536011" y="1357832"/>
                </a:cubicBezTo>
                <a:lnTo>
                  <a:pt x="549043" y="1355201"/>
                </a:lnTo>
                <a:lnTo>
                  <a:pt x="549043" y="1305704"/>
                </a:lnTo>
                <a:lnTo>
                  <a:pt x="536011" y="1303073"/>
                </a:lnTo>
                <a:cubicBezTo>
                  <a:pt x="514907" y="1294146"/>
                  <a:pt x="500100" y="1273250"/>
                  <a:pt x="500100" y="1248895"/>
                </a:cubicBezTo>
                <a:lnTo>
                  <a:pt x="500100" y="1125270"/>
                </a:lnTo>
                <a:cubicBezTo>
                  <a:pt x="500100" y="1100915"/>
                  <a:pt x="514907" y="1080018"/>
                  <a:pt x="536011" y="1071093"/>
                </a:cubicBezTo>
                <a:lnTo>
                  <a:pt x="549043" y="1068462"/>
                </a:lnTo>
                <a:close/>
                <a:moveTo>
                  <a:pt x="2515650" y="945295"/>
                </a:moveTo>
                <a:cubicBezTo>
                  <a:pt x="2506711" y="947231"/>
                  <a:pt x="2498234" y="951766"/>
                  <a:pt x="2491433" y="958872"/>
                </a:cubicBezTo>
                <a:lnTo>
                  <a:pt x="2407875" y="1046196"/>
                </a:lnTo>
                <a:cubicBezTo>
                  <a:pt x="2394276" y="1060408"/>
                  <a:pt x="2391248" y="1080872"/>
                  <a:pt x="2398579" y="1097865"/>
                </a:cubicBezTo>
                <a:lnTo>
                  <a:pt x="2404306" y="1106090"/>
                </a:lnTo>
                <a:lnTo>
                  <a:pt x="2409908" y="1100236"/>
                </a:lnTo>
                <a:lnTo>
                  <a:pt x="2424833" y="1114517"/>
                </a:lnTo>
                <a:lnTo>
                  <a:pt x="2419697" y="1119884"/>
                </a:lnTo>
                <a:lnTo>
                  <a:pt x="2425291" y="1123425"/>
                </a:lnTo>
                <a:cubicBezTo>
                  <a:pt x="2442591" y="1130000"/>
                  <a:pt x="2462900" y="1126075"/>
                  <a:pt x="2476500" y="1111862"/>
                </a:cubicBezTo>
                <a:lnTo>
                  <a:pt x="2560058" y="1024538"/>
                </a:lnTo>
                <a:cubicBezTo>
                  <a:pt x="2573658" y="1010325"/>
                  <a:pt x="2576686" y="989863"/>
                  <a:pt x="2569354" y="972869"/>
                </a:cubicBezTo>
                <a:lnTo>
                  <a:pt x="2564323" y="965643"/>
                </a:lnTo>
                <a:lnTo>
                  <a:pt x="2558853" y="971358"/>
                </a:lnTo>
                <a:lnTo>
                  <a:pt x="2543929" y="957078"/>
                </a:lnTo>
                <a:lnTo>
                  <a:pt x="2549267" y="951500"/>
                </a:lnTo>
                <a:lnTo>
                  <a:pt x="2542642" y="947309"/>
                </a:lnTo>
                <a:cubicBezTo>
                  <a:pt x="2533992" y="944022"/>
                  <a:pt x="2524590" y="943359"/>
                  <a:pt x="2515650" y="945295"/>
                </a:cubicBezTo>
                <a:close/>
                <a:moveTo>
                  <a:pt x="1171872" y="945295"/>
                </a:moveTo>
                <a:cubicBezTo>
                  <a:pt x="1162932" y="943359"/>
                  <a:pt x="1153530" y="944022"/>
                  <a:pt x="1144880" y="947309"/>
                </a:cubicBezTo>
                <a:lnTo>
                  <a:pt x="1138255" y="951500"/>
                </a:lnTo>
                <a:lnTo>
                  <a:pt x="1143593" y="957078"/>
                </a:lnTo>
                <a:lnTo>
                  <a:pt x="1128669" y="971358"/>
                </a:lnTo>
                <a:lnTo>
                  <a:pt x="1123199" y="965643"/>
                </a:lnTo>
                <a:lnTo>
                  <a:pt x="1118168" y="972869"/>
                </a:lnTo>
                <a:cubicBezTo>
                  <a:pt x="1110836" y="989863"/>
                  <a:pt x="1113864" y="1010325"/>
                  <a:pt x="1127464" y="1024538"/>
                </a:cubicBezTo>
                <a:lnTo>
                  <a:pt x="1211022" y="1111862"/>
                </a:lnTo>
                <a:cubicBezTo>
                  <a:pt x="1224622" y="1126075"/>
                  <a:pt x="1244932" y="1130000"/>
                  <a:pt x="1262231" y="1123425"/>
                </a:cubicBezTo>
                <a:lnTo>
                  <a:pt x="1267826" y="1119884"/>
                </a:lnTo>
                <a:lnTo>
                  <a:pt x="1262689" y="1114517"/>
                </a:lnTo>
                <a:lnTo>
                  <a:pt x="1277614" y="1100236"/>
                </a:lnTo>
                <a:lnTo>
                  <a:pt x="1283216" y="1106090"/>
                </a:lnTo>
                <a:lnTo>
                  <a:pt x="1288943" y="1097865"/>
                </a:lnTo>
                <a:cubicBezTo>
                  <a:pt x="1296274" y="1080872"/>
                  <a:pt x="1293247" y="1060408"/>
                  <a:pt x="1279647" y="1046196"/>
                </a:cubicBezTo>
                <a:lnTo>
                  <a:pt x="1196089" y="958872"/>
                </a:lnTo>
                <a:cubicBezTo>
                  <a:pt x="1189288" y="951766"/>
                  <a:pt x="1180811" y="947231"/>
                  <a:pt x="1171872" y="945295"/>
                </a:cubicBezTo>
                <a:close/>
                <a:moveTo>
                  <a:pt x="1000009" y="753956"/>
                </a:moveTo>
                <a:lnTo>
                  <a:pt x="954892" y="844190"/>
                </a:lnTo>
                <a:lnTo>
                  <a:pt x="1012783" y="904689"/>
                </a:lnTo>
                <a:cubicBezTo>
                  <a:pt x="1026383" y="918902"/>
                  <a:pt x="1046692" y="922828"/>
                  <a:pt x="1063992" y="916253"/>
                </a:cubicBezTo>
                <a:lnTo>
                  <a:pt x="1071434" y="911544"/>
                </a:lnTo>
                <a:lnTo>
                  <a:pt x="1066009" y="905875"/>
                </a:lnTo>
                <a:lnTo>
                  <a:pt x="1080932" y="891595"/>
                </a:lnTo>
                <a:lnTo>
                  <a:pt x="1086225" y="897126"/>
                </a:lnTo>
                <a:lnTo>
                  <a:pt x="1090704" y="890692"/>
                </a:lnTo>
                <a:cubicBezTo>
                  <a:pt x="1098035" y="873699"/>
                  <a:pt x="1095008" y="853237"/>
                  <a:pt x="1081408" y="839023"/>
                </a:cubicBezTo>
                <a:close/>
                <a:moveTo>
                  <a:pt x="2713889" y="738123"/>
                </a:moveTo>
                <a:cubicBezTo>
                  <a:pt x="2704950" y="740059"/>
                  <a:pt x="2696472" y="744594"/>
                  <a:pt x="2689673" y="751700"/>
                </a:cubicBezTo>
                <a:lnTo>
                  <a:pt x="2606114" y="839023"/>
                </a:lnTo>
                <a:cubicBezTo>
                  <a:pt x="2592514" y="853237"/>
                  <a:pt x="2589487" y="873699"/>
                  <a:pt x="2596819" y="890692"/>
                </a:cubicBezTo>
                <a:lnTo>
                  <a:pt x="2601297" y="897126"/>
                </a:lnTo>
                <a:lnTo>
                  <a:pt x="2606590" y="891595"/>
                </a:lnTo>
                <a:lnTo>
                  <a:pt x="2621513" y="905875"/>
                </a:lnTo>
                <a:lnTo>
                  <a:pt x="2616088" y="911544"/>
                </a:lnTo>
                <a:lnTo>
                  <a:pt x="2623530" y="916253"/>
                </a:lnTo>
                <a:cubicBezTo>
                  <a:pt x="2640830" y="922828"/>
                  <a:pt x="2661139" y="918902"/>
                  <a:pt x="2674739" y="904689"/>
                </a:cubicBezTo>
                <a:lnTo>
                  <a:pt x="2758298" y="817366"/>
                </a:lnTo>
                <a:cubicBezTo>
                  <a:pt x="2771897" y="803153"/>
                  <a:pt x="2774925" y="782690"/>
                  <a:pt x="2767594" y="765697"/>
                </a:cubicBezTo>
                <a:lnTo>
                  <a:pt x="2762562" y="758470"/>
                </a:lnTo>
                <a:lnTo>
                  <a:pt x="2757082" y="764198"/>
                </a:lnTo>
                <a:lnTo>
                  <a:pt x="2742157" y="749916"/>
                </a:lnTo>
                <a:lnTo>
                  <a:pt x="2747506" y="744328"/>
                </a:lnTo>
                <a:lnTo>
                  <a:pt x="2740882" y="740137"/>
                </a:lnTo>
                <a:cubicBezTo>
                  <a:pt x="2732233" y="736849"/>
                  <a:pt x="2722830" y="736186"/>
                  <a:pt x="2713889" y="738123"/>
                </a:cubicBezTo>
                <a:close/>
                <a:moveTo>
                  <a:pt x="2396239" y="426980"/>
                </a:moveTo>
                <a:cubicBezTo>
                  <a:pt x="2376568" y="426980"/>
                  <a:pt x="2359690" y="438940"/>
                  <a:pt x="2352480" y="455985"/>
                </a:cubicBezTo>
                <a:lnTo>
                  <a:pt x="2350929" y="463669"/>
                </a:lnTo>
                <a:lnTo>
                  <a:pt x="2358584" y="463669"/>
                </a:lnTo>
                <a:lnTo>
                  <a:pt x="2358584" y="484325"/>
                </a:lnTo>
                <a:lnTo>
                  <a:pt x="2350738" y="484325"/>
                </a:lnTo>
                <a:lnTo>
                  <a:pt x="2352480" y="492956"/>
                </a:lnTo>
                <a:cubicBezTo>
                  <a:pt x="2359690" y="510001"/>
                  <a:pt x="2376568" y="521961"/>
                  <a:pt x="2396239" y="521961"/>
                </a:cubicBezTo>
                <a:lnTo>
                  <a:pt x="2517100" y="521961"/>
                </a:lnTo>
                <a:cubicBezTo>
                  <a:pt x="2536772" y="521961"/>
                  <a:pt x="2553649" y="510001"/>
                  <a:pt x="2560859" y="492956"/>
                </a:cubicBezTo>
                <a:lnTo>
                  <a:pt x="2562602" y="484325"/>
                </a:lnTo>
                <a:lnTo>
                  <a:pt x="2554674" y="484325"/>
                </a:lnTo>
                <a:lnTo>
                  <a:pt x="2554674" y="463669"/>
                </a:lnTo>
                <a:lnTo>
                  <a:pt x="2562410" y="463669"/>
                </a:lnTo>
                <a:lnTo>
                  <a:pt x="2560859" y="455985"/>
                </a:lnTo>
                <a:cubicBezTo>
                  <a:pt x="2553649" y="438940"/>
                  <a:pt x="2536772" y="426980"/>
                  <a:pt x="2517100" y="426980"/>
                </a:cubicBezTo>
                <a:close/>
                <a:moveTo>
                  <a:pt x="2109500" y="426980"/>
                </a:moveTo>
                <a:cubicBezTo>
                  <a:pt x="2089829" y="426980"/>
                  <a:pt x="2072951" y="438940"/>
                  <a:pt x="2065742" y="455985"/>
                </a:cubicBezTo>
                <a:lnTo>
                  <a:pt x="2063758" y="465811"/>
                </a:lnTo>
                <a:lnTo>
                  <a:pt x="2071861" y="465811"/>
                </a:lnTo>
                <a:lnTo>
                  <a:pt x="2071861" y="486466"/>
                </a:lnTo>
                <a:lnTo>
                  <a:pt x="2064431" y="486466"/>
                </a:lnTo>
                <a:lnTo>
                  <a:pt x="2065742" y="492956"/>
                </a:lnTo>
                <a:cubicBezTo>
                  <a:pt x="2072951" y="510001"/>
                  <a:pt x="2089829" y="521961"/>
                  <a:pt x="2109500" y="521961"/>
                </a:cubicBezTo>
                <a:lnTo>
                  <a:pt x="2230361" y="521961"/>
                </a:lnTo>
                <a:cubicBezTo>
                  <a:pt x="2250033" y="521961"/>
                  <a:pt x="2266910" y="510001"/>
                  <a:pt x="2274120" y="492956"/>
                </a:cubicBezTo>
                <a:lnTo>
                  <a:pt x="2275863" y="484325"/>
                </a:lnTo>
                <a:lnTo>
                  <a:pt x="2267951" y="484325"/>
                </a:lnTo>
                <a:lnTo>
                  <a:pt x="2267951" y="463669"/>
                </a:lnTo>
                <a:lnTo>
                  <a:pt x="2275671" y="463669"/>
                </a:lnTo>
                <a:lnTo>
                  <a:pt x="2274120" y="455985"/>
                </a:lnTo>
                <a:cubicBezTo>
                  <a:pt x="2266910" y="438940"/>
                  <a:pt x="2250033" y="426980"/>
                  <a:pt x="2230361" y="426980"/>
                </a:cubicBezTo>
                <a:close/>
                <a:moveTo>
                  <a:pt x="1822761" y="426980"/>
                </a:moveTo>
                <a:cubicBezTo>
                  <a:pt x="1803089" y="426980"/>
                  <a:pt x="1786212" y="438940"/>
                  <a:pt x="1779002" y="455985"/>
                </a:cubicBezTo>
                <a:lnTo>
                  <a:pt x="1777451" y="463669"/>
                </a:lnTo>
                <a:lnTo>
                  <a:pt x="1785138" y="463669"/>
                </a:lnTo>
                <a:lnTo>
                  <a:pt x="1785138" y="484325"/>
                </a:lnTo>
                <a:lnTo>
                  <a:pt x="1777260" y="484325"/>
                </a:lnTo>
                <a:lnTo>
                  <a:pt x="1779002" y="492956"/>
                </a:lnTo>
                <a:cubicBezTo>
                  <a:pt x="1786212" y="510001"/>
                  <a:pt x="1803089" y="521961"/>
                  <a:pt x="1822761" y="521961"/>
                </a:cubicBezTo>
                <a:lnTo>
                  <a:pt x="1943622" y="521961"/>
                </a:lnTo>
                <a:cubicBezTo>
                  <a:pt x="1963293" y="521961"/>
                  <a:pt x="1980171" y="510001"/>
                  <a:pt x="1987381" y="492956"/>
                </a:cubicBezTo>
                <a:lnTo>
                  <a:pt x="1988691" y="486466"/>
                </a:lnTo>
                <a:lnTo>
                  <a:pt x="1981228" y="486466"/>
                </a:lnTo>
                <a:lnTo>
                  <a:pt x="1981228" y="465811"/>
                </a:lnTo>
                <a:lnTo>
                  <a:pt x="1989364" y="465811"/>
                </a:lnTo>
                <a:lnTo>
                  <a:pt x="1987381" y="455985"/>
                </a:lnTo>
                <a:cubicBezTo>
                  <a:pt x="1980171" y="438940"/>
                  <a:pt x="1963293" y="426980"/>
                  <a:pt x="1943622" y="426980"/>
                </a:cubicBezTo>
                <a:close/>
                <a:moveTo>
                  <a:pt x="1536021" y="426980"/>
                </a:moveTo>
                <a:cubicBezTo>
                  <a:pt x="1516350" y="426980"/>
                  <a:pt x="1499472" y="438940"/>
                  <a:pt x="1492263" y="455985"/>
                </a:cubicBezTo>
                <a:lnTo>
                  <a:pt x="1490711" y="463669"/>
                </a:lnTo>
                <a:lnTo>
                  <a:pt x="1498415" y="463669"/>
                </a:lnTo>
                <a:lnTo>
                  <a:pt x="1498415" y="484325"/>
                </a:lnTo>
                <a:lnTo>
                  <a:pt x="1490520" y="484325"/>
                </a:lnTo>
                <a:lnTo>
                  <a:pt x="1492263" y="492956"/>
                </a:lnTo>
                <a:cubicBezTo>
                  <a:pt x="1499472" y="510001"/>
                  <a:pt x="1516350" y="521961"/>
                  <a:pt x="1536021" y="521961"/>
                </a:cubicBezTo>
                <a:lnTo>
                  <a:pt x="1656882" y="521961"/>
                </a:lnTo>
                <a:cubicBezTo>
                  <a:pt x="1676554" y="521961"/>
                  <a:pt x="1693432" y="510001"/>
                  <a:pt x="1700641" y="492956"/>
                </a:cubicBezTo>
                <a:lnTo>
                  <a:pt x="1702384" y="484325"/>
                </a:lnTo>
                <a:lnTo>
                  <a:pt x="1694505" y="484325"/>
                </a:lnTo>
                <a:lnTo>
                  <a:pt x="1694505" y="463669"/>
                </a:lnTo>
                <a:lnTo>
                  <a:pt x="1702192" y="463669"/>
                </a:lnTo>
                <a:lnTo>
                  <a:pt x="1700641" y="455985"/>
                </a:lnTo>
                <a:cubicBezTo>
                  <a:pt x="1693432" y="438940"/>
                  <a:pt x="1676554" y="426980"/>
                  <a:pt x="1656882" y="426980"/>
                </a:cubicBezTo>
                <a:close/>
                <a:moveTo>
                  <a:pt x="1249282" y="426980"/>
                </a:moveTo>
                <a:cubicBezTo>
                  <a:pt x="1229610" y="426980"/>
                  <a:pt x="1212733" y="438940"/>
                  <a:pt x="1205523" y="455985"/>
                </a:cubicBezTo>
                <a:lnTo>
                  <a:pt x="1203972" y="463669"/>
                </a:lnTo>
                <a:lnTo>
                  <a:pt x="1211727" y="463669"/>
                </a:lnTo>
                <a:lnTo>
                  <a:pt x="1211727" y="484325"/>
                </a:lnTo>
                <a:lnTo>
                  <a:pt x="1203780" y="484325"/>
                </a:lnTo>
                <a:lnTo>
                  <a:pt x="1205523" y="492956"/>
                </a:lnTo>
                <a:cubicBezTo>
                  <a:pt x="1212733" y="510001"/>
                  <a:pt x="1229610" y="521961"/>
                  <a:pt x="1249282" y="521961"/>
                </a:cubicBezTo>
                <a:lnTo>
                  <a:pt x="1370143" y="521961"/>
                </a:lnTo>
                <a:cubicBezTo>
                  <a:pt x="1389814" y="521961"/>
                  <a:pt x="1406692" y="510001"/>
                  <a:pt x="1413902" y="492956"/>
                </a:cubicBezTo>
                <a:lnTo>
                  <a:pt x="1415644" y="484325"/>
                </a:lnTo>
                <a:lnTo>
                  <a:pt x="1407782" y="484325"/>
                </a:lnTo>
                <a:lnTo>
                  <a:pt x="1407782" y="463669"/>
                </a:lnTo>
                <a:lnTo>
                  <a:pt x="1415453" y="463669"/>
                </a:lnTo>
                <a:lnTo>
                  <a:pt x="1413902" y="455985"/>
                </a:lnTo>
                <a:cubicBezTo>
                  <a:pt x="1406692" y="438940"/>
                  <a:pt x="1389814" y="426980"/>
                  <a:pt x="1370143" y="426980"/>
                </a:cubicBezTo>
                <a:close/>
                <a:moveTo>
                  <a:pt x="2900330" y="0"/>
                </a:moveTo>
                <a:lnTo>
                  <a:pt x="3544877" y="0"/>
                </a:lnTo>
                <a:lnTo>
                  <a:pt x="3789023" y="488293"/>
                </a:lnTo>
                <a:lnTo>
                  <a:pt x="3544877" y="976586"/>
                </a:lnTo>
                <a:lnTo>
                  <a:pt x="2900330" y="976586"/>
                </a:lnTo>
                <a:lnTo>
                  <a:pt x="2781419" y="738764"/>
                </a:lnTo>
                <a:lnTo>
                  <a:pt x="2771336" y="749302"/>
                </a:lnTo>
                <a:lnTo>
                  <a:pt x="2778932" y="760213"/>
                </a:lnTo>
                <a:cubicBezTo>
                  <a:pt x="2788010" y="781252"/>
                  <a:pt x="2784261" y="806588"/>
                  <a:pt x="2767423" y="824184"/>
                </a:cubicBezTo>
                <a:lnTo>
                  <a:pt x="2681953" y="913505"/>
                </a:lnTo>
                <a:cubicBezTo>
                  <a:pt x="2665115" y="931102"/>
                  <a:pt x="2639969" y="935962"/>
                  <a:pt x="2618552" y="927821"/>
                </a:cubicBezTo>
                <a:lnTo>
                  <a:pt x="2607317" y="920712"/>
                </a:lnTo>
                <a:lnTo>
                  <a:pt x="2573097" y="956474"/>
                </a:lnTo>
                <a:lnTo>
                  <a:pt x="2580694" y="967385"/>
                </a:lnTo>
                <a:cubicBezTo>
                  <a:pt x="2589769" y="988425"/>
                  <a:pt x="2586021" y="1013760"/>
                  <a:pt x="2569183" y="1031357"/>
                </a:cubicBezTo>
                <a:lnTo>
                  <a:pt x="2483714" y="1120678"/>
                </a:lnTo>
                <a:cubicBezTo>
                  <a:pt x="2466876" y="1138275"/>
                  <a:pt x="2441730" y="1143135"/>
                  <a:pt x="2420312" y="1134994"/>
                </a:cubicBezTo>
                <a:lnTo>
                  <a:pt x="2410923" y="1129053"/>
                </a:lnTo>
                <a:lnTo>
                  <a:pt x="2376104" y="1165441"/>
                </a:lnTo>
                <a:lnTo>
                  <a:pt x="2382454" y="1174559"/>
                </a:lnTo>
                <a:cubicBezTo>
                  <a:pt x="2391531" y="1195598"/>
                  <a:pt x="2387782" y="1220933"/>
                  <a:pt x="2370944" y="1238530"/>
                </a:cubicBezTo>
                <a:lnTo>
                  <a:pt x="2285474" y="1327851"/>
                </a:lnTo>
                <a:cubicBezTo>
                  <a:pt x="2277055" y="1336649"/>
                  <a:pt x="2266560" y="1342264"/>
                  <a:pt x="2255491" y="1344661"/>
                </a:cubicBezTo>
                <a:lnTo>
                  <a:pt x="2233572" y="1343025"/>
                </a:lnTo>
                <a:lnTo>
                  <a:pt x="2446993" y="1769869"/>
                </a:lnTo>
                <a:lnTo>
                  <a:pt x="2233572" y="2196712"/>
                </a:lnTo>
                <a:lnTo>
                  <a:pt x="2255490" y="2195077"/>
                </a:lnTo>
                <a:cubicBezTo>
                  <a:pt x="2266559" y="2197474"/>
                  <a:pt x="2277054" y="2203088"/>
                  <a:pt x="2285473" y="2211886"/>
                </a:cubicBezTo>
                <a:lnTo>
                  <a:pt x="2370943" y="2301208"/>
                </a:lnTo>
                <a:cubicBezTo>
                  <a:pt x="2387781" y="2318805"/>
                  <a:pt x="2391530" y="2344139"/>
                  <a:pt x="2382453" y="2365179"/>
                </a:cubicBezTo>
                <a:lnTo>
                  <a:pt x="2376103" y="2374296"/>
                </a:lnTo>
                <a:lnTo>
                  <a:pt x="2410922" y="2410684"/>
                </a:lnTo>
                <a:lnTo>
                  <a:pt x="2420311" y="2404743"/>
                </a:lnTo>
                <a:cubicBezTo>
                  <a:pt x="2441729" y="2396602"/>
                  <a:pt x="2466875" y="2401463"/>
                  <a:pt x="2483713" y="2419060"/>
                </a:cubicBezTo>
                <a:lnTo>
                  <a:pt x="2569182" y="2508380"/>
                </a:lnTo>
                <a:cubicBezTo>
                  <a:pt x="2586020" y="2525977"/>
                  <a:pt x="2589768" y="2551312"/>
                  <a:pt x="2580693" y="2572352"/>
                </a:cubicBezTo>
                <a:lnTo>
                  <a:pt x="2573096" y="2583263"/>
                </a:lnTo>
                <a:lnTo>
                  <a:pt x="2607316" y="2619025"/>
                </a:lnTo>
                <a:lnTo>
                  <a:pt x="2618551" y="2611916"/>
                </a:lnTo>
                <a:cubicBezTo>
                  <a:pt x="2639968" y="2603775"/>
                  <a:pt x="2665114" y="2608636"/>
                  <a:pt x="2681952" y="2626232"/>
                </a:cubicBezTo>
                <a:lnTo>
                  <a:pt x="2767422" y="2715553"/>
                </a:lnTo>
                <a:cubicBezTo>
                  <a:pt x="2784260" y="2733150"/>
                  <a:pt x="2788009" y="2758485"/>
                  <a:pt x="2778931" y="2779524"/>
                </a:cubicBezTo>
                <a:lnTo>
                  <a:pt x="2771335" y="2790435"/>
                </a:lnTo>
                <a:lnTo>
                  <a:pt x="2780682" y="2800204"/>
                </a:lnTo>
                <a:lnTo>
                  <a:pt x="2900330" y="2560908"/>
                </a:lnTo>
                <a:lnTo>
                  <a:pt x="3544877" y="2560908"/>
                </a:lnTo>
                <a:lnTo>
                  <a:pt x="3789023" y="3049201"/>
                </a:lnTo>
                <a:lnTo>
                  <a:pt x="3544877" y="3537494"/>
                </a:lnTo>
                <a:lnTo>
                  <a:pt x="2900330" y="3537494"/>
                </a:lnTo>
                <a:lnTo>
                  <a:pt x="2656183" y="3049201"/>
                </a:lnTo>
                <a:lnTo>
                  <a:pt x="2770870" y="2819827"/>
                </a:lnTo>
                <a:lnTo>
                  <a:pt x="2756279" y="2804578"/>
                </a:lnTo>
                <a:lnTo>
                  <a:pt x="2745859" y="2811169"/>
                </a:lnTo>
                <a:cubicBezTo>
                  <a:pt x="2724442" y="2819311"/>
                  <a:pt x="2699296" y="2814450"/>
                  <a:pt x="2682458" y="2796853"/>
                </a:cubicBezTo>
                <a:lnTo>
                  <a:pt x="2596989" y="2707533"/>
                </a:lnTo>
                <a:cubicBezTo>
                  <a:pt x="2580151" y="2689936"/>
                  <a:pt x="2576403" y="2664600"/>
                  <a:pt x="2585478" y="2643561"/>
                </a:cubicBezTo>
                <a:lnTo>
                  <a:pt x="2592524" y="2633444"/>
                </a:lnTo>
                <a:lnTo>
                  <a:pt x="2558039" y="2597405"/>
                </a:lnTo>
                <a:lnTo>
                  <a:pt x="2547620" y="2603997"/>
                </a:lnTo>
                <a:cubicBezTo>
                  <a:pt x="2526201" y="2612138"/>
                  <a:pt x="2501056" y="2607277"/>
                  <a:pt x="2484218" y="2589681"/>
                </a:cubicBezTo>
                <a:lnTo>
                  <a:pt x="2398749" y="2500360"/>
                </a:lnTo>
                <a:cubicBezTo>
                  <a:pt x="2381911" y="2482763"/>
                  <a:pt x="2378162" y="2457428"/>
                  <a:pt x="2387240" y="2436389"/>
                </a:cubicBezTo>
                <a:lnTo>
                  <a:pt x="2395532" y="2424478"/>
                </a:lnTo>
                <a:lnTo>
                  <a:pt x="2361645" y="2389064"/>
                </a:lnTo>
                <a:lnTo>
                  <a:pt x="2349381" y="2396824"/>
                </a:lnTo>
                <a:cubicBezTo>
                  <a:pt x="2327962" y="2404965"/>
                  <a:pt x="2302817" y="2400105"/>
                  <a:pt x="2285979" y="2382508"/>
                </a:cubicBezTo>
                <a:lnTo>
                  <a:pt x="2200510" y="2293187"/>
                </a:lnTo>
                <a:cubicBezTo>
                  <a:pt x="2192091" y="2284388"/>
                  <a:pt x="2186944" y="2273655"/>
                  <a:pt x="2185037" y="2262492"/>
                </a:cubicBezTo>
                <a:lnTo>
                  <a:pt x="2185553" y="2258162"/>
                </a:lnTo>
                <a:lnTo>
                  <a:pt x="1558300" y="2258162"/>
                </a:lnTo>
                <a:lnTo>
                  <a:pt x="1510125" y="2161812"/>
                </a:lnTo>
                <a:lnTo>
                  <a:pt x="1485705" y="2187333"/>
                </a:lnTo>
                <a:lnTo>
                  <a:pt x="1493301" y="2198244"/>
                </a:lnTo>
                <a:cubicBezTo>
                  <a:pt x="1502378" y="2219283"/>
                  <a:pt x="1498629" y="2244618"/>
                  <a:pt x="1481791" y="2262215"/>
                </a:cubicBezTo>
                <a:lnTo>
                  <a:pt x="1396322" y="2351536"/>
                </a:lnTo>
                <a:cubicBezTo>
                  <a:pt x="1379484" y="2369133"/>
                  <a:pt x="1354338" y="2373993"/>
                  <a:pt x="1332920" y="2365852"/>
                </a:cubicBezTo>
                <a:lnTo>
                  <a:pt x="1321686" y="2358743"/>
                </a:lnTo>
                <a:lnTo>
                  <a:pt x="1287465" y="2394506"/>
                </a:lnTo>
                <a:lnTo>
                  <a:pt x="1295062" y="2405416"/>
                </a:lnTo>
                <a:cubicBezTo>
                  <a:pt x="1304138" y="2426456"/>
                  <a:pt x="1300390" y="2451791"/>
                  <a:pt x="1283552" y="2469388"/>
                </a:cubicBezTo>
                <a:lnTo>
                  <a:pt x="1198083" y="2558709"/>
                </a:lnTo>
                <a:cubicBezTo>
                  <a:pt x="1181245" y="2576305"/>
                  <a:pt x="1156099" y="2581166"/>
                  <a:pt x="1134681" y="2573025"/>
                </a:cubicBezTo>
                <a:lnTo>
                  <a:pt x="1125292" y="2567084"/>
                </a:lnTo>
                <a:lnTo>
                  <a:pt x="1090473" y="2603472"/>
                </a:lnTo>
                <a:lnTo>
                  <a:pt x="1096822" y="2612590"/>
                </a:lnTo>
                <a:cubicBezTo>
                  <a:pt x="1105899" y="2633629"/>
                  <a:pt x="1102151" y="2658964"/>
                  <a:pt x="1085313" y="2676560"/>
                </a:cubicBezTo>
                <a:lnTo>
                  <a:pt x="999843" y="2765882"/>
                </a:lnTo>
                <a:lnTo>
                  <a:pt x="993077" y="2769675"/>
                </a:lnTo>
                <a:lnTo>
                  <a:pt x="1132840" y="3049201"/>
                </a:lnTo>
                <a:lnTo>
                  <a:pt x="1130207" y="3054467"/>
                </a:lnTo>
                <a:lnTo>
                  <a:pt x="1191283" y="3054467"/>
                </a:lnTo>
                <a:lnTo>
                  <a:pt x="1193722" y="3042382"/>
                </a:lnTo>
                <a:cubicBezTo>
                  <a:pt x="1202648" y="3021279"/>
                  <a:pt x="1223544" y="3006471"/>
                  <a:pt x="1247899" y="3006471"/>
                </a:cubicBezTo>
                <a:lnTo>
                  <a:pt x="1371525" y="3006471"/>
                </a:lnTo>
                <a:cubicBezTo>
                  <a:pt x="1395880" y="3006471"/>
                  <a:pt x="1416776" y="3021279"/>
                  <a:pt x="1425702" y="3042382"/>
                </a:cubicBezTo>
                <a:lnTo>
                  <a:pt x="1428142" y="3054467"/>
                </a:lnTo>
                <a:lnTo>
                  <a:pt x="1478022" y="3054467"/>
                </a:lnTo>
                <a:lnTo>
                  <a:pt x="1480462" y="3042382"/>
                </a:lnTo>
                <a:cubicBezTo>
                  <a:pt x="1489388" y="3021279"/>
                  <a:pt x="1510284" y="3006471"/>
                  <a:pt x="1534639" y="3006471"/>
                </a:cubicBezTo>
                <a:lnTo>
                  <a:pt x="1658265" y="3006471"/>
                </a:lnTo>
                <a:cubicBezTo>
                  <a:pt x="1682620" y="3006471"/>
                  <a:pt x="1703516" y="3021279"/>
                  <a:pt x="1712442" y="3042382"/>
                </a:cubicBezTo>
                <a:lnTo>
                  <a:pt x="1714882" y="3054467"/>
                </a:lnTo>
                <a:lnTo>
                  <a:pt x="1764762" y="3054467"/>
                </a:lnTo>
                <a:lnTo>
                  <a:pt x="1767202" y="3042382"/>
                </a:lnTo>
                <a:cubicBezTo>
                  <a:pt x="1776127" y="3021279"/>
                  <a:pt x="1797024" y="3006471"/>
                  <a:pt x="1821378" y="3006471"/>
                </a:cubicBezTo>
                <a:lnTo>
                  <a:pt x="1945004" y="3006471"/>
                </a:lnTo>
                <a:cubicBezTo>
                  <a:pt x="1969359" y="3006471"/>
                  <a:pt x="1990255" y="3021279"/>
                  <a:pt x="1999181" y="3042382"/>
                </a:cubicBezTo>
                <a:lnTo>
                  <a:pt x="2002054" y="3056608"/>
                </a:lnTo>
                <a:lnTo>
                  <a:pt x="2051069" y="3056608"/>
                </a:lnTo>
                <a:lnTo>
                  <a:pt x="2053941" y="3042382"/>
                </a:lnTo>
                <a:cubicBezTo>
                  <a:pt x="2062867" y="3021279"/>
                  <a:pt x="2083763" y="3006471"/>
                  <a:pt x="2108118" y="3006471"/>
                </a:cubicBezTo>
                <a:lnTo>
                  <a:pt x="2231744" y="3006471"/>
                </a:lnTo>
                <a:cubicBezTo>
                  <a:pt x="2256099" y="3006471"/>
                  <a:pt x="2276994" y="3021279"/>
                  <a:pt x="2285921" y="3042382"/>
                </a:cubicBezTo>
                <a:lnTo>
                  <a:pt x="2288360" y="3054467"/>
                </a:lnTo>
                <a:lnTo>
                  <a:pt x="2338240" y="3054467"/>
                </a:lnTo>
                <a:lnTo>
                  <a:pt x="2340680" y="3042382"/>
                </a:lnTo>
                <a:cubicBezTo>
                  <a:pt x="2349605" y="3021279"/>
                  <a:pt x="2370502" y="3006471"/>
                  <a:pt x="2394857" y="3006471"/>
                </a:cubicBezTo>
                <a:lnTo>
                  <a:pt x="2518483" y="3006471"/>
                </a:lnTo>
                <a:cubicBezTo>
                  <a:pt x="2542837" y="3006471"/>
                  <a:pt x="2563734" y="3021279"/>
                  <a:pt x="2572659" y="3042382"/>
                </a:cubicBezTo>
                <a:lnTo>
                  <a:pt x="2575100" y="3054467"/>
                </a:lnTo>
                <a:lnTo>
                  <a:pt x="2645307" y="3054467"/>
                </a:lnTo>
                <a:lnTo>
                  <a:pt x="2645307" y="3075123"/>
                </a:lnTo>
                <a:lnTo>
                  <a:pt x="2575291" y="3075123"/>
                </a:lnTo>
                <a:lnTo>
                  <a:pt x="2572659" y="3088155"/>
                </a:lnTo>
                <a:cubicBezTo>
                  <a:pt x="2563734" y="3109259"/>
                  <a:pt x="2542837" y="3124066"/>
                  <a:pt x="2518483" y="3124066"/>
                </a:cubicBezTo>
                <a:lnTo>
                  <a:pt x="2394857" y="3124066"/>
                </a:lnTo>
                <a:cubicBezTo>
                  <a:pt x="2370502" y="3124066"/>
                  <a:pt x="2349605" y="3109259"/>
                  <a:pt x="2340680" y="3088155"/>
                </a:cubicBezTo>
                <a:lnTo>
                  <a:pt x="2338049" y="3075123"/>
                </a:lnTo>
                <a:lnTo>
                  <a:pt x="2288552" y="3075123"/>
                </a:lnTo>
                <a:lnTo>
                  <a:pt x="2285921" y="3088155"/>
                </a:lnTo>
                <a:cubicBezTo>
                  <a:pt x="2276994" y="3109259"/>
                  <a:pt x="2256099" y="3124066"/>
                  <a:pt x="2231744" y="3124066"/>
                </a:cubicBezTo>
                <a:lnTo>
                  <a:pt x="2108118" y="3124066"/>
                </a:lnTo>
                <a:cubicBezTo>
                  <a:pt x="2083763" y="3124066"/>
                  <a:pt x="2062867" y="3109259"/>
                  <a:pt x="2053941" y="3088155"/>
                </a:cubicBezTo>
                <a:lnTo>
                  <a:pt x="2051742" y="3077264"/>
                </a:lnTo>
                <a:lnTo>
                  <a:pt x="2001380" y="3077264"/>
                </a:lnTo>
                <a:lnTo>
                  <a:pt x="1999181" y="3088155"/>
                </a:lnTo>
                <a:cubicBezTo>
                  <a:pt x="1990255" y="3109259"/>
                  <a:pt x="1969359" y="3124066"/>
                  <a:pt x="1945004" y="3124066"/>
                </a:cubicBezTo>
                <a:lnTo>
                  <a:pt x="1821378" y="3124066"/>
                </a:lnTo>
                <a:cubicBezTo>
                  <a:pt x="1797024" y="3124066"/>
                  <a:pt x="1776127" y="3109259"/>
                  <a:pt x="1767202" y="3088155"/>
                </a:cubicBezTo>
                <a:lnTo>
                  <a:pt x="1764570" y="3075123"/>
                </a:lnTo>
                <a:lnTo>
                  <a:pt x="1715073" y="3075123"/>
                </a:lnTo>
                <a:lnTo>
                  <a:pt x="1712442" y="3088155"/>
                </a:lnTo>
                <a:cubicBezTo>
                  <a:pt x="1703516" y="3109259"/>
                  <a:pt x="1682620" y="3124066"/>
                  <a:pt x="1658265" y="3124066"/>
                </a:cubicBezTo>
                <a:lnTo>
                  <a:pt x="1534639" y="3124066"/>
                </a:lnTo>
                <a:cubicBezTo>
                  <a:pt x="1510284" y="3124066"/>
                  <a:pt x="1489388" y="3109259"/>
                  <a:pt x="1480462" y="3088155"/>
                </a:cubicBezTo>
                <a:lnTo>
                  <a:pt x="1477831" y="3075123"/>
                </a:lnTo>
                <a:lnTo>
                  <a:pt x="1428333" y="3075123"/>
                </a:lnTo>
                <a:lnTo>
                  <a:pt x="1425702" y="3088155"/>
                </a:lnTo>
                <a:cubicBezTo>
                  <a:pt x="1416776" y="3109259"/>
                  <a:pt x="1395880" y="3124066"/>
                  <a:pt x="1371525" y="3124066"/>
                </a:cubicBezTo>
                <a:lnTo>
                  <a:pt x="1247899" y="3124066"/>
                </a:lnTo>
                <a:cubicBezTo>
                  <a:pt x="1223544" y="3124066"/>
                  <a:pt x="1202648" y="3109259"/>
                  <a:pt x="1193722" y="3088155"/>
                </a:cubicBezTo>
                <a:lnTo>
                  <a:pt x="1191091" y="3075123"/>
                </a:lnTo>
                <a:lnTo>
                  <a:pt x="1121094" y="3075123"/>
                </a:lnTo>
                <a:lnTo>
                  <a:pt x="1121094" y="3072693"/>
                </a:lnTo>
                <a:lnTo>
                  <a:pt x="888694" y="3537494"/>
                </a:lnTo>
                <a:lnTo>
                  <a:pt x="244147" y="3537494"/>
                </a:lnTo>
                <a:lnTo>
                  <a:pt x="0" y="3049201"/>
                </a:lnTo>
                <a:lnTo>
                  <a:pt x="244147" y="2560908"/>
                </a:lnTo>
                <a:lnTo>
                  <a:pt x="888694" y="2560908"/>
                </a:lnTo>
                <a:lnTo>
                  <a:pt x="938295" y="2660111"/>
                </a:lnTo>
                <a:lnTo>
                  <a:pt x="1000349" y="2595260"/>
                </a:lnTo>
                <a:cubicBezTo>
                  <a:pt x="1017187" y="2577663"/>
                  <a:pt x="1042332" y="2572803"/>
                  <a:pt x="1063751" y="2580944"/>
                </a:cubicBezTo>
                <a:lnTo>
                  <a:pt x="1076015" y="2588704"/>
                </a:lnTo>
                <a:lnTo>
                  <a:pt x="1109902" y="2553290"/>
                </a:lnTo>
                <a:lnTo>
                  <a:pt x="1101609" y="2541379"/>
                </a:lnTo>
                <a:cubicBezTo>
                  <a:pt x="1092532" y="2520340"/>
                  <a:pt x="1096281" y="2495005"/>
                  <a:pt x="1113119" y="2477408"/>
                </a:cubicBezTo>
                <a:lnTo>
                  <a:pt x="1198588" y="2388088"/>
                </a:lnTo>
                <a:cubicBezTo>
                  <a:pt x="1215426" y="2370491"/>
                  <a:pt x="1240571" y="2365630"/>
                  <a:pt x="1261990" y="2373771"/>
                </a:cubicBezTo>
                <a:lnTo>
                  <a:pt x="1272408" y="2380364"/>
                </a:lnTo>
                <a:lnTo>
                  <a:pt x="1306893" y="2344325"/>
                </a:lnTo>
                <a:lnTo>
                  <a:pt x="1299848" y="2334207"/>
                </a:lnTo>
                <a:cubicBezTo>
                  <a:pt x="1290773" y="2313168"/>
                  <a:pt x="1294520" y="2287833"/>
                  <a:pt x="1311358" y="2270236"/>
                </a:cubicBezTo>
                <a:lnTo>
                  <a:pt x="1396828" y="2180915"/>
                </a:lnTo>
                <a:cubicBezTo>
                  <a:pt x="1413666" y="2163318"/>
                  <a:pt x="1438812" y="2158458"/>
                  <a:pt x="1460229" y="2166599"/>
                </a:cubicBezTo>
                <a:lnTo>
                  <a:pt x="1470649" y="2173190"/>
                </a:lnTo>
                <a:lnTo>
                  <a:pt x="1500313" y="2142189"/>
                </a:lnTo>
                <a:lnTo>
                  <a:pt x="1314153" y="1769869"/>
                </a:lnTo>
                <a:lnTo>
                  <a:pt x="1501772" y="1394632"/>
                </a:lnTo>
                <a:lnTo>
                  <a:pt x="1503308" y="1381731"/>
                </a:lnTo>
                <a:lnTo>
                  <a:pt x="1510905" y="1370820"/>
                </a:lnTo>
                <a:lnTo>
                  <a:pt x="1476685" y="1335058"/>
                </a:lnTo>
                <a:lnTo>
                  <a:pt x="1465450" y="1342167"/>
                </a:lnTo>
                <a:cubicBezTo>
                  <a:pt x="1444031" y="1350308"/>
                  <a:pt x="1418886" y="1345448"/>
                  <a:pt x="1402048" y="1327851"/>
                </a:cubicBezTo>
                <a:lnTo>
                  <a:pt x="1316578" y="1238530"/>
                </a:lnTo>
                <a:cubicBezTo>
                  <a:pt x="1299740" y="1220933"/>
                  <a:pt x="1295992" y="1195598"/>
                  <a:pt x="1305068" y="1174559"/>
                </a:cubicBezTo>
                <a:lnTo>
                  <a:pt x="1311418" y="1165441"/>
                </a:lnTo>
                <a:lnTo>
                  <a:pt x="1276599" y="1129053"/>
                </a:lnTo>
                <a:lnTo>
                  <a:pt x="1267210" y="1134994"/>
                </a:lnTo>
                <a:cubicBezTo>
                  <a:pt x="1245792" y="1143135"/>
                  <a:pt x="1220646" y="1138275"/>
                  <a:pt x="1203808" y="1120678"/>
                </a:cubicBezTo>
                <a:lnTo>
                  <a:pt x="1118339" y="1031357"/>
                </a:lnTo>
                <a:cubicBezTo>
                  <a:pt x="1101501" y="1013760"/>
                  <a:pt x="1097753" y="988425"/>
                  <a:pt x="1106829" y="967385"/>
                </a:cubicBezTo>
                <a:lnTo>
                  <a:pt x="1114425" y="956474"/>
                </a:lnTo>
                <a:lnTo>
                  <a:pt x="1080205" y="920712"/>
                </a:lnTo>
                <a:lnTo>
                  <a:pt x="1068971" y="927821"/>
                </a:lnTo>
                <a:cubicBezTo>
                  <a:pt x="1047553" y="935962"/>
                  <a:pt x="1022407" y="931102"/>
                  <a:pt x="1005569" y="913505"/>
                </a:cubicBezTo>
                <a:lnTo>
                  <a:pt x="949521" y="854932"/>
                </a:lnTo>
                <a:lnTo>
                  <a:pt x="888694" y="976586"/>
                </a:lnTo>
                <a:lnTo>
                  <a:pt x="244147" y="976586"/>
                </a:lnTo>
                <a:lnTo>
                  <a:pt x="0" y="488293"/>
                </a:lnTo>
                <a:lnTo>
                  <a:pt x="244147" y="0"/>
                </a:lnTo>
                <a:lnTo>
                  <a:pt x="888694" y="0"/>
                </a:lnTo>
                <a:lnTo>
                  <a:pt x="1121094" y="464801"/>
                </a:lnTo>
                <a:lnTo>
                  <a:pt x="1121094" y="463669"/>
                </a:lnTo>
                <a:lnTo>
                  <a:pt x="1191283" y="463669"/>
                </a:lnTo>
                <a:lnTo>
                  <a:pt x="1193722" y="451584"/>
                </a:lnTo>
                <a:cubicBezTo>
                  <a:pt x="1202648" y="430480"/>
                  <a:pt x="1223544" y="415673"/>
                  <a:pt x="1247899" y="415673"/>
                </a:cubicBezTo>
                <a:lnTo>
                  <a:pt x="1371525" y="415673"/>
                </a:lnTo>
                <a:cubicBezTo>
                  <a:pt x="1395880" y="415673"/>
                  <a:pt x="1416776" y="430480"/>
                  <a:pt x="1425702" y="451584"/>
                </a:cubicBezTo>
                <a:lnTo>
                  <a:pt x="1428142" y="463669"/>
                </a:lnTo>
                <a:lnTo>
                  <a:pt x="1478022" y="463669"/>
                </a:lnTo>
                <a:lnTo>
                  <a:pt x="1480462" y="451584"/>
                </a:lnTo>
                <a:cubicBezTo>
                  <a:pt x="1489388" y="430480"/>
                  <a:pt x="1510284" y="415673"/>
                  <a:pt x="1534639" y="415673"/>
                </a:cubicBezTo>
                <a:lnTo>
                  <a:pt x="1658265" y="415673"/>
                </a:lnTo>
                <a:cubicBezTo>
                  <a:pt x="1682620" y="415673"/>
                  <a:pt x="1703516" y="430480"/>
                  <a:pt x="1712442" y="451584"/>
                </a:cubicBezTo>
                <a:lnTo>
                  <a:pt x="1714882" y="463669"/>
                </a:lnTo>
                <a:lnTo>
                  <a:pt x="1764762" y="463669"/>
                </a:lnTo>
                <a:lnTo>
                  <a:pt x="1767202" y="451584"/>
                </a:lnTo>
                <a:cubicBezTo>
                  <a:pt x="1776127" y="430480"/>
                  <a:pt x="1797024" y="415673"/>
                  <a:pt x="1821378" y="415673"/>
                </a:cubicBezTo>
                <a:lnTo>
                  <a:pt x="1945004" y="415673"/>
                </a:lnTo>
                <a:cubicBezTo>
                  <a:pt x="1969359" y="415673"/>
                  <a:pt x="1990255" y="430480"/>
                  <a:pt x="1999181" y="451584"/>
                </a:cubicBezTo>
                <a:lnTo>
                  <a:pt x="2002054" y="465811"/>
                </a:lnTo>
                <a:lnTo>
                  <a:pt x="2051069" y="465811"/>
                </a:lnTo>
                <a:lnTo>
                  <a:pt x="2053941" y="451584"/>
                </a:lnTo>
                <a:cubicBezTo>
                  <a:pt x="2062867" y="430480"/>
                  <a:pt x="2083763" y="415673"/>
                  <a:pt x="2108118" y="415673"/>
                </a:cubicBezTo>
                <a:lnTo>
                  <a:pt x="2231744" y="415673"/>
                </a:lnTo>
                <a:cubicBezTo>
                  <a:pt x="2256099" y="415673"/>
                  <a:pt x="2276994" y="430480"/>
                  <a:pt x="2285921" y="451584"/>
                </a:cubicBezTo>
                <a:lnTo>
                  <a:pt x="2288360" y="463669"/>
                </a:lnTo>
                <a:lnTo>
                  <a:pt x="2338240" y="463669"/>
                </a:lnTo>
                <a:lnTo>
                  <a:pt x="2340680" y="451584"/>
                </a:lnTo>
                <a:cubicBezTo>
                  <a:pt x="2349605" y="430480"/>
                  <a:pt x="2370502" y="415673"/>
                  <a:pt x="2394857" y="415673"/>
                </a:cubicBezTo>
                <a:lnTo>
                  <a:pt x="2518483" y="415673"/>
                </a:lnTo>
                <a:cubicBezTo>
                  <a:pt x="2542837" y="415673"/>
                  <a:pt x="2563734" y="430480"/>
                  <a:pt x="2572659" y="451584"/>
                </a:cubicBezTo>
                <a:lnTo>
                  <a:pt x="2575100" y="463669"/>
                </a:lnTo>
                <a:lnTo>
                  <a:pt x="2645307" y="463669"/>
                </a:lnTo>
                <a:lnTo>
                  <a:pt x="2645307" y="484325"/>
                </a:lnTo>
                <a:lnTo>
                  <a:pt x="2575291" y="484325"/>
                </a:lnTo>
                <a:lnTo>
                  <a:pt x="2572659" y="497357"/>
                </a:lnTo>
                <a:cubicBezTo>
                  <a:pt x="2563734" y="518461"/>
                  <a:pt x="2542837" y="533268"/>
                  <a:pt x="2518483" y="533268"/>
                </a:cubicBezTo>
                <a:lnTo>
                  <a:pt x="2394857" y="533268"/>
                </a:lnTo>
                <a:cubicBezTo>
                  <a:pt x="2370502" y="533268"/>
                  <a:pt x="2349605" y="518461"/>
                  <a:pt x="2340680" y="497357"/>
                </a:cubicBezTo>
                <a:lnTo>
                  <a:pt x="2338049" y="484325"/>
                </a:lnTo>
                <a:lnTo>
                  <a:pt x="2288552" y="484325"/>
                </a:lnTo>
                <a:lnTo>
                  <a:pt x="2285921" y="497357"/>
                </a:lnTo>
                <a:cubicBezTo>
                  <a:pt x="2276994" y="518461"/>
                  <a:pt x="2256099" y="533268"/>
                  <a:pt x="2231744" y="533268"/>
                </a:cubicBezTo>
                <a:lnTo>
                  <a:pt x="2108118" y="533268"/>
                </a:lnTo>
                <a:cubicBezTo>
                  <a:pt x="2083763" y="533268"/>
                  <a:pt x="2062867" y="518461"/>
                  <a:pt x="2053941" y="497357"/>
                </a:cubicBezTo>
                <a:lnTo>
                  <a:pt x="2051742" y="486466"/>
                </a:lnTo>
                <a:lnTo>
                  <a:pt x="2001380" y="486466"/>
                </a:lnTo>
                <a:lnTo>
                  <a:pt x="1999181" y="497357"/>
                </a:lnTo>
                <a:cubicBezTo>
                  <a:pt x="1990255" y="518461"/>
                  <a:pt x="1969359" y="533268"/>
                  <a:pt x="1945004" y="533268"/>
                </a:cubicBezTo>
                <a:lnTo>
                  <a:pt x="1821378" y="533268"/>
                </a:lnTo>
                <a:cubicBezTo>
                  <a:pt x="1797024" y="533268"/>
                  <a:pt x="1776127" y="518461"/>
                  <a:pt x="1767202" y="497357"/>
                </a:cubicBezTo>
                <a:lnTo>
                  <a:pt x="1764570" y="484325"/>
                </a:lnTo>
                <a:lnTo>
                  <a:pt x="1715073" y="484325"/>
                </a:lnTo>
                <a:lnTo>
                  <a:pt x="1712442" y="497357"/>
                </a:lnTo>
                <a:cubicBezTo>
                  <a:pt x="1703516" y="518461"/>
                  <a:pt x="1682620" y="533268"/>
                  <a:pt x="1658265" y="533268"/>
                </a:cubicBezTo>
                <a:lnTo>
                  <a:pt x="1534639" y="533268"/>
                </a:lnTo>
                <a:cubicBezTo>
                  <a:pt x="1510284" y="533268"/>
                  <a:pt x="1489388" y="518461"/>
                  <a:pt x="1480462" y="497357"/>
                </a:cubicBezTo>
                <a:lnTo>
                  <a:pt x="1477831" y="484325"/>
                </a:lnTo>
                <a:lnTo>
                  <a:pt x="1428333" y="484325"/>
                </a:lnTo>
                <a:lnTo>
                  <a:pt x="1425702" y="497357"/>
                </a:lnTo>
                <a:cubicBezTo>
                  <a:pt x="1416776" y="518461"/>
                  <a:pt x="1395880" y="533268"/>
                  <a:pt x="1371525" y="533268"/>
                </a:cubicBezTo>
                <a:lnTo>
                  <a:pt x="1247899" y="533268"/>
                </a:lnTo>
                <a:cubicBezTo>
                  <a:pt x="1223544" y="533268"/>
                  <a:pt x="1202648" y="518461"/>
                  <a:pt x="1193722" y="497357"/>
                </a:cubicBezTo>
                <a:lnTo>
                  <a:pt x="1191091" y="484325"/>
                </a:lnTo>
                <a:lnTo>
                  <a:pt x="1130856" y="484325"/>
                </a:lnTo>
                <a:lnTo>
                  <a:pt x="1132840" y="488293"/>
                </a:lnTo>
                <a:lnTo>
                  <a:pt x="1005380" y="743215"/>
                </a:lnTo>
                <a:lnTo>
                  <a:pt x="1090533" y="832205"/>
                </a:lnTo>
                <a:cubicBezTo>
                  <a:pt x="1107371" y="849801"/>
                  <a:pt x="1111118" y="875137"/>
                  <a:pt x="1102043" y="896176"/>
                </a:cubicBezTo>
                <a:lnTo>
                  <a:pt x="1094997" y="906294"/>
                </a:lnTo>
                <a:lnTo>
                  <a:pt x="1129482" y="942333"/>
                </a:lnTo>
                <a:lnTo>
                  <a:pt x="1139901" y="935741"/>
                </a:lnTo>
                <a:cubicBezTo>
                  <a:pt x="1161320" y="927599"/>
                  <a:pt x="1186465" y="932460"/>
                  <a:pt x="1203303" y="950057"/>
                </a:cubicBezTo>
                <a:lnTo>
                  <a:pt x="1288772" y="1039377"/>
                </a:lnTo>
                <a:cubicBezTo>
                  <a:pt x="1305610" y="1056974"/>
                  <a:pt x="1309359" y="1082309"/>
                  <a:pt x="1300281" y="1103348"/>
                </a:cubicBezTo>
                <a:lnTo>
                  <a:pt x="1291989" y="1115259"/>
                </a:lnTo>
                <a:lnTo>
                  <a:pt x="1325876" y="1150673"/>
                </a:lnTo>
                <a:lnTo>
                  <a:pt x="1338140" y="1142913"/>
                </a:lnTo>
                <a:cubicBezTo>
                  <a:pt x="1359559" y="1134772"/>
                  <a:pt x="1384704" y="1139632"/>
                  <a:pt x="1401542" y="1157229"/>
                </a:cubicBezTo>
                <a:lnTo>
                  <a:pt x="1487012" y="1246551"/>
                </a:lnTo>
                <a:cubicBezTo>
                  <a:pt x="1503850" y="1264147"/>
                  <a:pt x="1507598" y="1289482"/>
                  <a:pt x="1498521" y="1310522"/>
                </a:cubicBezTo>
                <a:lnTo>
                  <a:pt x="1491476" y="1320639"/>
                </a:lnTo>
                <a:lnTo>
                  <a:pt x="1522538" y="1353101"/>
                </a:lnTo>
                <a:lnTo>
                  <a:pt x="1558300" y="1281576"/>
                </a:lnTo>
                <a:lnTo>
                  <a:pt x="2185554" y="1281576"/>
                </a:lnTo>
                <a:lnTo>
                  <a:pt x="2185038" y="1277245"/>
                </a:lnTo>
                <a:cubicBezTo>
                  <a:pt x="2186945" y="1266082"/>
                  <a:pt x="2192092" y="1255349"/>
                  <a:pt x="2200511" y="1246551"/>
                </a:cubicBezTo>
                <a:lnTo>
                  <a:pt x="2285980" y="1157229"/>
                </a:lnTo>
                <a:cubicBezTo>
                  <a:pt x="2302818" y="1139632"/>
                  <a:pt x="2327963" y="1134772"/>
                  <a:pt x="2349382" y="1142913"/>
                </a:cubicBezTo>
                <a:lnTo>
                  <a:pt x="2361646" y="1150673"/>
                </a:lnTo>
                <a:lnTo>
                  <a:pt x="2395533" y="1115259"/>
                </a:lnTo>
                <a:lnTo>
                  <a:pt x="2387241" y="1103348"/>
                </a:lnTo>
                <a:cubicBezTo>
                  <a:pt x="2378163" y="1082309"/>
                  <a:pt x="2381912" y="1056974"/>
                  <a:pt x="2398750" y="1039377"/>
                </a:cubicBezTo>
                <a:lnTo>
                  <a:pt x="2484219" y="950057"/>
                </a:lnTo>
                <a:cubicBezTo>
                  <a:pt x="2501057" y="932460"/>
                  <a:pt x="2526202" y="927599"/>
                  <a:pt x="2547621" y="935741"/>
                </a:cubicBezTo>
                <a:lnTo>
                  <a:pt x="2558040" y="942333"/>
                </a:lnTo>
                <a:lnTo>
                  <a:pt x="2592525" y="906294"/>
                </a:lnTo>
                <a:lnTo>
                  <a:pt x="2585479" y="896176"/>
                </a:lnTo>
                <a:cubicBezTo>
                  <a:pt x="2576404" y="875137"/>
                  <a:pt x="2580152" y="849801"/>
                  <a:pt x="2596990" y="832205"/>
                </a:cubicBezTo>
                <a:lnTo>
                  <a:pt x="2682459" y="742884"/>
                </a:lnTo>
                <a:cubicBezTo>
                  <a:pt x="2699297" y="725287"/>
                  <a:pt x="2724443" y="720426"/>
                  <a:pt x="2745860" y="728568"/>
                </a:cubicBezTo>
                <a:lnTo>
                  <a:pt x="2756280" y="735159"/>
                </a:lnTo>
                <a:lnTo>
                  <a:pt x="2771607" y="719141"/>
                </a:lnTo>
                <a:lnTo>
                  <a:pt x="2656183" y="488293"/>
                </a:lnTo>
                <a:close/>
              </a:path>
            </a:pathLst>
          </a:custGeom>
          <a:solidFill>
            <a:schemeClr val="bg2"/>
          </a:solidFill>
          <a:ln w="12700" cmpd="sng">
            <a:noFill/>
          </a:ln>
          <a:effectLst/>
        </p:spPr>
        <p:txBody>
          <a:bodyPr wrap="square" lIns="243840" tIns="182880" rIns="182880" bIns="182880" rtlCol="0" anchor="ctr">
            <a:noAutofit/>
          </a:bodyPr>
          <a:lstStyle/>
          <a:p>
            <a:pPr algn="ctr">
              <a:lnSpc>
                <a:spcPct val="90000"/>
              </a:lnSpc>
              <a:spcBef>
                <a:spcPts val="800"/>
              </a:spcBef>
            </a:pPr>
            <a:endParaRPr lang="en-US" sz="2667" dirty="0" err="1">
              <a:solidFill>
                <a:schemeClr val="tx2"/>
              </a:solidFill>
            </a:endParaRPr>
          </a:p>
        </p:txBody>
      </p:sp>
      <p:grpSp>
        <p:nvGrpSpPr>
          <p:cNvPr id="133" name="Group 132">
            <a:extLst>
              <a:ext uri="{FF2B5EF4-FFF2-40B4-BE49-F238E27FC236}">
                <a16:creationId xmlns:a16="http://schemas.microsoft.com/office/drawing/2014/main" id="{9D34C5FE-DFF3-4576-BE3E-EFD6CC6F0AAC}"/>
              </a:ext>
            </a:extLst>
          </p:cNvPr>
          <p:cNvGrpSpPr/>
          <p:nvPr/>
        </p:nvGrpSpPr>
        <p:grpSpPr>
          <a:xfrm>
            <a:off x="3101765" y="5017437"/>
            <a:ext cx="362329" cy="572183"/>
            <a:chOff x="3107415" y="440773"/>
            <a:chExt cx="2471243" cy="3902537"/>
          </a:xfrm>
          <a:solidFill>
            <a:schemeClr val="bg2"/>
          </a:solidFill>
        </p:grpSpPr>
        <p:grpSp>
          <p:nvGrpSpPr>
            <p:cNvPr id="134" name="Group 133">
              <a:extLst>
                <a:ext uri="{FF2B5EF4-FFF2-40B4-BE49-F238E27FC236}">
                  <a16:creationId xmlns:a16="http://schemas.microsoft.com/office/drawing/2014/main" id="{6ADB5021-00B2-4A94-BDF6-A11C6F72E194}"/>
                </a:ext>
              </a:extLst>
            </p:cNvPr>
            <p:cNvGrpSpPr/>
            <p:nvPr/>
          </p:nvGrpSpPr>
          <p:grpSpPr>
            <a:xfrm>
              <a:off x="3350694" y="440773"/>
              <a:ext cx="1977048" cy="3669620"/>
              <a:chOff x="2374423" y="4162190"/>
              <a:chExt cx="217162" cy="403077"/>
            </a:xfrm>
            <a:grpFill/>
          </p:grpSpPr>
          <p:sp>
            <p:nvSpPr>
              <p:cNvPr id="136" name="Freeform 276">
                <a:extLst>
                  <a:ext uri="{FF2B5EF4-FFF2-40B4-BE49-F238E27FC236}">
                    <a16:creationId xmlns:a16="http://schemas.microsoft.com/office/drawing/2014/main" id="{D834EFF6-D274-46DC-A8EC-FF2843F8B314}"/>
                  </a:ext>
                </a:extLst>
              </p:cNvPr>
              <p:cNvSpPr>
                <a:spLocks noEditPoints="1"/>
              </p:cNvSpPr>
              <p:nvPr/>
            </p:nvSpPr>
            <p:spPr bwMode="auto">
              <a:xfrm>
                <a:off x="2374423" y="4162190"/>
                <a:ext cx="217162" cy="246569"/>
              </a:xfrm>
              <a:custGeom>
                <a:avLst/>
                <a:gdLst>
                  <a:gd name="T0" fmla="*/ 86 w 86"/>
                  <a:gd name="T1" fmla="*/ 69 h 98"/>
                  <a:gd name="T2" fmla="*/ 86 w 86"/>
                  <a:gd name="T3" fmla="*/ 16 h 98"/>
                  <a:gd name="T4" fmla="*/ 86 w 86"/>
                  <a:gd name="T5" fmla="*/ 16 h 98"/>
                  <a:gd name="T6" fmla="*/ 86 w 86"/>
                  <a:gd name="T7" fmla="*/ 16 h 98"/>
                  <a:gd name="T8" fmla="*/ 86 w 86"/>
                  <a:gd name="T9" fmla="*/ 16 h 98"/>
                  <a:gd name="T10" fmla="*/ 43 w 86"/>
                  <a:gd name="T11" fmla="*/ 0 h 98"/>
                  <a:gd name="T12" fmla="*/ 0 w 86"/>
                  <a:gd name="T13" fmla="*/ 16 h 98"/>
                  <a:gd name="T14" fmla="*/ 0 w 86"/>
                  <a:gd name="T15" fmla="*/ 16 h 98"/>
                  <a:gd name="T16" fmla="*/ 0 w 86"/>
                  <a:gd name="T17" fmla="*/ 16 h 98"/>
                  <a:gd name="T18" fmla="*/ 0 w 86"/>
                  <a:gd name="T19" fmla="*/ 16 h 98"/>
                  <a:gd name="T20" fmla="*/ 0 w 86"/>
                  <a:gd name="T21" fmla="*/ 16 h 98"/>
                  <a:gd name="T22" fmla="*/ 0 w 86"/>
                  <a:gd name="T23" fmla="*/ 16 h 98"/>
                  <a:gd name="T24" fmla="*/ 0 w 86"/>
                  <a:gd name="T25" fmla="*/ 17 h 98"/>
                  <a:gd name="T26" fmla="*/ 0 w 86"/>
                  <a:gd name="T27" fmla="*/ 69 h 98"/>
                  <a:gd name="T28" fmla="*/ 0 w 86"/>
                  <a:gd name="T29" fmla="*/ 69 h 98"/>
                  <a:gd name="T30" fmla="*/ 0 w 86"/>
                  <a:gd name="T31" fmla="*/ 82 h 98"/>
                  <a:gd name="T32" fmla="*/ 43 w 86"/>
                  <a:gd name="T33" fmla="*/ 98 h 98"/>
                  <a:gd name="T34" fmla="*/ 86 w 86"/>
                  <a:gd name="T35" fmla="*/ 82 h 98"/>
                  <a:gd name="T36" fmla="*/ 86 w 86"/>
                  <a:gd name="T37" fmla="*/ 69 h 98"/>
                  <a:gd name="T38" fmla="*/ 4 w 86"/>
                  <a:gd name="T39" fmla="*/ 16 h 98"/>
                  <a:gd name="T40" fmla="*/ 43 w 86"/>
                  <a:gd name="T41" fmla="*/ 6 h 98"/>
                  <a:gd name="T42" fmla="*/ 82 w 86"/>
                  <a:gd name="T43" fmla="*/ 16 h 98"/>
                  <a:gd name="T44" fmla="*/ 82 w 86"/>
                  <a:gd name="T45" fmla="*/ 16 h 98"/>
                  <a:gd name="T46" fmla="*/ 82 w 86"/>
                  <a:gd name="T47" fmla="*/ 17 h 98"/>
                  <a:gd name="T48" fmla="*/ 43 w 86"/>
                  <a:gd name="T49" fmla="*/ 27 h 98"/>
                  <a:gd name="T50" fmla="*/ 4 w 86"/>
                  <a:gd name="T51" fmla="*/ 17 h 98"/>
                  <a:gd name="T52" fmla="*/ 4 w 86"/>
                  <a:gd name="T53" fmla="*/ 16 h 98"/>
                  <a:gd name="T54" fmla="*/ 4 w 86"/>
                  <a:gd name="T55" fmla="*/ 23 h 98"/>
                  <a:gd name="T56" fmla="*/ 6 w 86"/>
                  <a:gd name="T57" fmla="*/ 24 h 98"/>
                  <a:gd name="T58" fmla="*/ 43 w 86"/>
                  <a:gd name="T59" fmla="*/ 31 h 98"/>
                  <a:gd name="T60" fmla="*/ 80 w 86"/>
                  <a:gd name="T61" fmla="*/ 24 h 98"/>
                  <a:gd name="T62" fmla="*/ 82 w 86"/>
                  <a:gd name="T63" fmla="*/ 23 h 98"/>
                  <a:gd name="T64" fmla="*/ 82 w 86"/>
                  <a:gd name="T65" fmla="*/ 48 h 98"/>
                  <a:gd name="T66" fmla="*/ 43 w 86"/>
                  <a:gd name="T67" fmla="*/ 59 h 98"/>
                  <a:gd name="T68" fmla="*/ 4 w 86"/>
                  <a:gd name="T69" fmla="*/ 48 h 98"/>
                  <a:gd name="T70" fmla="*/ 4 w 86"/>
                  <a:gd name="T71" fmla="*/ 23 h 98"/>
                  <a:gd name="T72" fmla="*/ 43 w 86"/>
                  <a:gd name="T73" fmla="*/ 93 h 98"/>
                  <a:gd name="T74" fmla="*/ 4 w 86"/>
                  <a:gd name="T75" fmla="*/ 82 h 98"/>
                  <a:gd name="T76" fmla="*/ 4 w 86"/>
                  <a:gd name="T77" fmla="*/ 79 h 98"/>
                  <a:gd name="T78" fmla="*/ 4 w 86"/>
                  <a:gd name="T79" fmla="*/ 79 h 98"/>
                  <a:gd name="T80" fmla="*/ 4 w 86"/>
                  <a:gd name="T81" fmla="*/ 55 h 98"/>
                  <a:gd name="T82" fmla="*/ 6 w 86"/>
                  <a:gd name="T83" fmla="*/ 56 h 98"/>
                  <a:gd name="T84" fmla="*/ 43 w 86"/>
                  <a:gd name="T85" fmla="*/ 63 h 98"/>
                  <a:gd name="T86" fmla="*/ 80 w 86"/>
                  <a:gd name="T87" fmla="*/ 56 h 98"/>
                  <a:gd name="T88" fmla="*/ 82 w 86"/>
                  <a:gd name="T89" fmla="*/ 55 h 98"/>
                  <a:gd name="T90" fmla="*/ 82 w 86"/>
                  <a:gd name="T91" fmla="*/ 79 h 98"/>
                  <a:gd name="T92" fmla="*/ 82 w 86"/>
                  <a:gd name="T93" fmla="*/ 79 h 98"/>
                  <a:gd name="T94" fmla="*/ 82 w 86"/>
                  <a:gd name="T95" fmla="*/ 82 h 98"/>
                  <a:gd name="T96" fmla="*/ 43 w 86"/>
                  <a:gd name="T97"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 h="98">
                    <a:moveTo>
                      <a:pt x="86" y="69"/>
                    </a:moveTo>
                    <a:cubicBezTo>
                      <a:pt x="86" y="16"/>
                      <a:pt x="86" y="16"/>
                      <a:pt x="86" y="16"/>
                    </a:cubicBezTo>
                    <a:cubicBezTo>
                      <a:pt x="86" y="16"/>
                      <a:pt x="86" y="16"/>
                      <a:pt x="86" y="16"/>
                    </a:cubicBezTo>
                    <a:cubicBezTo>
                      <a:pt x="86" y="16"/>
                      <a:pt x="86" y="16"/>
                      <a:pt x="86" y="16"/>
                    </a:cubicBezTo>
                    <a:cubicBezTo>
                      <a:pt x="86" y="16"/>
                      <a:pt x="86" y="16"/>
                      <a:pt x="86" y="16"/>
                    </a:cubicBezTo>
                    <a:cubicBezTo>
                      <a:pt x="86" y="8"/>
                      <a:pt x="71" y="0"/>
                      <a:pt x="43" y="0"/>
                    </a:cubicBezTo>
                    <a:cubicBezTo>
                      <a:pt x="15" y="0"/>
                      <a:pt x="0" y="8"/>
                      <a:pt x="0" y="16"/>
                    </a:cubicBezTo>
                    <a:cubicBezTo>
                      <a:pt x="0" y="16"/>
                      <a:pt x="0" y="16"/>
                      <a:pt x="0" y="16"/>
                    </a:cubicBezTo>
                    <a:cubicBezTo>
                      <a:pt x="0" y="16"/>
                      <a:pt x="0" y="16"/>
                      <a:pt x="0" y="16"/>
                    </a:cubicBezTo>
                    <a:cubicBezTo>
                      <a:pt x="0" y="16"/>
                      <a:pt x="0" y="16"/>
                      <a:pt x="0" y="16"/>
                    </a:cubicBezTo>
                    <a:cubicBezTo>
                      <a:pt x="0" y="16"/>
                      <a:pt x="0" y="16"/>
                      <a:pt x="0" y="16"/>
                    </a:cubicBezTo>
                    <a:cubicBezTo>
                      <a:pt x="0" y="16"/>
                      <a:pt x="0" y="16"/>
                      <a:pt x="0" y="16"/>
                    </a:cubicBezTo>
                    <a:cubicBezTo>
                      <a:pt x="0" y="17"/>
                      <a:pt x="0" y="17"/>
                      <a:pt x="0" y="17"/>
                    </a:cubicBezTo>
                    <a:cubicBezTo>
                      <a:pt x="0" y="69"/>
                      <a:pt x="0" y="69"/>
                      <a:pt x="0" y="69"/>
                    </a:cubicBezTo>
                    <a:cubicBezTo>
                      <a:pt x="0" y="69"/>
                      <a:pt x="0" y="69"/>
                      <a:pt x="0" y="69"/>
                    </a:cubicBezTo>
                    <a:cubicBezTo>
                      <a:pt x="0" y="82"/>
                      <a:pt x="0" y="82"/>
                      <a:pt x="0" y="82"/>
                    </a:cubicBezTo>
                    <a:cubicBezTo>
                      <a:pt x="0" y="90"/>
                      <a:pt x="15" y="98"/>
                      <a:pt x="43" y="98"/>
                    </a:cubicBezTo>
                    <a:cubicBezTo>
                      <a:pt x="71" y="98"/>
                      <a:pt x="86" y="90"/>
                      <a:pt x="86" y="82"/>
                    </a:cubicBezTo>
                    <a:cubicBezTo>
                      <a:pt x="86" y="69"/>
                      <a:pt x="86" y="69"/>
                      <a:pt x="86" y="69"/>
                    </a:cubicBezTo>
                    <a:close/>
                    <a:moveTo>
                      <a:pt x="4" y="16"/>
                    </a:moveTo>
                    <a:cubicBezTo>
                      <a:pt x="6" y="12"/>
                      <a:pt x="20" y="6"/>
                      <a:pt x="43" y="6"/>
                    </a:cubicBezTo>
                    <a:cubicBezTo>
                      <a:pt x="66" y="6"/>
                      <a:pt x="80" y="12"/>
                      <a:pt x="82" y="16"/>
                    </a:cubicBezTo>
                    <a:cubicBezTo>
                      <a:pt x="82" y="16"/>
                      <a:pt x="82" y="16"/>
                      <a:pt x="82" y="16"/>
                    </a:cubicBezTo>
                    <a:cubicBezTo>
                      <a:pt x="82" y="17"/>
                      <a:pt x="82" y="17"/>
                      <a:pt x="82" y="17"/>
                    </a:cubicBezTo>
                    <a:cubicBezTo>
                      <a:pt x="80" y="21"/>
                      <a:pt x="66" y="27"/>
                      <a:pt x="43" y="27"/>
                    </a:cubicBezTo>
                    <a:cubicBezTo>
                      <a:pt x="20" y="27"/>
                      <a:pt x="6" y="21"/>
                      <a:pt x="4" y="17"/>
                    </a:cubicBezTo>
                    <a:cubicBezTo>
                      <a:pt x="4" y="16"/>
                      <a:pt x="4" y="16"/>
                      <a:pt x="4" y="16"/>
                    </a:cubicBezTo>
                    <a:close/>
                    <a:moveTo>
                      <a:pt x="4" y="23"/>
                    </a:moveTo>
                    <a:cubicBezTo>
                      <a:pt x="6" y="24"/>
                      <a:pt x="6" y="24"/>
                      <a:pt x="6" y="24"/>
                    </a:cubicBezTo>
                    <a:cubicBezTo>
                      <a:pt x="14" y="28"/>
                      <a:pt x="28" y="31"/>
                      <a:pt x="43" y="31"/>
                    </a:cubicBezTo>
                    <a:cubicBezTo>
                      <a:pt x="58" y="31"/>
                      <a:pt x="72" y="28"/>
                      <a:pt x="80" y="24"/>
                    </a:cubicBezTo>
                    <a:cubicBezTo>
                      <a:pt x="82" y="23"/>
                      <a:pt x="82" y="23"/>
                      <a:pt x="82" y="23"/>
                    </a:cubicBezTo>
                    <a:cubicBezTo>
                      <a:pt x="82" y="48"/>
                      <a:pt x="82" y="48"/>
                      <a:pt x="82" y="48"/>
                    </a:cubicBezTo>
                    <a:cubicBezTo>
                      <a:pt x="82" y="53"/>
                      <a:pt x="67" y="59"/>
                      <a:pt x="43" y="59"/>
                    </a:cubicBezTo>
                    <a:cubicBezTo>
                      <a:pt x="19" y="59"/>
                      <a:pt x="4" y="53"/>
                      <a:pt x="4" y="48"/>
                    </a:cubicBezTo>
                    <a:lnTo>
                      <a:pt x="4" y="23"/>
                    </a:lnTo>
                    <a:close/>
                    <a:moveTo>
                      <a:pt x="43" y="93"/>
                    </a:moveTo>
                    <a:cubicBezTo>
                      <a:pt x="19" y="93"/>
                      <a:pt x="4" y="87"/>
                      <a:pt x="4" y="82"/>
                    </a:cubicBezTo>
                    <a:cubicBezTo>
                      <a:pt x="4" y="79"/>
                      <a:pt x="4" y="79"/>
                      <a:pt x="4" y="79"/>
                    </a:cubicBezTo>
                    <a:cubicBezTo>
                      <a:pt x="4" y="79"/>
                      <a:pt x="4" y="79"/>
                      <a:pt x="4" y="79"/>
                    </a:cubicBezTo>
                    <a:cubicBezTo>
                      <a:pt x="4" y="55"/>
                      <a:pt x="4" y="55"/>
                      <a:pt x="4" y="55"/>
                    </a:cubicBezTo>
                    <a:cubicBezTo>
                      <a:pt x="6" y="56"/>
                      <a:pt x="6" y="56"/>
                      <a:pt x="6" y="56"/>
                    </a:cubicBezTo>
                    <a:cubicBezTo>
                      <a:pt x="14" y="61"/>
                      <a:pt x="28" y="63"/>
                      <a:pt x="43" y="63"/>
                    </a:cubicBezTo>
                    <a:cubicBezTo>
                      <a:pt x="58" y="63"/>
                      <a:pt x="72" y="61"/>
                      <a:pt x="80" y="56"/>
                    </a:cubicBezTo>
                    <a:cubicBezTo>
                      <a:pt x="82" y="55"/>
                      <a:pt x="82" y="55"/>
                      <a:pt x="82" y="55"/>
                    </a:cubicBezTo>
                    <a:cubicBezTo>
                      <a:pt x="82" y="79"/>
                      <a:pt x="82" y="79"/>
                      <a:pt x="82" y="79"/>
                    </a:cubicBezTo>
                    <a:cubicBezTo>
                      <a:pt x="82" y="79"/>
                      <a:pt x="82" y="79"/>
                      <a:pt x="82" y="79"/>
                    </a:cubicBezTo>
                    <a:cubicBezTo>
                      <a:pt x="82" y="82"/>
                      <a:pt x="82" y="82"/>
                      <a:pt x="82" y="82"/>
                    </a:cubicBezTo>
                    <a:cubicBezTo>
                      <a:pt x="82" y="87"/>
                      <a:pt x="67" y="93"/>
                      <a:pt x="43" y="93"/>
                    </a:cubicBezTo>
                    <a:close/>
                  </a:path>
                </a:pathLst>
              </a:custGeom>
              <a:grpFill/>
              <a:ln>
                <a:noFill/>
              </a:ln>
            </p:spPr>
            <p:txBody>
              <a:bodyPr vert="horz" wrap="square" lIns="121888" tIns="60944" rIns="121888" bIns="60944" numCol="1" anchor="t" anchorCtr="0" compatLnSpc="1">
                <a:prstTxWarp prst="textNoShape">
                  <a:avLst/>
                </a:prstTxWarp>
              </a:bodyPr>
              <a:lstStyle/>
              <a:p>
                <a:endParaRPr lang="en-US" sz="3199">
                  <a:solidFill>
                    <a:srgbClr val="444444"/>
                  </a:solidFill>
                  <a:latin typeface="Arial"/>
                </a:endParaRPr>
              </a:p>
            </p:txBody>
          </p:sp>
          <p:grpSp>
            <p:nvGrpSpPr>
              <p:cNvPr id="137" name="Group 136">
                <a:extLst>
                  <a:ext uri="{FF2B5EF4-FFF2-40B4-BE49-F238E27FC236}">
                    <a16:creationId xmlns:a16="http://schemas.microsoft.com/office/drawing/2014/main" id="{22B78DF2-68AA-49F6-97C6-4254CDF83A02}"/>
                  </a:ext>
                </a:extLst>
              </p:cNvPr>
              <p:cNvGrpSpPr/>
              <p:nvPr/>
            </p:nvGrpSpPr>
            <p:grpSpPr>
              <a:xfrm>
                <a:off x="2460145" y="4408112"/>
                <a:ext cx="45719" cy="157155"/>
                <a:chOff x="4711912" y="4430885"/>
                <a:chExt cx="170850" cy="587278"/>
              </a:xfrm>
              <a:grpFill/>
            </p:grpSpPr>
            <p:cxnSp>
              <p:nvCxnSpPr>
                <p:cNvPr id="138" name="Straight Connector 137">
                  <a:extLst>
                    <a:ext uri="{FF2B5EF4-FFF2-40B4-BE49-F238E27FC236}">
                      <a16:creationId xmlns:a16="http://schemas.microsoft.com/office/drawing/2014/main" id="{DF084F4C-CD90-408F-8368-372A335839A9}"/>
                    </a:ext>
                  </a:extLst>
                </p:cNvPr>
                <p:cNvCxnSpPr/>
                <p:nvPr/>
              </p:nvCxnSpPr>
              <p:spPr>
                <a:xfrm>
                  <a:off x="4797337" y="4430885"/>
                  <a:ext cx="0" cy="226438"/>
                </a:xfrm>
                <a:prstGeom prst="line">
                  <a:avLst/>
                </a:prstGeom>
                <a:grpFill/>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3B2B742D-F49F-4575-ABA7-6D10AFFB6C8F}"/>
                    </a:ext>
                  </a:extLst>
                </p:cNvPr>
                <p:cNvCxnSpPr/>
                <p:nvPr/>
              </p:nvCxnSpPr>
              <p:spPr>
                <a:xfrm flipH="1">
                  <a:off x="4711912" y="4573266"/>
                  <a:ext cx="170850" cy="170850"/>
                </a:xfrm>
                <a:prstGeom prst="line">
                  <a:avLst/>
                </a:prstGeom>
                <a:grpFill/>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F6216160-DB1A-450E-B78E-E20D6AD3026C}"/>
                    </a:ext>
                  </a:extLst>
                </p:cNvPr>
                <p:cNvCxnSpPr/>
                <p:nvPr/>
              </p:nvCxnSpPr>
              <p:spPr>
                <a:xfrm flipH="1">
                  <a:off x="4711912" y="4708581"/>
                  <a:ext cx="170850" cy="170850"/>
                </a:xfrm>
                <a:prstGeom prst="line">
                  <a:avLst/>
                </a:prstGeom>
                <a:grpFill/>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59CEEB4C-7ACD-4E18-861A-51BE70F2FA7D}"/>
                    </a:ext>
                  </a:extLst>
                </p:cNvPr>
                <p:cNvCxnSpPr/>
                <p:nvPr/>
              </p:nvCxnSpPr>
              <p:spPr>
                <a:xfrm>
                  <a:off x="4797337" y="4791725"/>
                  <a:ext cx="0" cy="226438"/>
                </a:xfrm>
                <a:prstGeom prst="line">
                  <a:avLst/>
                </a:prstGeom>
                <a:grpFill/>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grpSp>
        </p:grpSp>
        <p:sp>
          <p:nvSpPr>
            <p:cNvPr id="135" name="Freeform: Shape 134">
              <a:extLst>
                <a:ext uri="{FF2B5EF4-FFF2-40B4-BE49-F238E27FC236}">
                  <a16:creationId xmlns:a16="http://schemas.microsoft.com/office/drawing/2014/main" id="{AF93EEBC-5D8A-4708-9419-1332208FB6FA}"/>
                </a:ext>
              </a:extLst>
            </p:cNvPr>
            <p:cNvSpPr/>
            <p:nvPr/>
          </p:nvSpPr>
          <p:spPr>
            <a:xfrm>
              <a:off x="3107415" y="4160519"/>
              <a:ext cx="2471243" cy="182791"/>
            </a:xfrm>
            <a:custGeom>
              <a:avLst/>
              <a:gdLst>
                <a:gd name="connsiteX0" fmla="*/ 3599463 w 4310686"/>
                <a:gd name="connsiteY0" fmla="*/ 36185 h 318850"/>
                <a:gd name="connsiteX1" fmla="*/ 3485907 w 4310686"/>
                <a:gd name="connsiteY1" fmla="*/ 111455 h 318850"/>
                <a:gd name="connsiteX2" fmla="*/ 3480838 w 4310686"/>
                <a:gd name="connsiteY2" fmla="*/ 136565 h 318850"/>
                <a:gd name="connsiteX3" fmla="*/ 3493242 w 4310686"/>
                <a:gd name="connsiteY3" fmla="*/ 136565 h 318850"/>
                <a:gd name="connsiteX4" fmla="*/ 3493242 w 4310686"/>
                <a:gd name="connsiteY4" fmla="*/ 182284 h 318850"/>
                <a:gd name="connsiteX5" fmla="*/ 3480837 w 4310686"/>
                <a:gd name="connsiteY5" fmla="*/ 182284 h 318850"/>
                <a:gd name="connsiteX6" fmla="*/ 3485907 w 4310686"/>
                <a:gd name="connsiteY6" fmla="*/ 207396 h 318850"/>
                <a:gd name="connsiteX7" fmla="*/ 3599463 w 4310686"/>
                <a:gd name="connsiteY7" fmla="*/ 282666 h 318850"/>
                <a:gd name="connsiteX8" fmla="*/ 3966720 w 4310686"/>
                <a:gd name="connsiteY8" fmla="*/ 282667 h 318850"/>
                <a:gd name="connsiteX9" fmla="*/ 4080276 w 4310686"/>
                <a:gd name="connsiteY9" fmla="*/ 207397 h 318850"/>
                <a:gd name="connsiteX10" fmla="*/ 4085826 w 4310686"/>
                <a:gd name="connsiteY10" fmla="*/ 179910 h 318850"/>
                <a:gd name="connsiteX11" fmla="*/ 4072942 w 4310686"/>
                <a:gd name="connsiteY11" fmla="*/ 179910 h 318850"/>
                <a:gd name="connsiteX12" fmla="*/ 4072942 w 4310686"/>
                <a:gd name="connsiteY12" fmla="*/ 134191 h 318850"/>
                <a:gd name="connsiteX13" fmla="*/ 4084867 w 4310686"/>
                <a:gd name="connsiteY13" fmla="*/ 134191 h 318850"/>
                <a:gd name="connsiteX14" fmla="*/ 4080277 w 4310686"/>
                <a:gd name="connsiteY14" fmla="*/ 111455 h 318850"/>
                <a:gd name="connsiteX15" fmla="*/ 3966721 w 4310686"/>
                <a:gd name="connsiteY15" fmla="*/ 36185 h 318850"/>
                <a:gd name="connsiteX16" fmla="*/ 2782019 w 4310686"/>
                <a:gd name="connsiteY16" fmla="*/ 36185 h 318850"/>
                <a:gd name="connsiteX17" fmla="*/ 2668463 w 4310686"/>
                <a:gd name="connsiteY17" fmla="*/ 111455 h 318850"/>
                <a:gd name="connsiteX18" fmla="*/ 2663270 w 4310686"/>
                <a:gd name="connsiteY18" fmla="*/ 137180 h 318850"/>
                <a:gd name="connsiteX19" fmla="*/ 2675798 w 4310686"/>
                <a:gd name="connsiteY19" fmla="*/ 137180 h 318850"/>
                <a:gd name="connsiteX20" fmla="*/ 2675798 w 4310686"/>
                <a:gd name="connsiteY20" fmla="*/ 182899 h 318850"/>
                <a:gd name="connsiteX21" fmla="*/ 2663517 w 4310686"/>
                <a:gd name="connsiteY21" fmla="*/ 182899 h 318850"/>
                <a:gd name="connsiteX22" fmla="*/ 2668463 w 4310686"/>
                <a:gd name="connsiteY22" fmla="*/ 207396 h 318850"/>
                <a:gd name="connsiteX23" fmla="*/ 2782019 w 4310686"/>
                <a:gd name="connsiteY23" fmla="*/ 282666 h 318850"/>
                <a:gd name="connsiteX24" fmla="*/ 3149276 w 4310686"/>
                <a:gd name="connsiteY24" fmla="*/ 282667 h 318850"/>
                <a:gd name="connsiteX25" fmla="*/ 3262832 w 4310686"/>
                <a:gd name="connsiteY25" fmla="*/ 207397 h 318850"/>
                <a:gd name="connsiteX26" fmla="*/ 3267902 w 4310686"/>
                <a:gd name="connsiteY26" fmla="*/ 182284 h 318850"/>
                <a:gd name="connsiteX27" fmla="*/ 3255498 w 4310686"/>
                <a:gd name="connsiteY27" fmla="*/ 182284 h 318850"/>
                <a:gd name="connsiteX28" fmla="*/ 3255498 w 4310686"/>
                <a:gd name="connsiteY28" fmla="*/ 136565 h 318850"/>
                <a:gd name="connsiteX29" fmla="*/ 3267903 w 4310686"/>
                <a:gd name="connsiteY29" fmla="*/ 136565 h 318850"/>
                <a:gd name="connsiteX30" fmla="*/ 3262833 w 4310686"/>
                <a:gd name="connsiteY30" fmla="*/ 111455 h 318850"/>
                <a:gd name="connsiteX31" fmla="*/ 3149277 w 4310686"/>
                <a:gd name="connsiteY31" fmla="*/ 36185 h 318850"/>
                <a:gd name="connsiteX32" fmla="*/ 1964575 w 4310686"/>
                <a:gd name="connsiteY32" fmla="*/ 36185 h 318850"/>
                <a:gd name="connsiteX33" fmla="*/ 1851019 w 4310686"/>
                <a:gd name="connsiteY33" fmla="*/ 111455 h 318850"/>
                <a:gd name="connsiteX34" fmla="*/ 1844597 w 4310686"/>
                <a:gd name="connsiteY34" fmla="*/ 143266 h 318850"/>
                <a:gd name="connsiteX35" fmla="*/ 1858354 w 4310686"/>
                <a:gd name="connsiteY35" fmla="*/ 143266 h 318850"/>
                <a:gd name="connsiteX36" fmla="*/ 1858354 w 4310686"/>
                <a:gd name="connsiteY36" fmla="*/ 188985 h 318850"/>
                <a:gd name="connsiteX37" fmla="*/ 1847302 w 4310686"/>
                <a:gd name="connsiteY37" fmla="*/ 188985 h 318850"/>
                <a:gd name="connsiteX38" fmla="*/ 1851019 w 4310686"/>
                <a:gd name="connsiteY38" fmla="*/ 207396 h 318850"/>
                <a:gd name="connsiteX39" fmla="*/ 1964575 w 4310686"/>
                <a:gd name="connsiteY39" fmla="*/ 282666 h 318850"/>
                <a:gd name="connsiteX40" fmla="*/ 2331832 w 4310686"/>
                <a:gd name="connsiteY40" fmla="*/ 282667 h 318850"/>
                <a:gd name="connsiteX41" fmla="*/ 2445388 w 4310686"/>
                <a:gd name="connsiteY41" fmla="*/ 207397 h 318850"/>
                <a:gd name="connsiteX42" fmla="*/ 2450334 w 4310686"/>
                <a:gd name="connsiteY42" fmla="*/ 182899 h 318850"/>
                <a:gd name="connsiteX43" fmla="*/ 2438054 w 4310686"/>
                <a:gd name="connsiteY43" fmla="*/ 182899 h 318850"/>
                <a:gd name="connsiteX44" fmla="*/ 2438054 w 4310686"/>
                <a:gd name="connsiteY44" fmla="*/ 137180 h 318850"/>
                <a:gd name="connsiteX45" fmla="*/ 2450583 w 4310686"/>
                <a:gd name="connsiteY45" fmla="*/ 137180 h 318850"/>
                <a:gd name="connsiteX46" fmla="*/ 2445389 w 4310686"/>
                <a:gd name="connsiteY46" fmla="*/ 111455 h 318850"/>
                <a:gd name="connsiteX47" fmla="*/ 2331833 w 4310686"/>
                <a:gd name="connsiteY47" fmla="*/ 36185 h 318850"/>
                <a:gd name="connsiteX48" fmla="*/ 1147131 w 4310686"/>
                <a:gd name="connsiteY48" fmla="*/ 36185 h 318850"/>
                <a:gd name="connsiteX49" fmla="*/ 1033575 w 4310686"/>
                <a:gd name="connsiteY49" fmla="*/ 111455 h 318850"/>
                <a:gd name="connsiteX50" fmla="*/ 1027335 w 4310686"/>
                <a:gd name="connsiteY50" fmla="*/ 142361 h 318850"/>
                <a:gd name="connsiteX51" fmla="*/ 1040910 w 4310686"/>
                <a:gd name="connsiteY51" fmla="*/ 142361 h 318850"/>
                <a:gd name="connsiteX52" fmla="*/ 1040910 w 4310686"/>
                <a:gd name="connsiteY52" fmla="*/ 188080 h 318850"/>
                <a:gd name="connsiteX53" fmla="*/ 1029675 w 4310686"/>
                <a:gd name="connsiteY53" fmla="*/ 188080 h 318850"/>
                <a:gd name="connsiteX54" fmla="*/ 1033575 w 4310686"/>
                <a:gd name="connsiteY54" fmla="*/ 207396 h 318850"/>
                <a:gd name="connsiteX55" fmla="*/ 1147131 w 4310686"/>
                <a:gd name="connsiteY55" fmla="*/ 282666 h 318850"/>
                <a:gd name="connsiteX56" fmla="*/ 1514388 w 4310686"/>
                <a:gd name="connsiteY56" fmla="*/ 282667 h 318850"/>
                <a:gd name="connsiteX57" fmla="*/ 1627944 w 4310686"/>
                <a:gd name="connsiteY57" fmla="*/ 207397 h 318850"/>
                <a:gd name="connsiteX58" fmla="*/ 1631662 w 4310686"/>
                <a:gd name="connsiteY58" fmla="*/ 188985 h 318850"/>
                <a:gd name="connsiteX59" fmla="*/ 1620610 w 4310686"/>
                <a:gd name="connsiteY59" fmla="*/ 188985 h 318850"/>
                <a:gd name="connsiteX60" fmla="*/ 1620610 w 4310686"/>
                <a:gd name="connsiteY60" fmla="*/ 143266 h 318850"/>
                <a:gd name="connsiteX61" fmla="*/ 1634368 w 4310686"/>
                <a:gd name="connsiteY61" fmla="*/ 143266 h 318850"/>
                <a:gd name="connsiteX62" fmla="*/ 1627945 w 4310686"/>
                <a:gd name="connsiteY62" fmla="*/ 111455 h 318850"/>
                <a:gd name="connsiteX63" fmla="*/ 1514389 w 4310686"/>
                <a:gd name="connsiteY63" fmla="*/ 36185 h 318850"/>
                <a:gd name="connsiteX64" fmla="*/ 329687 w 4310686"/>
                <a:gd name="connsiteY64" fmla="*/ 36185 h 318850"/>
                <a:gd name="connsiteX65" fmla="*/ 216131 w 4310686"/>
                <a:gd name="connsiteY65" fmla="*/ 111455 h 318850"/>
                <a:gd name="connsiteX66" fmla="*/ 209651 w 4310686"/>
                <a:gd name="connsiteY66" fmla="*/ 143551 h 318850"/>
                <a:gd name="connsiteX67" fmla="*/ 237744 w 4310686"/>
                <a:gd name="connsiteY67" fmla="*/ 143551 h 318850"/>
                <a:gd name="connsiteX68" fmla="*/ 237744 w 4310686"/>
                <a:gd name="connsiteY68" fmla="*/ 189270 h 318850"/>
                <a:gd name="connsiteX69" fmla="*/ 212472 w 4310686"/>
                <a:gd name="connsiteY69" fmla="*/ 189270 h 318850"/>
                <a:gd name="connsiteX70" fmla="*/ 216131 w 4310686"/>
                <a:gd name="connsiteY70" fmla="*/ 207396 h 318850"/>
                <a:gd name="connsiteX71" fmla="*/ 329687 w 4310686"/>
                <a:gd name="connsiteY71" fmla="*/ 282666 h 318850"/>
                <a:gd name="connsiteX72" fmla="*/ 696944 w 4310686"/>
                <a:gd name="connsiteY72" fmla="*/ 282667 h 318850"/>
                <a:gd name="connsiteX73" fmla="*/ 810500 w 4310686"/>
                <a:gd name="connsiteY73" fmla="*/ 207397 h 318850"/>
                <a:gd name="connsiteX74" fmla="*/ 814400 w 4310686"/>
                <a:gd name="connsiteY74" fmla="*/ 188080 h 318850"/>
                <a:gd name="connsiteX75" fmla="*/ 803166 w 4310686"/>
                <a:gd name="connsiteY75" fmla="*/ 188080 h 318850"/>
                <a:gd name="connsiteX76" fmla="*/ 803166 w 4310686"/>
                <a:gd name="connsiteY76" fmla="*/ 142361 h 318850"/>
                <a:gd name="connsiteX77" fmla="*/ 816741 w 4310686"/>
                <a:gd name="connsiteY77" fmla="*/ 142361 h 318850"/>
                <a:gd name="connsiteX78" fmla="*/ 810501 w 4310686"/>
                <a:gd name="connsiteY78" fmla="*/ 111455 h 318850"/>
                <a:gd name="connsiteX79" fmla="*/ 696945 w 4310686"/>
                <a:gd name="connsiteY79" fmla="*/ 36185 h 318850"/>
                <a:gd name="connsiteX80" fmla="*/ 320737 w 4310686"/>
                <a:gd name="connsiteY80" fmla="*/ 0 h 318850"/>
                <a:gd name="connsiteX81" fmla="*/ 705894 w 4310686"/>
                <a:gd name="connsiteY81" fmla="*/ 0 h 318850"/>
                <a:gd name="connsiteX82" fmla="*/ 852791 w 4310686"/>
                <a:gd name="connsiteY82" fmla="*/ 97369 h 318850"/>
                <a:gd name="connsiteX83" fmla="*/ 861874 w 4310686"/>
                <a:gd name="connsiteY83" fmla="*/ 142361 h 318850"/>
                <a:gd name="connsiteX84" fmla="*/ 982201 w 4310686"/>
                <a:gd name="connsiteY84" fmla="*/ 142361 h 318850"/>
                <a:gd name="connsiteX85" fmla="*/ 991285 w 4310686"/>
                <a:gd name="connsiteY85" fmla="*/ 97369 h 318850"/>
                <a:gd name="connsiteX86" fmla="*/ 1138181 w 4310686"/>
                <a:gd name="connsiteY86" fmla="*/ 0 h 318850"/>
                <a:gd name="connsiteX87" fmla="*/ 1523338 w 4310686"/>
                <a:gd name="connsiteY87" fmla="*/ 0 h 318850"/>
                <a:gd name="connsiteX88" fmla="*/ 1670235 w 4310686"/>
                <a:gd name="connsiteY88" fmla="*/ 97369 h 318850"/>
                <a:gd name="connsiteX89" fmla="*/ 1679501 w 4310686"/>
                <a:gd name="connsiteY89" fmla="*/ 143266 h 318850"/>
                <a:gd name="connsiteX90" fmla="*/ 1799463 w 4310686"/>
                <a:gd name="connsiteY90" fmla="*/ 143266 h 318850"/>
                <a:gd name="connsiteX91" fmla="*/ 1808729 w 4310686"/>
                <a:gd name="connsiteY91" fmla="*/ 97369 h 318850"/>
                <a:gd name="connsiteX92" fmla="*/ 1955625 w 4310686"/>
                <a:gd name="connsiteY92" fmla="*/ 0 h 318850"/>
                <a:gd name="connsiteX93" fmla="*/ 2340782 w 4310686"/>
                <a:gd name="connsiteY93" fmla="*/ 0 h 318850"/>
                <a:gd name="connsiteX94" fmla="*/ 2487679 w 4310686"/>
                <a:gd name="connsiteY94" fmla="*/ 97369 h 318850"/>
                <a:gd name="connsiteX95" fmla="*/ 2495716 w 4310686"/>
                <a:gd name="connsiteY95" fmla="*/ 137180 h 318850"/>
                <a:gd name="connsiteX96" fmla="*/ 2618135 w 4310686"/>
                <a:gd name="connsiteY96" fmla="*/ 137180 h 318850"/>
                <a:gd name="connsiteX97" fmla="*/ 2626173 w 4310686"/>
                <a:gd name="connsiteY97" fmla="*/ 97369 h 318850"/>
                <a:gd name="connsiteX98" fmla="*/ 2773069 w 4310686"/>
                <a:gd name="connsiteY98" fmla="*/ 0 h 318850"/>
                <a:gd name="connsiteX99" fmla="*/ 3158226 w 4310686"/>
                <a:gd name="connsiteY99" fmla="*/ 0 h 318850"/>
                <a:gd name="connsiteX100" fmla="*/ 3305123 w 4310686"/>
                <a:gd name="connsiteY100" fmla="*/ 97369 h 318850"/>
                <a:gd name="connsiteX101" fmla="*/ 3313036 w 4310686"/>
                <a:gd name="connsiteY101" fmla="*/ 136565 h 318850"/>
                <a:gd name="connsiteX102" fmla="*/ 3435704 w 4310686"/>
                <a:gd name="connsiteY102" fmla="*/ 136565 h 318850"/>
                <a:gd name="connsiteX103" fmla="*/ 3443617 w 4310686"/>
                <a:gd name="connsiteY103" fmla="*/ 97369 h 318850"/>
                <a:gd name="connsiteX104" fmla="*/ 3590513 w 4310686"/>
                <a:gd name="connsiteY104" fmla="*/ 0 h 318850"/>
                <a:gd name="connsiteX105" fmla="*/ 3975670 w 4310686"/>
                <a:gd name="connsiteY105" fmla="*/ 0 h 318850"/>
                <a:gd name="connsiteX106" fmla="*/ 4122567 w 4310686"/>
                <a:gd name="connsiteY106" fmla="*/ 97369 h 318850"/>
                <a:gd name="connsiteX107" fmla="*/ 4130001 w 4310686"/>
                <a:gd name="connsiteY107" fmla="*/ 134191 h 318850"/>
                <a:gd name="connsiteX108" fmla="*/ 4310686 w 4310686"/>
                <a:gd name="connsiteY108" fmla="*/ 134191 h 318850"/>
                <a:gd name="connsiteX109" fmla="*/ 4310686 w 4310686"/>
                <a:gd name="connsiteY109" fmla="*/ 179910 h 318850"/>
                <a:gd name="connsiteX110" fmla="*/ 4130960 w 4310686"/>
                <a:gd name="connsiteY110" fmla="*/ 179910 h 318850"/>
                <a:gd name="connsiteX111" fmla="*/ 4122567 w 4310686"/>
                <a:gd name="connsiteY111" fmla="*/ 221481 h 318850"/>
                <a:gd name="connsiteX112" fmla="*/ 3975670 w 4310686"/>
                <a:gd name="connsiteY112" fmla="*/ 318850 h 318850"/>
                <a:gd name="connsiteX113" fmla="*/ 3590513 w 4310686"/>
                <a:gd name="connsiteY113" fmla="*/ 318850 h 318850"/>
                <a:gd name="connsiteX114" fmla="*/ 3443617 w 4310686"/>
                <a:gd name="connsiteY114" fmla="*/ 221481 h 318850"/>
                <a:gd name="connsiteX115" fmla="*/ 3435703 w 4310686"/>
                <a:gd name="connsiteY115" fmla="*/ 182284 h 318850"/>
                <a:gd name="connsiteX116" fmla="*/ 3313036 w 4310686"/>
                <a:gd name="connsiteY116" fmla="*/ 182284 h 318850"/>
                <a:gd name="connsiteX117" fmla="*/ 3305123 w 4310686"/>
                <a:gd name="connsiteY117" fmla="*/ 221481 h 318850"/>
                <a:gd name="connsiteX118" fmla="*/ 3158226 w 4310686"/>
                <a:gd name="connsiteY118" fmla="*/ 318850 h 318850"/>
                <a:gd name="connsiteX119" fmla="*/ 2773069 w 4310686"/>
                <a:gd name="connsiteY119" fmla="*/ 318850 h 318850"/>
                <a:gd name="connsiteX120" fmla="*/ 2626173 w 4310686"/>
                <a:gd name="connsiteY120" fmla="*/ 221481 h 318850"/>
                <a:gd name="connsiteX121" fmla="*/ 2618383 w 4310686"/>
                <a:gd name="connsiteY121" fmla="*/ 182899 h 318850"/>
                <a:gd name="connsiteX122" fmla="*/ 2495468 w 4310686"/>
                <a:gd name="connsiteY122" fmla="*/ 182899 h 318850"/>
                <a:gd name="connsiteX123" fmla="*/ 2487679 w 4310686"/>
                <a:gd name="connsiteY123" fmla="*/ 221481 h 318850"/>
                <a:gd name="connsiteX124" fmla="*/ 2340782 w 4310686"/>
                <a:gd name="connsiteY124" fmla="*/ 318850 h 318850"/>
                <a:gd name="connsiteX125" fmla="*/ 1955625 w 4310686"/>
                <a:gd name="connsiteY125" fmla="*/ 318850 h 318850"/>
                <a:gd name="connsiteX126" fmla="*/ 1808729 w 4310686"/>
                <a:gd name="connsiteY126" fmla="*/ 221481 h 318850"/>
                <a:gd name="connsiteX127" fmla="*/ 1802168 w 4310686"/>
                <a:gd name="connsiteY127" fmla="*/ 188985 h 318850"/>
                <a:gd name="connsiteX128" fmla="*/ 1676795 w 4310686"/>
                <a:gd name="connsiteY128" fmla="*/ 188985 h 318850"/>
                <a:gd name="connsiteX129" fmla="*/ 1670235 w 4310686"/>
                <a:gd name="connsiteY129" fmla="*/ 221481 h 318850"/>
                <a:gd name="connsiteX130" fmla="*/ 1523338 w 4310686"/>
                <a:gd name="connsiteY130" fmla="*/ 318850 h 318850"/>
                <a:gd name="connsiteX131" fmla="*/ 1138181 w 4310686"/>
                <a:gd name="connsiteY131" fmla="*/ 318850 h 318850"/>
                <a:gd name="connsiteX132" fmla="*/ 991285 w 4310686"/>
                <a:gd name="connsiteY132" fmla="*/ 221481 h 318850"/>
                <a:gd name="connsiteX133" fmla="*/ 984541 w 4310686"/>
                <a:gd name="connsiteY133" fmla="*/ 188080 h 318850"/>
                <a:gd name="connsiteX134" fmla="*/ 859534 w 4310686"/>
                <a:gd name="connsiteY134" fmla="*/ 188080 h 318850"/>
                <a:gd name="connsiteX135" fmla="*/ 852791 w 4310686"/>
                <a:gd name="connsiteY135" fmla="*/ 221481 h 318850"/>
                <a:gd name="connsiteX136" fmla="*/ 705894 w 4310686"/>
                <a:gd name="connsiteY136" fmla="*/ 318850 h 318850"/>
                <a:gd name="connsiteX137" fmla="*/ 320737 w 4310686"/>
                <a:gd name="connsiteY137" fmla="*/ 318850 h 318850"/>
                <a:gd name="connsiteX138" fmla="*/ 173841 w 4310686"/>
                <a:gd name="connsiteY138" fmla="*/ 221481 h 318850"/>
                <a:gd name="connsiteX139" fmla="*/ 167338 w 4310686"/>
                <a:gd name="connsiteY139" fmla="*/ 189270 h 318850"/>
                <a:gd name="connsiteX140" fmla="*/ 0 w 4310686"/>
                <a:gd name="connsiteY140" fmla="*/ 189270 h 318850"/>
                <a:gd name="connsiteX141" fmla="*/ 0 w 4310686"/>
                <a:gd name="connsiteY141" fmla="*/ 143551 h 318850"/>
                <a:gd name="connsiteX142" fmla="*/ 164517 w 4310686"/>
                <a:gd name="connsiteY142" fmla="*/ 143551 h 318850"/>
                <a:gd name="connsiteX143" fmla="*/ 173841 w 4310686"/>
                <a:gd name="connsiteY143" fmla="*/ 97369 h 318850"/>
                <a:gd name="connsiteX144" fmla="*/ 320737 w 4310686"/>
                <a:gd name="connsiteY144" fmla="*/ 0 h 31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310686" h="318850">
                  <a:moveTo>
                    <a:pt x="3599463" y="36185"/>
                  </a:moveTo>
                  <a:cubicBezTo>
                    <a:pt x="3548415" y="36185"/>
                    <a:pt x="3504616" y="67222"/>
                    <a:pt x="3485907" y="111455"/>
                  </a:cubicBezTo>
                  <a:lnTo>
                    <a:pt x="3480838" y="136565"/>
                  </a:lnTo>
                  <a:lnTo>
                    <a:pt x="3493242" y="136565"/>
                  </a:lnTo>
                  <a:lnTo>
                    <a:pt x="3493242" y="182284"/>
                  </a:lnTo>
                  <a:lnTo>
                    <a:pt x="3480837" y="182284"/>
                  </a:lnTo>
                  <a:lnTo>
                    <a:pt x="3485907" y="207396"/>
                  </a:lnTo>
                  <a:cubicBezTo>
                    <a:pt x="3504616" y="251629"/>
                    <a:pt x="3548415" y="282666"/>
                    <a:pt x="3599463" y="282666"/>
                  </a:cubicBezTo>
                  <a:lnTo>
                    <a:pt x="3966720" y="282667"/>
                  </a:lnTo>
                  <a:cubicBezTo>
                    <a:pt x="4017768" y="282667"/>
                    <a:pt x="4061567" y="251630"/>
                    <a:pt x="4080276" y="207397"/>
                  </a:cubicBezTo>
                  <a:lnTo>
                    <a:pt x="4085826" y="179910"/>
                  </a:lnTo>
                  <a:lnTo>
                    <a:pt x="4072942" y="179910"/>
                  </a:lnTo>
                  <a:lnTo>
                    <a:pt x="4072942" y="134191"/>
                  </a:lnTo>
                  <a:lnTo>
                    <a:pt x="4084867" y="134191"/>
                  </a:lnTo>
                  <a:lnTo>
                    <a:pt x="4080277" y="111455"/>
                  </a:lnTo>
                  <a:cubicBezTo>
                    <a:pt x="4061568" y="67222"/>
                    <a:pt x="4017769" y="36185"/>
                    <a:pt x="3966721" y="36185"/>
                  </a:cubicBezTo>
                  <a:close/>
                  <a:moveTo>
                    <a:pt x="2782019" y="36185"/>
                  </a:moveTo>
                  <a:cubicBezTo>
                    <a:pt x="2730971" y="36185"/>
                    <a:pt x="2687172" y="67222"/>
                    <a:pt x="2668463" y="111455"/>
                  </a:cubicBezTo>
                  <a:lnTo>
                    <a:pt x="2663270" y="137180"/>
                  </a:lnTo>
                  <a:lnTo>
                    <a:pt x="2675798" y="137180"/>
                  </a:lnTo>
                  <a:lnTo>
                    <a:pt x="2675798" y="182899"/>
                  </a:lnTo>
                  <a:lnTo>
                    <a:pt x="2663517" y="182899"/>
                  </a:lnTo>
                  <a:lnTo>
                    <a:pt x="2668463" y="207396"/>
                  </a:lnTo>
                  <a:cubicBezTo>
                    <a:pt x="2687172" y="251629"/>
                    <a:pt x="2730971" y="282666"/>
                    <a:pt x="2782019" y="282666"/>
                  </a:cubicBezTo>
                  <a:lnTo>
                    <a:pt x="3149276" y="282667"/>
                  </a:lnTo>
                  <a:cubicBezTo>
                    <a:pt x="3200324" y="282667"/>
                    <a:pt x="3244123" y="251630"/>
                    <a:pt x="3262832" y="207397"/>
                  </a:cubicBezTo>
                  <a:lnTo>
                    <a:pt x="3267902" y="182284"/>
                  </a:lnTo>
                  <a:lnTo>
                    <a:pt x="3255498" y="182284"/>
                  </a:lnTo>
                  <a:lnTo>
                    <a:pt x="3255498" y="136565"/>
                  </a:lnTo>
                  <a:lnTo>
                    <a:pt x="3267903" y="136565"/>
                  </a:lnTo>
                  <a:lnTo>
                    <a:pt x="3262833" y="111455"/>
                  </a:lnTo>
                  <a:cubicBezTo>
                    <a:pt x="3244124" y="67222"/>
                    <a:pt x="3200325" y="36185"/>
                    <a:pt x="3149277" y="36185"/>
                  </a:cubicBezTo>
                  <a:close/>
                  <a:moveTo>
                    <a:pt x="1964575" y="36185"/>
                  </a:moveTo>
                  <a:cubicBezTo>
                    <a:pt x="1913527" y="36185"/>
                    <a:pt x="1869728" y="67222"/>
                    <a:pt x="1851019" y="111455"/>
                  </a:cubicBezTo>
                  <a:lnTo>
                    <a:pt x="1844597" y="143266"/>
                  </a:lnTo>
                  <a:lnTo>
                    <a:pt x="1858354" y="143266"/>
                  </a:lnTo>
                  <a:lnTo>
                    <a:pt x="1858354" y="188985"/>
                  </a:lnTo>
                  <a:lnTo>
                    <a:pt x="1847302" y="188985"/>
                  </a:lnTo>
                  <a:lnTo>
                    <a:pt x="1851019" y="207396"/>
                  </a:lnTo>
                  <a:cubicBezTo>
                    <a:pt x="1869728" y="251629"/>
                    <a:pt x="1913527" y="282666"/>
                    <a:pt x="1964575" y="282666"/>
                  </a:cubicBezTo>
                  <a:lnTo>
                    <a:pt x="2331832" y="282667"/>
                  </a:lnTo>
                  <a:cubicBezTo>
                    <a:pt x="2382880" y="282667"/>
                    <a:pt x="2426679" y="251630"/>
                    <a:pt x="2445388" y="207397"/>
                  </a:cubicBezTo>
                  <a:lnTo>
                    <a:pt x="2450334" y="182899"/>
                  </a:lnTo>
                  <a:lnTo>
                    <a:pt x="2438054" y="182899"/>
                  </a:lnTo>
                  <a:lnTo>
                    <a:pt x="2438054" y="137180"/>
                  </a:lnTo>
                  <a:lnTo>
                    <a:pt x="2450583" y="137180"/>
                  </a:lnTo>
                  <a:lnTo>
                    <a:pt x="2445389" y="111455"/>
                  </a:lnTo>
                  <a:cubicBezTo>
                    <a:pt x="2426680" y="67222"/>
                    <a:pt x="2382881" y="36185"/>
                    <a:pt x="2331833" y="36185"/>
                  </a:cubicBezTo>
                  <a:close/>
                  <a:moveTo>
                    <a:pt x="1147131" y="36185"/>
                  </a:moveTo>
                  <a:cubicBezTo>
                    <a:pt x="1096083" y="36185"/>
                    <a:pt x="1052284" y="67222"/>
                    <a:pt x="1033575" y="111455"/>
                  </a:cubicBezTo>
                  <a:lnTo>
                    <a:pt x="1027335" y="142361"/>
                  </a:lnTo>
                  <a:lnTo>
                    <a:pt x="1040910" y="142361"/>
                  </a:lnTo>
                  <a:lnTo>
                    <a:pt x="1040910" y="188080"/>
                  </a:lnTo>
                  <a:lnTo>
                    <a:pt x="1029675" y="188080"/>
                  </a:lnTo>
                  <a:lnTo>
                    <a:pt x="1033575" y="207396"/>
                  </a:lnTo>
                  <a:cubicBezTo>
                    <a:pt x="1052284" y="251629"/>
                    <a:pt x="1096083" y="282666"/>
                    <a:pt x="1147131" y="282666"/>
                  </a:cubicBezTo>
                  <a:lnTo>
                    <a:pt x="1514388" y="282667"/>
                  </a:lnTo>
                  <a:cubicBezTo>
                    <a:pt x="1565436" y="282667"/>
                    <a:pt x="1609235" y="251630"/>
                    <a:pt x="1627944" y="207397"/>
                  </a:cubicBezTo>
                  <a:lnTo>
                    <a:pt x="1631662" y="188985"/>
                  </a:lnTo>
                  <a:lnTo>
                    <a:pt x="1620610" y="188985"/>
                  </a:lnTo>
                  <a:lnTo>
                    <a:pt x="1620610" y="143266"/>
                  </a:lnTo>
                  <a:lnTo>
                    <a:pt x="1634368" y="143266"/>
                  </a:lnTo>
                  <a:lnTo>
                    <a:pt x="1627945" y="111455"/>
                  </a:lnTo>
                  <a:cubicBezTo>
                    <a:pt x="1609236" y="67222"/>
                    <a:pt x="1565437" y="36185"/>
                    <a:pt x="1514389" y="36185"/>
                  </a:cubicBezTo>
                  <a:close/>
                  <a:moveTo>
                    <a:pt x="329687" y="36185"/>
                  </a:moveTo>
                  <a:cubicBezTo>
                    <a:pt x="278639" y="36185"/>
                    <a:pt x="234840" y="67222"/>
                    <a:pt x="216131" y="111455"/>
                  </a:cubicBezTo>
                  <a:lnTo>
                    <a:pt x="209651" y="143551"/>
                  </a:lnTo>
                  <a:lnTo>
                    <a:pt x="237744" y="143551"/>
                  </a:lnTo>
                  <a:lnTo>
                    <a:pt x="237744" y="189270"/>
                  </a:lnTo>
                  <a:lnTo>
                    <a:pt x="212472" y="189270"/>
                  </a:lnTo>
                  <a:lnTo>
                    <a:pt x="216131" y="207396"/>
                  </a:lnTo>
                  <a:cubicBezTo>
                    <a:pt x="234840" y="251629"/>
                    <a:pt x="278639" y="282666"/>
                    <a:pt x="329687" y="282666"/>
                  </a:cubicBezTo>
                  <a:lnTo>
                    <a:pt x="696944" y="282667"/>
                  </a:lnTo>
                  <a:cubicBezTo>
                    <a:pt x="747992" y="282667"/>
                    <a:pt x="791791" y="251630"/>
                    <a:pt x="810500" y="207397"/>
                  </a:cubicBezTo>
                  <a:lnTo>
                    <a:pt x="814400" y="188080"/>
                  </a:lnTo>
                  <a:lnTo>
                    <a:pt x="803166" y="188080"/>
                  </a:lnTo>
                  <a:lnTo>
                    <a:pt x="803166" y="142361"/>
                  </a:lnTo>
                  <a:lnTo>
                    <a:pt x="816741" y="142361"/>
                  </a:lnTo>
                  <a:lnTo>
                    <a:pt x="810501" y="111455"/>
                  </a:lnTo>
                  <a:cubicBezTo>
                    <a:pt x="791792" y="67222"/>
                    <a:pt x="747993" y="36185"/>
                    <a:pt x="696945" y="36185"/>
                  </a:cubicBezTo>
                  <a:close/>
                  <a:moveTo>
                    <a:pt x="320737" y="0"/>
                  </a:moveTo>
                  <a:lnTo>
                    <a:pt x="705894" y="0"/>
                  </a:lnTo>
                  <a:cubicBezTo>
                    <a:pt x="771930" y="0"/>
                    <a:pt x="828589" y="40149"/>
                    <a:pt x="852791" y="97369"/>
                  </a:cubicBezTo>
                  <a:lnTo>
                    <a:pt x="861874" y="142361"/>
                  </a:lnTo>
                  <a:lnTo>
                    <a:pt x="982201" y="142361"/>
                  </a:lnTo>
                  <a:lnTo>
                    <a:pt x="991285" y="97369"/>
                  </a:lnTo>
                  <a:cubicBezTo>
                    <a:pt x="1015487" y="40149"/>
                    <a:pt x="1072145" y="0"/>
                    <a:pt x="1138181" y="0"/>
                  </a:cubicBezTo>
                  <a:lnTo>
                    <a:pt x="1523338" y="0"/>
                  </a:lnTo>
                  <a:cubicBezTo>
                    <a:pt x="1589374" y="0"/>
                    <a:pt x="1646033" y="40149"/>
                    <a:pt x="1670235" y="97369"/>
                  </a:cubicBezTo>
                  <a:lnTo>
                    <a:pt x="1679501" y="143266"/>
                  </a:lnTo>
                  <a:lnTo>
                    <a:pt x="1799463" y="143266"/>
                  </a:lnTo>
                  <a:lnTo>
                    <a:pt x="1808729" y="97369"/>
                  </a:lnTo>
                  <a:cubicBezTo>
                    <a:pt x="1832931" y="40149"/>
                    <a:pt x="1889589" y="0"/>
                    <a:pt x="1955625" y="0"/>
                  </a:cubicBezTo>
                  <a:lnTo>
                    <a:pt x="2340782" y="0"/>
                  </a:lnTo>
                  <a:cubicBezTo>
                    <a:pt x="2406818" y="0"/>
                    <a:pt x="2463477" y="40149"/>
                    <a:pt x="2487679" y="97369"/>
                  </a:cubicBezTo>
                  <a:lnTo>
                    <a:pt x="2495716" y="137180"/>
                  </a:lnTo>
                  <a:lnTo>
                    <a:pt x="2618135" y="137180"/>
                  </a:lnTo>
                  <a:lnTo>
                    <a:pt x="2626173" y="97369"/>
                  </a:lnTo>
                  <a:cubicBezTo>
                    <a:pt x="2650375" y="40149"/>
                    <a:pt x="2707033" y="0"/>
                    <a:pt x="2773069" y="0"/>
                  </a:cubicBezTo>
                  <a:lnTo>
                    <a:pt x="3158226" y="0"/>
                  </a:lnTo>
                  <a:cubicBezTo>
                    <a:pt x="3224262" y="0"/>
                    <a:pt x="3280921" y="40149"/>
                    <a:pt x="3305123" y="97369"/>
                  </a:cubicBezTo>
                  <a:lnTo>
                    <a:pt x="3313036" y="136565"/>
                  </a:lnTo>
                  <a:lnTo>
                    <a:pt x="3435704" y="136565"/>
                  </a:lnTo>
                  <a:lnTo>
                    <a:pt x="3443617" y="97369"/>
                  </a:lnTo>
                  <a:cubicBezTo>
                    <a:pt x="3467819" y="40149"/>
                    <a:pt x="3524477" y="0"/>
                    <a:pt x="3590513" y="0"/>
                  </a:cubicBezTo>
                  <a:lnTo>
                    <a:pt x="3975670" y="0"/>
                  </a:lnTo>
                  <a:cubicBezTo>
                    <a:pt x="4041706" y="0"/>
                    <a:pt x="4098365" y="40149"/>
                    <a:pt x="4122567" y="97369"/>
                  </a:cubicBezTo>
                  <a:lnTo>
                    <a:pt x="4130001" y="134191"/>
                  </a:lnTo>
                  <a:lnTo>
                    <a:pt x="4310686" y="134191"/>
                  </a:lnTo>
                  <a:lnTo>
                    <a:pt x="4310686" y="179910"/>
                  </a:lnTo>
                  <a:lnTo>
                    <a:pt x="4130960" y="179910"/>
                  </a:lnTo>
                  <a:lnTo>
                    <a:pt x="4122567" y="221481"/>
                  </a:lnTo>
                  <a:cubicBezTo>
                    <a:pt x="4098365" y="278701"/>
                    <a:pt x="4041706" y="318850"/>
                    <a:pt x="3975670" y="318850"/>
                  </a:cubicBezTo>
                  <a:lnTo>
                    <a:pt x="3590513" y="318850"/>
                  </a:lnTo>
                  <a:cubicBezTo>
                    <a:pt x="3524477" y="318850"/>
                    <a:pt x="3467819" y="278701"/>
                    <a:pt x="3443617" y="221481"/>
                  </a:cubicBezTo>
                  <a:lnTo>
                    <a:pt x="3435703" y="182284"/>
                  </a:lnTo>
                  <a:lnTo>
                    <a:pt x="3313036" y="182284"/>
                  </a:lnTo>
                  <a:lnTo>
                    <a:pt x="3305123" y="221481"/>
                  </a:lnTo>
                  <a:cubicBezTo>
                    <a:pt x="3280921" y="278701"/>
                    <a:pt x="3224262" y="318850"/>
                    <a:pt x="3158226" y="318850"/>
                  </a:cubicBezTo>
                  <a:lnTo>
                    <a:pt x="2773069" y="318850"/>
                  </a:lnTo>
                  <a:cubicBezTo>
                    <a:pt x="2707033" y="318850"/>
                    <a:pt x="2650375" y="278701"/>
                    <a:pt x="2626173" y="221481"/>
                  </a:cubicBezTo>
                  <a:lnTo>
                    <a:pt x="2618383" y="182899"/>
                  </a:lnTo>
                  <a:lnTo>
                    <a:pt x="2495468" y="182899"/>
                  </a:lnTo>
                  <a:lnTo>
                    <a:pt x="2487679" y="221481"/>
                  </a:lnTo>
                  <a:cubicBezTo>
                    <a:pt x="2463477" y="278701"/>
                    <a:pt x="2406818" y="318850"/>
                    <a:pt x="2340782" y="318850"/>
                  </a:cubicBezTo>
                  <a:lnTo>
                    <a:pt x="1955625" y="318850"/>
                  </a:lnTo>
                  <a:cubicBezTo>
                    <a:pt x="1889589" y="318850"/>
                    <a:pt x="1832931" y="278701"/>
                    <a:pt x="1808729" y="221481"/>
                  </a:cubicBezTo>
                  <a:lnTo>
                    <a:pt x="1802168" y="188985"/>
                  </a:lnTo>
                  <a:lnTo>
                    <a:pt x="1676795" y="188985"/>
                  </a:lnTo>
                  <a:lnTo>
                    <a:pt x="1670235" y="221481"/>
                  </a:lnTo>
                  <a:cubicBezTo>
                    <a:pt x="1646033" y="278701"/>
                    <a:pt x="1589374" y="318850"/>
                    <a:pt x="1523338" y="318850"/>
                  </a:cubicBezTo>
                  <a:lnTo>
                    <a:pt x="1138181" y="318850"/>
                  </a:lnTo>
                  <a:cubicBezTo>
                    <a:pt x="1072145" y="318850"/>
                    <a:pt x="1015487" y="278701"/>
                    <a:pt x="991285" y="221481"/>
                  </a:cubicBezTo>
                  <a:lnTo>
                    <a:pt x="984541" y="188080"/>
                  </a:lnTo>
                  <a:lnTo>
                    <a:pt x="859534" y="188080"/>
                  </a:lnTo>
                  <a:lnTo>
                    <a:pt x="852791" y="221481"/>
                  </a:lnTo>
                  <a:cubicBezTo>
                    <a:pt x="828589" y="278701"/>
                    <a:pt x="771930" y="318850"/>
                    <a:pt x="705894" y="318850"/>
                  </a:cubicBezTo>
                  <a:lnTo>
                    <a:pt x="320737" y="318850"/>
                  </a:lnTo>
                  <a:cubicBezTo>
                    <a:pt x="254701" y="318850"/>
                    <a:pt x="198043" y="278701"/>
                    <a:pt x="173841" y="221481"/>
                  </a:cubicBezTo>
                  <a:lnTo>
                    <a:pt x="167338" y="189270"/>
                  </a:lnTo>
                  <a:lnTo>
                    <a:pt x="0" y="189270"/>
                  </a:lnTo>
                  <a:lnTo>
                    <a:pt x="0" y="143551"/>
                  </a:lnTo>
                  <a:lnTo>
                    <a:pt x="164517" y="143551"/>
                  </a:lnTo>
                  <a:lnTo>
                    <a:pt x="173841" y="97369"/>
                  </a:lnTo>
                  <a:cubicBezTo>
                    <a:pt x="198043" y="40149"/>
                    <a:pt x="254701" y="0"/>
                    <a:pt x="320737" y="0"/>
                  </a:cubicBezTo>
                  <a:close/>
                </a:path>
              </a:pathLst>
            </a:custGeom>
            <a:grpFill/>
            <a:ln w="12700" cmpd="sng">
              <a:noFill/>
            </a:ln>
            <a:effectLst/>
          </p:spPr>
          <p:txBody>
            <a:bodyPr wrap="square" lIns="243840" tIns="182880" rIns="182880" bIns="182880" rtlCol="0" anchor="ctr">
              <a:noAutofit/>
            </a:bodyPr>
            <a:lstStyle/>
            <a:p>
              <a:pPr algn="ctr">
                <a:lnSpc>
                  <a:spcPct val="90000"/>
                </a:lnSpc>
                <a:spcBef>
                  <a:spcPts val="800"/>
                </a:spcBef>
              </a:pPr>
              <a:endParaRPr lang="en-US" sz="2667" dirty="0" err="1">
                <a:solidFill>
                  <a:schemeClr val="tx2"/>
                </a:solidFill>
              </a:endParaRPr>
            </a:p>
          </p:txBody>
        </p:sp>
      </p:grpSp>
      <p:sp>
        <p:nvSpPr>
          <p:cNvPr id="179" name="TextBox 178">
            <a:extLst>
              <a:ext uri="{FF2B5EF4-FFF2-40B4-BE49-F238E27FC236}">
                <a16:creationId xmlns:a16="http://schemas.microsoft.com/office/drawing/2014/main" id="{4416347C-2889-48E2-9A89-501FC42FC517}"/>
              </a:ext>
            </a:extLst>
          </p:cNvPr>
          <p:cNvSpPr txBox="1"/>
          <p:nvPr/>
        </p:nvSpPr>
        <p:spPr>
          <a:xfrm>
            <a:off x="10283369" y="2334896"/>
            <a:ext cx="496667" cy="782819"/>
          </a:xfrm>
          <a:custGeom>
            <a:avLst/>
            <a:gdLst/>
            <a:ahLst/>
            <a:cxnLst/>
            <a:rect l="l" t="t" r="r" b="b"/>
            <a:pathLst>
              <a:path w="2556226" h="4028979">
                <a:moveTo>
                  <a:pt x="1283227" y="3679828"/>
                </a:moveTo>
                <a:lnTo>
                  <a:pt x="1310741" y="3679828"/>
                </a:lnTo>
                <a:lnTo>
                  <a:pt x="1310741" y="4028979"/>
                </a:lnTo>
                <a:lnTo>
                  <a:pt x="1268046" y="4028979"/>
                </a:lnTo>
                <a:lnTo>
                  <a:pt x="1268046" y="3756917"/>
                </a:lnTo>
                <a:cubicBezTo>
                  <a:pt x="1257768" y="3766721"/>
                  <a:pt x="1244287" y="3776525"/>
                  <a:pt x="1227605" y="3786329"/>
                </a:cubicBezTo>
                <a:cubicBezTo>
                  <a:pt x="1210922" y="3796133"/>
                  <a:pt x="1195939" y="3803486"/>
                  <a:pt x="1182656" y="3808388"/>
                </a:cubicBezTo>
                <a:lnTo>
                  <a:pt x="1182656" y="3767116"/>
                </a:lnTo>
                <a:cubicBezTo>
                  <a:pt x="1206534" y="3755889"/>
                  <a:pt x="1227407" y="3742290"/>
                  <a:pt x="1245276" y="3726319"/>
                </a:cubicBezTo>
                <a:cubicBezTo>
                  <a:pt x="1263144" y="3710347"/>
                  <a:pt x="1275795" y="3694851"/>
                  <a:pt x="1283227" y="3679828"/>
                </a:cubicBezTo>
                <a:close/>
                <a:moveTo>
                  <a:pt x="1262828" y="3267495"/>
                </a:moveTo>
                <a:cubicBezTo>
                  <a:pt x="1243220" y="3267495"/>
                  <a:pt x="1227565" y="3275797"/>
                  <a:pt x="1215863" y="3292401"/>
                </a:cubicBezTo>
                <a:cubicBezTo>
                  <a:pt x="1201157" y="3313590"/>
                  <a:pt x="1193804" y="3352727"/>
                  <a:pt x="1193804" y="3409812"/>
                </a:cubicBezTo>
                <a:cubicBezTo>
                  <a:pt x="1193804" y="3466897"/>
                  <a:pt x="1200485" y="3504888"/>
                  <a:pt x="1213847" y="3523784"/>
                </a:cubicBezTo>
                <a:cubicBezTo>
                  <a:pt x="1227209" y="3542681"/>
                  <a:pt x="1243694" y="3552129"/>
                  <a:pt x="1263302" y="3552129"/>
                </a:cubicBezTo>
                <a:cubicBezTo>
                  <a:pt x="1282911" y="3552129"/>
                  <a:pt x="1299396" y="3542641"/>
                  <a:pt x="1312758" y="3523666"/>
                </a:cubicBezTo>
                <a:cubicBezTo>
                  <a:pt x="1326120" y="3504690"/>
                  <a:pt x="1332801" y="3466739"/>
                  <a:pt x="1332801" y="3409812"/>
                </a:cubicBezTo>
                <a:cubicBezTo>
                  <a:pt x="1332801" y="3352569"/>
                  <a:pt x="1326120" y="3314539"/>
                  <a:pt x="1312758" y="3295722"/>
                </a:cubicBezTo>
                <a:cubicBezTo>
                  <a:pt x="1299396" y="3276904"/>
                  <a:pt x="1282752" y="3267495"/>
                  <a:pt x="1262828" y="3267495"/>
                </a:cubicBezTo>
                <a:close/>
                <a:moveTo>
                  <a:pt x="1263302" y="3232153"/>
                </a:moveTo>
                <a:cubicBezTo>
                  <a:pt x="1281962" y="3232153"/>
                  <a:pt x="1298328" y="3235909"/>
                  <a:pt x="1312402" y="3243420"/>
                </a:cubicBezTo>
                <a:cubicBezTo>
                  <a:pt x="1326475" y="3250931"/>
                  <a:pt x="1338098" y="3261763"/>
                  <a:pt x="1347269" y="3275916"/>
                </a:cubicBezTo>
                <a:cubicBezTo>
                  <a:pt x="1356441" y="3290068"/>
                  <a:pt x="1363636" y="3307305"/>
                  <a:pt x="1368854" y="3327624"/>
                </a:cubicBezTo>
                <a:cubicBezTo>
                  <a:pt x="1374072" y="3347944"/>
                  <a:pt x="1376682" y="3375340"/>
                  <a:pt x="1376682" y="3409812"/>
                </a:cubicBezTo>
                <a:cubicBezTo>
                  <a:pt x="1376682" y="3450610"/>
                  <a:pt x="1372491" y="3483540"/>
                  <a:pt x="1364110" y="3508604"/>
                </a:cubicBezTo>
                <a:cubicBezTo>
                  <a:pt x="1355729" y="3533668"/>
                  <a:pt x="1343198" y="3553038"/>
                  <a:pt x="1326515" y="3566717"/>
                </a:cubicBezTo>
                <a:cubicBezTo>
                  <a:pt x="1309832" y="3580395"/>
                  <a:pt x="1288761" y="3587234"/>
                  <a:pt x="1263302" y="3587234"/>
                </a:cubicBezTo>
                <a:cubicBezTo>
                  <a:pt x="1229779" y="3587234"/>
                  <a:pt x="1203450" y="3575216"/>
                  <a:pt x="1184317" y="3551180"/>
                </a:cubicBezTo>
                <a:cubicBezTo>
                  <a:pt x="1161388" y="3522243"/>
                  <a:pt x="1149923" y="3475120"/>
                  <a:pt x="1149923" y="3409812"/>
                </a:cubicBezTo>
                <a:cubicBezTo>
                  <a:pt x="1149923" y="3368699"/>
                  <a:pt x="1154153" y="3335610"/>
                  <a:pt x="1162613" y="3310546"/>
                </a:cubicBezTo>
                <a:cubicBezTo>
                  <a:pt x="1171073" y="3285483"/>
                  <a:pt x="1183645" y="3266151"/>
                  <a:pt x="1200327" y="3252552"/>
                </a:cubicBezTo>
                <a:cubicBezTo>
                  <a:pt x="1217010" y="3238953"/>
                  <a:pt x="1238002" y="3232153"/>
                  <a:pt x="1263302" y="3232153"/>
                </a:cubicBezTo>
                <a:close/>
                <a:moveTo>
                  <a:pt x="120001" y="1000437"/>
                </a:moveTo>
                <a:lnTo>
                  <a:pt x="120001" y="1236411"/>
                </a:lnTo>
                <a:lnTo>
                  <a:pt x="1074404" y="2357893"/>
                </a:lnTo>
                <a:lnTo>
                  <a:pt x="1074404" y="3095416"/>
                </a:lnTo>
                <a:lnTo>
                  <a:pt x="1439083" y="3095416"/>
                </a:lnTo>
                <a:lnTo>
                  <a:pt x="1439083" y="2355269"/>
                </a:lnTo>
                <a:lnTo>
                  <a:pt x="2391253" y="1236411"/>
                </a:lnTo>
                <a:lnTo>
                  <a:pt x="2391253" y="1000437"/>
                </a:lnTo>
                <a:close/>
                <a:moveTo>
                  <a:pt x="54748" y="937441"/>
                </a:moveTo>
                <a:lnTo>
                  <a:pt x="2473063" y="937441"/>
                </a:lnTo>
                <a:lnTo>
                  <a:pt x="2473063" y="1278305"/>
                </a:lnTo>
                <a:lnTo>
                  <a:pt x="2473062" y="1278305"/>
                </a:lnTo>
                <a:lnTo>
                  <a:pt x="1524535" y="2377398"/>
                </a:lnTo>
                <a:lnTo>
                  <a:pt x="1524535" y="3159213"/>
                </a:lnTo>
                <a:lnTo>
                  <a:pt x="986186" y="3159213"/>
                </a:lnTo>
                <a:lnTo>
                  <a:pt x="986186" y="2357596"/>
                </a:lnTo>
                <a:lnTo>
                  <a:pt x="54747" y="1278305"/>
                </a:lnTo>
                <a:lnTo>
                  <a:pt x="54748" y="1278305"/>
                </a:lnTo>
                <a:close/>
                <a:moveTo>
                  <a:pt x="1794672" y="483017"/>
                </a:moveTo>
                <a:cubicBezTo>
                  <a:pt x="1775064" y="483017"/>
                  <a:pt x="1759410" y="491319"/>
                  <a:pt x="1747708" y="507923"/>
                </a:cubicBezTo>
                <a:cubicBezTo>
                  <a:pt x="1733002" y="529112"/>
                  <a:pt x="1725649" y="568249"/>
                  <a:pt x="1725649" y="625334"/>
                </a:cubicBezTo>
                <a:cubicBezTo>
                  <a:pt x="1725649" y="682419"/>
                  <a:pt x="1732330" y="720410"/>
                  <a:pt x="1745692" y="739306"/>
                </a:cubicBezTo>
                <a:cubicBezTo>
                  <a:pt x="1759054" y="758203"/>
                  <a:pt x="1775539" y="767651"/>
                  <a:pt x="1795147" y="767651"/>
                </a:cubicBezTo>
                <a:cubicBezTo>
                  <a:pt x="1814755" y="767651"/>
                  <a:pt x="1831240" y="758163"/>
                  <a:pt x="1844602" y="739188"/>
                </a:cubicBezTo>
                <a:cubicBezTo>
                  <a:pt x="1857964" y="720212"/>
                  <a:pt x="1864645" y="682261"/>
                  <a:pt x="1864645" y="625334"/>
                </a:cubicBezTo>
                <a:cubicBezTo>
                  <a:pt x="1864645" y="568091"/>
                  <a:pt x="1857964" y="530061"/>
                  <a:pt x="1844602" y="511243"/>
                </a:cubicBezTo>
                <a:cubicBezTo>
                  <a:pt x="1831240" y="492426"/>
                  <a:pt x="1814597" y="483017"/>
                  <a:pt x="1794672" y="483017"/>
                </a:cubicBezTo>
                <a:close/>
                <a:moveTo>
                  <a:pt x="1261272" y="483017"/>
                </a:moveTo>
                <a:cubicBezTo>
                  <a:pt x="1241664" y="483017"/>
                  <a:pt x="1226010" y="491319"/>
                  <a:pt x="1214308" y="507923"/>
                </a:cubicBezTo>
                <a:cubicBezTo>
                  <a:pt x="1199602" y="529112"/>
                  <a:pt x="1192249" y="568249"/>
                  <a:pt x="1192249" y="625334"/>
                </a:cubicBezTo>
                <a:cubicBezTo>
                  <a:pt x="1192249" y="682419"/>
                  <a:pt x="1198930" y="720410"/>
                  <a:pt x="1212292" y="739306"/>
                </a:cubicBezTo>
                <a:cubicBezTo>
                  <a:pt x="1225654" y="758203"/>
                  <a:pt x="1242139" y="767651"/>
                  <a:pt x="1261747" y="767651"/>
                </a:cubicBezTo>
                <a:cubicBezTo>
                  <a:pt x="1281355" y="767651"/>
                  <a:pt x="1297840" y="758163"/>
                  <a:pt x="1311202" y="739188"/>
                </a:cubicBezTo>
                <a:cubicBezTo>
                  <a:pt x="1324564" y="720212"/>
                  <a:pt x="1331245" y="682261"/>
                  <a:pt x="1331245" y="625334"/>
                </a:cubicBezTo>
                <a:cubicBezTo>
                  <a:pt x="1331245" y="568091"/>
                  <a:pt x="1324564" y="530061"/>
                  <a:pt x="1311202" y="511243"/>
                </a:cubicBezTo>
                <a:cubicBezTo>
                  <a:pt x="1297840" y="492426"/>
                  <a:pt x="1281197" y="483017"/>
                  <a:pt x="1261272" y="483017"/>
                </a:cubicBezTo>
                <a:close/>
                <a:moveTo>
                  <a:pt x="994572" y="483017"/>
                </a:moveTo>
                <a:cubicBezTo>
                  <a:pt x="974964" y="483017"/>
                  <a:pt x="959309" y="491319"/>
                  <a:pt x="947608" y="507923"/>
                </a:cubicBezTo>
                <a:cubicBezTo>
                  <a:pt x="932902" y="529112"/>
                  <a:pt x="925548" y="568249"/>
                  <a:pt x="925548" y="625334"/>
                </a:cubicBezTo>
                <a:cubicBezTo>
                  <a:pt x="925548" y="682419"/>
                  <a:pt x="932229" y="720410"/>
                  <a:pt x="945591" y="739306"/>
                </a:cubicBezTo>
                <a:cubicBezTo>
                  <a:pt x="958953" y="758203"/>
                  <a:pt x="975438" y="767651"/>
                  <a:pt x="995047" y="767651"/>
                </a:cubicBezTo>
                <a:cubicBezTo>
                  <a:pt x="1014655" y="767651"/>
                  <a:pt x="1031140" y="758163"/>
                  <a:pt x="1044502" y="739188"/>
                </a:cubicBezTo>
                <a:cubicBezTo>
                  <a:pt x="1057864" y="720212"/>
                  <a:pt x="1064545" y="682261"/>
                  <a:pt x="1064545" y="625334"/>
                </a:cubicBezTo>
                <a:cubicBezTo>
                  <a:pt x="1064545" y="568091"/>
                  <a:pt x="1057864" y="530061"/>
                  <a:pt x="1044502" y="511243"/>
                </a:cubicBezTo>
                <a:cubicBezTo>
                  <a:pt x="1031140" y="492426"/>
                  <a:pt x="1014496" y="483017"/>
                  <a:pt x="994572" y="483017"/>
                </a:cubicBezTo>
                <a:close/>
                <a:moveTo>
                  <a:pt x="727872" y="483017"/>
                </a:moveTo>
                <a:cubicBezTo>
                  <a:pt x="708264" y="483017"/>
                  <a:pt x="692609" y="491319"/>
                  <a:pt x="680908" y="507923"/>
                </a:cubicBezTo>
                <a:cubicBezTo>
                  <a:pt x="666201" y="529112"/>
                  <a:pt x="658848" y="568249"/>
                  <a:pt x="658848" y="625334"/>
                </a:cubicBezTo>
                <a:cubicBezTo>
                  <a:pt x="658848" y="682419"/>
                  <a:pt x="665529" y="720410"/>
                  <a:pt x="678891" y="739306"/>
                </a:cubicBezTo>
                <a:cubicBezTo>
                  <a:pt x="692253" y="758203"/>
                  <a:pt x="708738" y="767651"/>
                  <a:pt x="728346" y="767651"/>
                </a:cubicBezTo>
                <a:cubicBezTo>
                  <a:pt x="747955" y="767651"/>
                  <a:pt x="764440" y="758163"/>
                  <a:pt x="777802" y="739188"/>
                </a:cubicBezTo>
                <a:cubicBezTo>
                  <a:pt x="791164" y="720212"/>
                  <a:pt x="797845" y="682261"/>
                  <a:pt x="797845" y="625334"/>
                </a:cubicBezTo>
                <a:cubicBezTo>
                  <a:pt x="797845" y="568091"/>
                  <a:pt x="791164" y="530061"/>
                  <a:pt x="777802" y="511243"/>
                </a:cubicBezTo>
                <a:cubicBezTo>
                  <a:pt x="764440" y="492426"/>
                  <a:pt x="747796" y="483017"/>
                  <a:pt x="727872" y="483017"/>
                </a:cubicBezTo>
                <a:close/>
                <a:moveTo>
                  <a:pt x="2081771" y="447675"/>
                </a:moveTo>
                <a:lnTo>
                  <a:pt x="2109286" y="447675"/>
                </a:lnTo>
                <a:lnTo>
                  <a:pt x="2109286" y="796826"/>
                </a:lnTo>
                <a:lnTo>
                  <a:pt x="2066591" y="796826"/>
                </a:lnTo>
                <a:lnTo>
                  <a:pt x="2066591" y="524764"/>
                </a:lnTo>
                <a:cubicBezTo>
                  <a:pt x="2056312" y="534568"/>
                  <a:pt x="2042832" y="544372"/>
                  <a:pt x="2026149" y="554176"/>
                </a:cubicBezTo>
                <a:cubicBezTo>
                  <a:pt x="2009466" y="563980"/>
                  <a:pt x="1994483" y="571333"/>
                  <a:pt x="1981201" y="576235"/>
                </a:cubicBezTo>
                <a:lnTo>
                  <a:pt x="1981201" y="534963"/>
                </a:lnTo>
                <a:cubicBezTo>
                  <a:pt x="2005078" y="523736"/>
                  <a:pt x="2025951" y="510137"/>
                  <a:pt x="2043820" y="494165"/>
                </a:cubicBezTo>
                <a:cubicBezTo>
                  <a:pt x="2061689" y="478194"/>
                  <a:pt x="2074339" y="462698"/>
                  <a:pt x="2081771" y="447675"/>
                </a:cubicBezTo>
                <a:close/>
                <a:moveTo>
                  <a:pt x="1795147" y="447675"/>
                </a:moveTo>
                <a:cubicBezTo>
                  <a:pt x="1813806" y="447675"/>
                  <a:pt x="1830173" y="451431"/>
                  <a:pt x="1844246" y="458942"/>
                </a:cubicBezTo>
                <a:cubicBezTo>
                  <a:pt x="1858320" y="466453"/>
                  <a:pt x="1869942" y="477285"/>
                  <a:pt x="1879114" y="491438"/>
                </a:cubicBezTo>
                <a:cubicBezTo>
                  <a:pt x="1888285" y="505590"/>
                  <a:pt x="1895480" y="522826"/>
                  <a:pt x="1900699" y="543146"/>
                </a:cubicBezTo>
                <a:cubicBezTo>
                  <a:pt x="1905917" y="563466"/>
                  <a:pt x="1908526" y="590862"/>
                  <a:pt x="1908526" y="625334"/>
                </a:cubicBezTo>
                <a:cubicBezTo>
                  <a:pt x="1908526" y="666132"/>
                  <a:pt x="1904336" y="699062"/>
                  <a:pt x="1895955" y="724126"/>
                </a:cubicBezTo>
                <a:cubicBezTo>
                  <a:pt x="1887574" y="749189"/>
                  <a:pt x="1875042" y="768560"/>
                  <a:pt x="1858359" y="782239"/>
                </a:cubicBezTo>
                <a:cubicBezTo>
                  <a:pt x="1841677" y="795917"/>
                  <a:pt x="1820606" y="802756"/>
                  <a:pt x="1795147" y="802756"/>
                </a:cubicBezTo>
                <a:cubicBezTo>
                  <a:pt x="1761623" y="802756"/>
                  <a:pt x="1735295" y="790738"/>
                  <a:pt x="1716161" y="766702"/>
                </a:cubicBezTo>
                <a:cubicBezTo>
                  <a:pt x="1693232" y="737764"/>
                  <a:pt x="1681768" y="690642"/>
                  <a:pt x="1681768" y="625334"/>
                </a:cubicBezTo>
                <a:cubicBezTo>
                  <a:pt x="1681768" y="584220"/>
                  <a:pt x="1685998" y="551132"/>
                  <a:pt x="1694458" y="526068"/>
                </a:cubicBezTo>
                <a:cubicBezTo>
                  <a:pt x="1702918" y="501005"/>
                  <a:pt x="1715489" y="481673"/>
                  <a:pt x="1732172" y="468074"/>
                </a:cubicBezTo>
                <a:cubicBezTo>
                  <a:pt x="1748854" y="454475"/>
                  <a:pt x="1769846" y="447675"/>
                  <a:pt x="1795147" y="447675"/>
                </a:cubicBezTo>
                <a:close/>
                <a:moveTo>
                  <a:pt x="1548371" y="447675"/>
                </a:moveTo>
                <a:lnTo>
                  <a:pt x="1575886" y="447675"/>
                </a:lnTo>
                <a:lnTo>
                  <a:pt x="1575886" y="796826"/>
                </a:lnTo>
                <a:lnTo>
                  <a:pt x="1533191" y="796826"/>
                </a:lnTo>
                <a:lnTo>
                  <a:pt x="1533191" y="524764"/>
                </a:lnTo>
                <a:cubicBezTo>
                  <a:pt x="1522912" y="534568"/>
                  <a:pt x="1509432" y="544372"/>
                  <a:pt x="1492749" y="554176"/>
                </a:cubicBezTo>
                <a:cubicBezTo>
                  <a:pt x="1476066" y="563980"/>
                  <a:pt x="1461084" y="571333"/>
                  <a:pt x="1447801" y="576235"/>
                </a:cubicBezTo>
                <a:lnTo>
                  <a:pt x="1447801" y="534963"/>
                </a:lnTo>
                <a:cubicBezTo>
                  <a:pt x="1471678" y="523736"/>
                  <a:pt x="1492551" y="510137"/>
                  <a:pt x="1510420" y="494165"/>
                </a:cubicBezTo>
                <a:cubicBezTo>
                  <a:pt x="1528289" y="478194"/>
                  <a:pt x="1540939" y="462698"/>
                  <a:pt x="1548371" y="447675"/>
                </a:cubicBezTo>
                <a:close/>
                <a:moveTo>
                  <a:pt x="1261747" y="447675"/>
                </a:moveTo>
                <a:cubicBezTo>
                  <a:pt x="1280406" y="447675"/>
                  <a:pt x="1296773" y="451431"/>
                  <a:pt x="1310846" y="458942"/>
                </a:cubicBezTo>
                <a:cubicBezTo>
                  <a:pt x="1324920" y="466453"/>
                  <a:pt x="1336542" y="477285"/>
                  <a:pt x="1345714" y="491438"/>
                </a:cubicBezTo>
                <a:cubicBezTo>
                  <a:pt x="1354885" y="505590"/>
                  <a:pt x="1362080" y="522826"/>
                  <a:pt x="1367298" y="543146"/>
                </a:cubicBezTo>
                <a:cubicBezTo>
                  <a:pt x="1372517" y="563466"/>
                  <a:pt x="1375126" y="590862"/>
                  <a:pt x="1375126" y="625334"/>
                </a:cubicBezTo>
                <a:cubicBezTo>
                  <a:pt x="1375126" y="666132"/>
                  <a:pt x="1370936" y="699062"/>
                  <a:pt x="1362555" y="724126"/>
                </a:cubicBezTo>
                <a:cubicBezTo>
                  <a:pt x="1354174" y="749189"/>
                  <a:pt x="1341642" y="768560"/>
                  <a:pt x="1324959" y="782239"/>
                </a:cubicBezTo>
                <a:cubicBezTo>
                  <a:pt x="1308277" y="795917"/>
                  <a:pt x="1287206" y="802756"/>
                  <a:pt x="1261747" y="802756"/>
                </a:cubicBezTo>
                <a:cubicBezTo>
                  <a:pt x="1228223" y="802756"/>
                  <a:pt x="1201895" y="790738"/>
                  <a:pt x="1182761" y="766702"/>
                </a:cubicBezTo>
                <a:cubicBezTo>
                  <a:pt x="1159832" y="737764"/>
                  <a:pt x="1148368" y="690642"/>
                  <a:pt x="1148368" y="625334"/>
                </a:cubicBezTo>
                <a:cubicBezTo>
                  <a:pt x="1148368" y="584220"/>
                  <a:pt x="1152598" y="551132"/>
                  <a:pt x="1161058" y="526068"/>
                </a:cubicBezTo>
                <a:cubicBezTo>
                  <a:pt x="1169518" y="501005"/>
                  <a:pt x="1182089" y="481673"/>
                  <a:pt x="1198772" y="468074"/>
                </a:cubicBezTo>
                <a:cubicBezTo>
                  <a:pt x="1215454" y="454475"/>
                  <a:pt x="1236446" y="447675"/>
                  <a:pt x="1261747" y="447675"/>
                </a:cubicBezTo>
                <a:close/>
                <a:moveTo>
                  <a:pt x="995047" y="447675"/>
                </a:moveTo>
                <a:cubicBezTo>
                  <a:pt x="1013706" y="447675"/>
                  <a:pt x="1030072" y="451431"/>
                  <a:pt x="1044146" y="458942"/>
                </a:cubicBezTo>
                <a:cubicBezTo>
                  <a:pt x="1058219" y="466453"/>
                  <a:pt x="1069842" y="477285"/>
                  <a:pt x="1079013" y="491438"/>
                </a:cubicBezTo>
                <a:cubicBezTo>
                  <a:pt x="1088185" y="505590"/>
                  <a:pt x="1095380" y="522826"/>
                  <a:pt x="1100598" y="543146"/>
                </a:cubicBezTo>
                <a:cubicBezTo>
                  <a:pt x="1105816" y="563466"/>
                  <a:pt x="1108426" y="590862"/>
                  <a:pt x="1108426" y="625334"/>
                </a:cubicBezTo>
                <a:cubicBezTo>
                  <a:pt x="1108426" y="666132"/>
                  <a:pt x="1104235" y="699062"/>
                  <a:pt x="1095854" y="724126"/>
                </a:cubicBezTo>
                <a:cubicBezTo>
                  <a:pt x="1087473" y="749189"/>
                  <a:pt x="1074942" y="768560"/>
                  <a:pt x="1058259" y="782239"/>
                </a:cubicBezTo>
                <a:cubicBezTo>
                  <a:pt x="1041576" y="795917"/>
                  <a:pt x="1020505" y="802756"/>
                  <a:pt x="995047" y="802756"/>
                </a:cubicBezTo>
                <a:cubicBezTo>
                  <a:pt x="961523" y="802756"/>
                  <a:pt x="935194" y="790738"/>
                  <a:pt x="916061" y="766702"/>
                </a:cubicBezTo>
                <a:cubicBezTo>
                  <a:pt x="893132" y="737764"/>
                  <a:pt x="881667" y="690642"/>
                  <a:pt x="881667" y="625334"/>
                </a:cubicBezTo>
                <a:cubicBezTo>
                  <a:pt x="881667" y="584220"/>
                  <a:pt x="885897" y="551132"/>
                  <a:pt x="894357" y="526068"/>
                </a:cubicBezTo>
                <a:cubicBezTo>
                  <a:pt x="902817" y="501005"/>
                  <a:pt x="915389" y="481673"/>
                  <a:pt x="932071" y="468074"/>
                </a:cubicBezTo>
                <a:cubicBezTo>
                  <a:pt x="948754" y="454475"/>
                  <a:pt x="969746" y="447675"/>
                  <a:pt x="995047" y="447675"/>
                </a:cubicBezTo>
                <a:close/>
                <a:moveTo>
                  <a:pt x="728346" y="447675"/>
                </a:moveTo>
                <a:cubicBezTo>
                  <a:pt x="747006" y="447675"/>
                  <a:pt x="763372" y="451431"/>
                  <a:pt x="777446" y="458942"/>
                </a:cubicBezTo>
                <a:cubicBezTo>
                  <a:pt x="791519" y="466453"/>
                  <a:pt x="803142" y="477285"/>
                  <a:pt x="812313" y="491438"/>
                </a:cubicBezTo>
                <a:cubicBezTo>
                  <a:pt x="821485" y="505590"/>
                  <a:pt x="828680" y="522826"/>
                  <a:pt x="833898" y="543146"/>
                </a:cubicBezTo>
                <a:cubicBezTo>
                  <a:pt x="839116" y="563466"/>
                  <a:pt x="841726" y="590862"/>
                  <a:pt x="841726" y="625334"/>
                </a:cubicBezTo>
                <a:cubicBezTo>
                  <a:pt x="841726" y="666132"/>
                  <a:pt x="837535" y="699062"/>
                  <a:pt x="829154" y="724126"/>
                </a:cubicBezTo>
                <a:cubicBezTo>
                  <a:pt x="820773" y="749189"/>
                  <a:pt x="808242" y="768560"/>
                  <a:pt x="791559" y="782239"/>
                </a:cubicBezTo>
                <a:cubicBezTo>
                  <a:pt x="774876" y="795917"/>
                  <a:pt x="753805" y="802756"/>
                  <a:pt x="728346" y="802756"/>
                </a:cubicBezTo>
                <a:cubicBezTo>
                  <a:pt x="694823" y="802756"/>
                  <a:pt x="668494" y="790738"/>
                  <a:pt x="649361" y="766702"/>
                </a:cubicBezTo>
                <a:cubicBezTo>
                  <a:pt x="626432" y="737764"/>
                  <a:pt x="614967" y="690642"/>
                  <a:pt x="614967" y="625334"/>
                </a:cubicBezTo>
                <a:cubicBezTo>
                  <a:pt x="614967" y="584220"/>
                  <a:pt x="619197" y="551132"/>
                  <a:pt x="627657" y="526068"/>
                </a:cubicBezTo>
                <a:cubicBezTo>
                  <a:pt x="636117" y="501005"/>
                  <a:pt x="648689" y="481673"/>
                  <a:pt x="665371" y="468074"/>
                </a:cubicBezTo>
                <a:cubicBezTo>
                  <a:pt x="682054" y="454475"/>
                  <a:pt x="703046" y="447675"/>
                  <a:pt x="728346" y="447675"/>
                </a:cubicBezTo>
                <a:close/>
                <a:moveTo>
                  <a:pt x="481571" y="447675"/>
                </a:moveTo>
                <a:lnTo>
                  <a:pt x="509085" y="447675"/>
                </a:lnTo>
                <a:lnTo>
                  <a:pt x="509085" y="796826"/>
                </a:lnTo>
                <a:lnTo>
                  <a:pt x="466390" y="796826"/>
                </a:lnTo>
                <a:lnTo>
                  <a:pt x="466390" y="524764"/>
                </a:lnTo>
                <a:cubicBezTo>
                  <a:pt x="456112" y="534568"/>
                  <a:pt x="442631" y="544372"/>
                  <a:pt x="425949" y="554176"/>
                </a:cubicBezTo>
                <a:cubicBezTo>
                  <a:pt x="409266" y="563980"/>
                  <a:pt x="394283" y="571333"/>
                  <a:pt x="381000" y="576235"/>
                </a:cubicBezTo>
                <a:lnTo>
                  <a:pt x="381000" y="534963"/>
                </a:lnTo>
                <a:cubicBezTo>
                  <a:pt x="404878" y="523736"/>
                  <a:pt x="425751" y="510137"/>
                  <a:pt x="443620" y="494165"/>
                </a:cubicBezTo>
                <a:cubicBezTo>
                  <a:pt x="461488" y="478194"/>
                  <a:pt x="474139" y="462698"/>
                  <a:pt x="481571" y="447675"/>
                </a:cubicBezTo>
                <a:close/>
                <a:moveTo>
                  <a:pt x="2442372" y="35342"/>
                </a:moveTo>
                <a:cubicBezTo>
                  <a:pt x="2422764" y="35342"/>
                  <a:pt x="2407109" y="43644"/>
                  <a:pt x="2395408" y="60248"/>
                </a:cubicBezTo>
                <a:cubicBezTo>
                  <a:pt x="2380702" y="81437"/>
                  <a:pt x="2373349" y="120574"/>
                  <a:pt x="2373349" y="177659"/>
                </a:cubicBezTo>
                <a:cubicBezTo>
                  <a:pt x="2373349" y="234744"/>
                  <a:pt x="2380030" y="272735"/>
                  <a:pt x="2393392" y="291631"/>
                </a:cubicBezTo>
                <a:cubicBezTo>
                  <a:pt x="2406754" y="310528"/>
                  <a:pt x="2423239" y="319976"/>
                  <a:pt x="2442847" y="319976"/>
                </a:cubicBezTo>
                <a:cubicBezTo>
                  <a:pt x="2462455" y="319976"/>
                  <a:pt x="2478940" y="310488"/>
                  <a:pt x="2492302" y="291513"/>
                </a:cubicBezTo>
                <a:cubicBezTo>
                  <a:pt x="2505664" y="272537"/>
                  <a:pt x="2512345" y="234586"/>
                  <a:pt x="2512345" y="177659"/>
                </a:cubicBezTo>
                <a:cubicBezTo>
                  <a:pt x="2512345" y="120416"/>
                  <a:pt x="2505664" y="82386"/>
                  <a:pt x="2492302" y="63569"/>
                </a:cubicBezTo>
                <a:cubicBezTo>
                  <a:pt x="2478940" y="44751"/>
                  <a:pt x="2462297" y="35342"/>
                  <a:pt x="2442372" y="35342"/>
                </a:cubicBezTo>
                <a:close/>
                <a:moveTo>
                  <a:pt x="1908972" y="35342"/>
                </a:moveTo>
                <a:cubicBezTo>
                  <a:pt x="1889364" y="35342"/>
                  <a:pt x="1873710" y="43644"/>
                  <a:pt x="1862008" y="60248"/>
                </a:cubicBezTo>
                <a:cubicBezTo>
                  <a:pt x="1847302" y="81437"/>
                  <a:pt x="1839949" y="120574"/>
                  <a:pt x="1839949" y="177659"/>
                </a:cubicBezTo>
                <a:cubicBezTo>
                  <a:pt x="1839949" y="234744"/>
                  <a:pt x="1846630" y="272735"/>
                  <a:pt x="1859992" y="291631"/>
                </a:cubicBezTo>
                <a:cubicBezTo>
                  <a:pt x="1873354" y="310528"/>
                  <a:pt x="1889839" y="319976"/>
                  <a:pt x="1909447" y="319976"/>
                </a:cubicBezTo>
                <a:cubicBezTo>
                  <a:pt x="1929055" y="319976"/>
                  <a:pt x="1945540" y="310488"/>
                  <a:pt x="1958902" y="291513"/>
                </a:cubicBezTo>
                <a:cubicBezTo>
                  <a:pt x="1972264" y="272537"/>
                  <a:pt x="1978945" y="234586"/>
                  <a:pt x="1978945" y="177659"/>
                </a:cubicBezTo>
                <a:cubicBezTo>
                  <a:pt x="1978945" y="120416"/>
                  <a:pt x="1972264" y="82386"/>
                  <a:pt x="1958902" y="63569"/>
                </a:cubicBezTo>
                <a:cubicBezTo>
                  <a:pt x="1945540" y="44751"/>
                  <a:pt x="1928897" y="35342"/>
                  <a:pt x="1908972" y="35342"/>
                </a:cubicBezTo>
                <a:close/>
                <a:moveTo>
                  <a:pt x="1375572" y="35342"/>
                </a:moveTo>
                <a:cubicBezTo>
                  <a:pt x="1355964" y="35342"/>
                  <a:pt x="1340310" y="43644"/>
                  <a:pt x="1328608" y="60248"/>
                </a:cubicBezTo>
                <a:cubicBezTo>
                  <a:pt x="1313902" y="81437"/>
                  <a:pt x="1306549" y="120574"/>
                  <a:pt x="1306549" y="177659"/>
                </a:cubicBezTo>
                <a:cubicBezTo>
                  <a:pt x="1306549" y="234744"/>
                  <a:pt x="1313230" y="272735"/>
                  <a:pt x="1326592" y="291631"/>
                </a:cubicBezTo>
                <a:cubicBezTo>
                  <a:pt x="1339954" y="310528"/>
                  <a:pt x="1356439" y="319976"/>
                  <a:pt x="1376047" y="319976"/>
                </a:cubicBezTo>
                <a:cubicBezTo>
                  <a:pt x="1395655" y="319976"/>
                  <a:pt x="1412140" y="310488"/>
                  <a:pt x="1425502" y="291513"/>
                </a:cubicBezTo>
                <a:cubicBezTo>
                  <a:pt x="1438864" y="272537"/>
                  <a:pt x="1445545" y="234586"/>
                  <a:pt x="1445545" y="177659"/>
                </a:cubicBezTo>
                <a:cubicBezTo>
                  <a:pt x="1445545" y="120416"/>
                  <a:pt x="1438864" y="82386"/>
                  <a:pt x="1425502" y="63569"/>
                </a:cubicBezTo>
                <a:cubicBezTo>
                  <a:pt x="1412140" y="44751"/>
                  <a:pt x="1395497" y="35342"/>
                  <a:pt x="1375572" y="35342"/>
                </a:cubicBezTo>
                <a:close/>
                <a:moveTo>
                  <a:pt x="1108872" y="35342"/>
                </a:moveTo>
                <a:cubicBezTo>
                  <a:pt x="1089264" y="35342"/>
                  <a:pt x="1073609" y="43644"/>
                  <a:pt x="1061908" y="60248"/>
                </a:cubicBezTo>
                <a:cubicBezTo>
                  <a:pt x="1047202" y="81437"/>
                  <a:pt x="1039849" y="120574"/>
                  <a:pt x="1039849" y="177659"/>
                </a:cubicBezTo>
                <a:cubicBezTo>
                  <a:pt x="1039849" y="234744"/>
                  <a:pt x="1046529" y="272735"/>
                  <a:pt x="1059892" y="291631"/>
                </a:cubicBezTo>
                <a:cubicBezTo>
                  <a:pt x="1073253" y="310528"/>
                  <a:pt x="1089738" y="319976"/>
                  <a:pt x="1109347" y="319976"/>
                </a:cubicBezTo>
                <a:cubicBezTo>
                  <a:pt x="1128955" y="319976"/>
                  <a:pt x="1145440" y="310488"/>
                  <a:pt x="1158802" y="291513"/>
                </a:cubicBezTo>
                <a:cubicBezTo>
                  <a:pt x="1172164" y="272537"/>
                  <a:pt x="1178845" y="234586"/>
                  <a:pt x="1178845" y="177659"/>
                </a:cubicBezTo>
                <a:cubicBezTo>
                  <a:pt x="1178845" y="120416"/>
                  <a:pt x="1172164" y="82386"/>
                  <a:pt x="1158802" y="63569"/>
                </a:cubicBezTo>
                <a:cubicBezTo>
                  <a:pt x="1145440" y="44751"/>
                  <a:pt x="1128797" y="35342"/>
                  <a:pt x="1108872" y="35342"/>
                </a:cubicBezTo>
                <a:close/>
                <a:moveTo>
                  <a:pt x="346872" y="35342"/>
                </a:moveTo>
                <a:cubicBezTo>
                  <a:pt x="327264" y="35342"/>
                  <a:pt x="311609" y="43644"/>
                  <a:pt x="299908" y="60248"/>
                </a:cubicBezTo>
                <a:cubicBezTo>
                  <a:pt x="285201" y="81437"/>
                  <a:pt x="277848" y="120574"/>
                  <a:pt x="277848" y="177659"/>
                </a:cubicBezTo>
                <a:cubicBezTo>
                  <a:pt x="277848" y="234744"/>
                  <a:pt x="284529" y="272735"/>
                  <a:pt x="297891" y="291631"/>
                </a:cubicBezTo>
                <a:cubicBezTo>
                  <a:pt x="311253" y="310528"/>
                  <a:pt x="327738" y="319976"/>
                  <a:pt x="347346" y="319976"/>
                </a:cubicBezTo>
                <a:cubicBezTo>
                  <a:pt x="366955" y="319976"/>
                  <a:pt x="383440" y="310488"/>
                  <a:pt x="396802" y="291513"/>
                </a:cubicBezTo>
                <a:cubicBezTo>
                  <a:pt x="410164" y="272537"/>
                  <a:pt x="416845" y="234586"/>
                  <a:pt x="416845" y="177659"/>
                </a:cubicBezTo>
                <a:cubicBezTo>
                  <a:pt x="416845" y="120416"/>
                  <a:pt x="410164" y="82386"/>
                  <a:pt x="396802" y="63569"/>
                </a:cubicBezTo>
                <a:cubicBezTo>
                  <a:pt x="383440" y="44751"/>
                  <a:pt x="366796" y="35342"/>
                  <a:pt x="346872" y="35342"/>
                </a:cubicBezTo>
                <a:close/>
                <a:moveTo>
                  <a:pt x="2442847" y="0"/>
                </a:moveTo>
                <a:cubicBezTo>
                  <a:pt x="2461506" y="0"/>
                  <a:pt x="2477872" y="3756"/>
                  <a:pt x="2491946" y="11267"/>
                </a:cubicBezTo>
                <a:cubicBezTo>
                  <a:pt x="2506020" y="18778"/>
                  <a:pt x="2517642" y="29610"/>
                  <a:pt x="2526814" y="43763"/>
                </a:cubicBezTo>
                <a:cubicBezTo>
                  <a:pt x="2535985" y="57915"/>
                  <a:pt x="2543180" y="75152"/>
                  <a:pt x="2548398" y="95471"/>
                </a:cubicBezTo>
                <a:cubicBezTo>
                  <a:pt x="2553617" y="115791"/>
                  <a:pt x="2556226" y="143187"/>
                  <a:pt x="2556226" y="177659"/>
                </a:cubicBezTo>
                <a:cubicBezTo>
                  <a:pt x="2556226" y="218457"/>
                  <a:pt x="2552035" y="251387"/>
                  <a:pt x="2543654" y="276451"/>
                </a:cubicBezTo>
                <a:cubicBezTo>
                  <a:pt x="2535274" y="301514"/>
                  <a:pt x="2522742" y="320885"/>
                  <a:pt x="2506059" y="334564"/>
                </a:cubicBezTo>
                <a:cubicBezTo>
                  <a:pt x="2489376" y="348242"/>
                  <a:pt x="2468306" y="355081"/>
                  <a:pt x="2442847" y="355081"/>
                </a:cubicBezTo>
                <a:cubicBezTo>
                  <a:pt x="2409323" y="355081"/>
                  <a:pt x="2382995" y="343063"/>
                  <a:pt x="2363861" y="319027"/>
                </a:cubicBezTo>
                <a:cubicBezTo>
                  <a:pt x="2340932" y="290090"/>
                  <a:pt x="2329468" y="242967"/>
                  <a:pt x="2329468" y="177659"/>
                </a:cubicBezTo>
                <a:cubicBezTo>
                  <a:pt x="2329468" y="136545"/>
                  <a:pt x="2333698" y="103457"/>
                  <a:pt x="2342158" y="78393"/>
                </a:cubicBezTo>
                <a:cubicBezTo>
                  <a:pt x="2350617" y="53330"/>
                  <a:pt x="2363189" y="33998"/>
                  <a:pt x="2379872" y="20399"/>
                </a:cubicBezTo>
                <a:cubicBezTo>
                  <a:pt x="2396554" y="6800"/>
                  <a:pt x="2417546" y="0"/>
                  <a:pt x="2442847" y="0"/>
                </a:cubicBezTo>
                <a:close/>
                <a:moveTo>
                  <a:pt x="2196071" y="0"/>
                </a:moveTo>
                <a:lnTo>
                  <a:pt x="2223586" y="0"/>
                </a:lnTo>
                <a:lnTo>
                  <a:pt x="2223586" y="349151"/>
                </a:lnTo>
                <a:lnTo>
                  <a:pt x="2180891" y="349151"/>
                </a:lnTo>
                <a:lnTo>
                  <a:pt x="2180891" y="77089"/>
                </a:lnTo>
                <a:cubicBezTo>
                  <a:pt x="2170612" y="86893"/>
                  <a:pt x="2157132" y="96697"/>
                  <a:pt x="2140449" y="106501"/>
                </a:cubicBezTo>
                <a:cubicBezTo>
                  <a:pt x="2123766" y="116305"/>
                  <a:pt x="2108783" y="123658"/>
                  <a:pt x="2095501" y="128560"/>
                </a:cubicBezTo>
                <a:lnTo>
                  <a:pt x="2095501" y="87288"/>
                </a:lnTo>
                <a:cubicBezTo>
                  <a:pt x="2119378" y="76061"/>
                  <a:pt x="2140251" y="62462"/>
                  <a:pt x="2158120" y="46490"/>
                </a:cubicBezTo>
                <a:cubicBezTo>
                  <a:pt x="2175989" y="30519"/>
                  <a:pt x="2188639" y="15023"/>
                  <a:pt x="2196071" y="0"/>
                </a:cubicBezTo>
                <a:close/>
                <a:moveTo>
                  <a:pt x="1909447" y="0"/>
                </a:moveTo>
                <a:cubicBezTo>
                  <a:pt x="1928106" y="0"/>
                  <a:pt x="1944473" y="3756"/>
                  <a:pt x="1958546" y="11267"/>
                </a:cubicBezTo>
                <a:cubicBezTo>
                  <a:pt x="1972620" y="18778"/>
                  <a:pt x="1984242" y="29610"/>
                  <a:pt x="1993414" y="43763"/>
                </a:cubicBezTo>
                <a:cubicBezTo>
                  <a:pt x="2002585" y="57915"/>
                  <a:pt x="2009780" y="75152"/>
                  <a:pt x="2014998" y="95471"/>
                </a:cubicBezTo>
                <a:cubicBezTo>
                  <a:pt x="2020217" y="115791"/>
                  <a:pt x="2022826" y="143187"/>
                  <a:pt x="2022826" y="177659"/>
                </a:cubicBezTo>
                <a:cubicBezTo>
                  <a:pt x="2022826" y="218457"/>
                  <a:pt x="2018636" y="251387"/>
                  <a:pt x="2010254" y="276451"/>
                </a:cubicBezTo>
                <a:cubicBezTo>
                  <a:pt x="2001874" y="301514"/>
                  <a:pt x="1989342" y="320885"/>
                  <a:pt x="1972659" y="334564"/>
                </a:cubicBezTo>
                <a:cubicBezTo>
                  <a:pt x="1955977" y="348242"/>
                  <a:pt x="1934906" y="355081"/>
                  <a:pt x="1909447" y="355081"/>
                </a:cubicBezTo>
                <a:cubicBezTo>
                  <a:pt x="1875923" y="355081"/>
                  <a:pt x="1849595" y="343063"/>
                  <a:pt x="1830461" y="319027"/>
                </a:cubicBezTo>
                <a:cubicBezTo>
                  <a:pt x="1807532" y="290090"/>
                  <a:pt x="1796068" y="242967"/>
                  <a:pt x="1796068" y="177659"/>
                </a:cubicBezTo>
                <a:cubicBezTo>
                  <a:pt x="1796068" y="136545"/>
                  <a:pt x="1800298" y="103457"/>
                  <a:pt x="1808758" y="78393"/>
                </a:cubicBezTo>
                <a:cubicBezTo>
                  <a:pt x="1817218" y="53330"/>
                  <a:pt x="1829789" y="33998"/>
                  <a:pt x="1846472" y="20399"/>
                </a:cubicBezTo>
                <a:cubicBezTo>
                  <a:pt x="1863154" y="6800"/>
                  <a:pt x="1884146" y="0"/>
                  <a:pt x="1909447" y="0"/>
                </a:cubicBezTo>
                <a:close/>
                <a:moveTo>
                  <a:pt x="1662671" y="0"/>
                </a:moveTo>
                <a:lnTo>
                  <a:pt x="1690186" y="0"/>
                </a:lnTo>
                <a:lnTo>
                  <a:pt x="1690186" y="349151"/>
                </a:lnTo>
                <a:lnTo>
                  <a:pt x="1647491" y="349151"/>
                </a:lnTo>
                <a:lnTo>
                  <a:pt x="1647491" y="77089"/>
                </a:lnTo>
                <a:cubicBezTo>
                  <a:pt x="1637212" y="86893"/>
                  <a:pt x="1623732" y="96697"/>
                  <a:pt x="1607049" y="106501"/>
                </a:cubicBezTo>
                <a:cubicBezTo>
                  <a:pt x="1590366" y="116305"/>
                  <a:pt x="1575384" y="123658"/>
                  <a:pt x="1562101" y="128560"/>
                </a:cubicBezTo>
                <a:lnTo>
                  <a:pt x="1562101" y="87288"/>
                </a:lnTo>
                <a:cubicBezTo>
                  <a:pt x="1585978" y="76061"/>
                  <a:pt x="1606851" y="62462"/>
                  <a:pt x="1624720" y="46490"/>
                </a:cubicBezTo>
                <a:cubicBezTo>
                  <a:pt x="1642589" y="30519"/>
                  <a:pt x="1655239" y="15023"/>
                  <a:pt x="1662671" y="0"/>
                </a:cubicBezTo>
                <a:close/>
                <a:moveTo>
                  <a:pt x="1376047" y="0"/>
                </a:moveTo>
                <a:cubicBezTo>
                  <a:pt x="1394706" y="0"/>
                  <a:pt x="1411073" y="3756"/>
                  <a:pt x="1425146" y="11267"/>
                </a:cubicBezTo>
                <a:cubicBezTo>
                  <a:pt x="1439220" y="18778"/>
                  <a:pt x="1450842" y="29610"/>
                  <a:pt x="1460014" y="43763"/>
                </a:cubicBezTo>
                <a:cubicBezTo>
                  <a:pt x="1469185" y="57915"/>
                  <a:pt x="1476380" y="75152"/>
                  <a:pt x="1481599" y="95471"/>
                </a:cubicBezTo>
                <a:cubicBezTo>
                  <a:pt x="1486817" y="115791"/>
                  <a:pt x="1489426" y="143187"/>
                  <a:pt x="1489426" y="177659"/>
                </a:cubicBezTo>
                <a:cubicBezTo>
                  <a:pt x="1489426" y="218457"/>
                  <a:pt x="1485236" y="251387"/>
                  <a:pt x="1476855" y="276451"/>
                </a:cubicBezTo>
                <a:cubicBezTo>
                  <a:pt x="1468474" y="301514"/>
                  <a:pt x="1455942" y="320885"/>
                  <a:pt x="1439259" y="334564"/>
                </a:cubicBezTo>
                <a:cubicBezTo>
                  <a:pt x="1422577" y="348242"/>
                  <a:pt x="1401506" y="355081"/>
                  <a:pt x="1376047" y="355081"/>
                </a:cubicBezTo>
                <a:cubicBezTo>
                  <a:pt x="1342523" y="355081"/>
                  <a:pt x="1316195" y="343063"/>
                  <a:pt x="1297061" y="319027"/>
                </a:cubicBezTo>
                <a:cubicBezTo>
                  <a:pt x="1274132" y="290090"/>
                  <a:pt x="1262668" y="242967"/>
                  <a:pt x="1262668" y="177659"/>
                </a:cubicBezTo>
                <a:cubicBezTo>
                  <a:pt x="1262668" y="136545"/>
                  <a:pt x="1266898" y="103457"/>
                  <a:pt x="1275358" y="78393"/>
                </a:cubicBezTo>
                <a:cubicBezTo>
                  <a:pt x="1283818" y="53330"/>
                  <a:pt x="1296389" y="33998"/>
                  <a:pt x="1313072" y="20399"/>
                </a:cubicBezTo>
                <a:cubicBezTo>
                  <a:pt x="1329754" y="6800"/>
                  <a:pt x="1350746" y="0"/>
                  <a:pt x="1376047" y="0"/>
                </a:cubicBezTo>
                <a:close/>
                <a:moveTo>
                  <a:pt x="1109347" y="0"/>
                </a:moveTo>
                <a:cubicBezTo>
                  <a:pt x="1128006" y="0"/>
                  <a:pt x="1144373" y="3756"/>
                  <a:pt x="1158446" y="11267"/>
                </a:cubicBezTo>
                <a:cubicBezTo>
                  <a:pt x="1172520" y="18778"/>
                  <a:pt x="1184142" y="29610"/>
                  <a:pt x="1193314" y="43763"/>
                </a:cubicBezTo>
                <a:cubicBezTo>
                  <a:pt x="1202485" y="57915"/>
                  <a:pt x="1209680" y="75152"/>
                  <a:pt x="1214899" y="95471"/>
                </a:cubicBezTo>
                <a:cubicBezTo>
                  <a:pt x="1220117" y="115791"/>
                  <a:pt x="1222726" y="143187"/>
                  <a:pt x="1222726" y="177659"/>
                </a:cubicBezTo>
                <a:cubicBezTo>
                  <a:pt x="1222726" y="218457"/>
                  <a:pt x="1218536" y="251387"/>
                  <a:pt x="1210155" y="276451"/>
                </a:cubicBezTo>
                <a:cubicBezTo>
                  <a:pt x="1201774" y="301514"/>
                  <a:pt x="1189242" y="320885"/>
                  <a:pt x="1172559" y="334564"/>
                </a:cubicBezTo>
                <a:cubicBezTo>
                  <a:pt x="1155877" y="348242"/>
                  <a:pt x="1134805" y="355081"/>
                  <a:pt x="1109347" y="355081"/>
                </a:cubicBezTo>
                <a:cubicBezTo>
                  <a:pt x="1075823" y="355081"/>
                  <a:pt x="1049494" y="343063"/>
                  <a:pt x="1030361" y="319027"/>
                </a:cubicBezTo>
                <a:cubicBezTo>
                  <a:pt x="1007432" y="290090"/>
                  <a:pt x="995967" y="242967"/>
                  <a:pt x="995967" y="177659"/>
                </a:cubicBezTo>
                <a:cubicBezTo>
                  <a:pt x="995967" y="136545"/>
                  <a:pt x="1000197" y="103457"/>
                  <a:pt x="1008657" y="78393"/>
                </a:cubicBezTo>
                <a:cubicBezTo>
                  <a:pt x="1017117" y="53330"/>
                  <a:pt x="1029689" y="33998"/>
                  <a:pt x="1046371" y="20399"/>
                </a:cubicBezTo>
                <a:cubicBezTo>
                  <a:pt x="1063054" y="6800"/>
                  <a:pt x="1084046" y="0"/>
                  <a:pt x="1109347" y="0"/>
                </a:cubicBezTo>
                <a:close/>
                <a:moveTo>
                  <a:pt x="862571" y="0"/>
                </a:moveTo>
                <a:lnTo>
                  <a:pt x="890086" y="0"/>
                </a:lnTo>
                <a:lnTo>
                  <a:pt x="890086" y="349151"/>
                </a:lnTo>
                <a:lnTo>
                  <a:pt x="847390" y="349151"/>
                </a:lnTo>
                <a:lnTo>
                  <a:pt x="847390" y="77089"/>
                </a:lnTo>
                <a:cubicBezTo>
                  <a:pt x="837112" y="86893"/>
                  <a:pt x="823631" y="96697"/>
                  <a:pt x="806949" y="106501"/>
                </a:cubicBezTo>
                <a:cubicBezTo>
                  <a:pt x="790266" y="116305"/>
                  <a:pt x="775283" y="123658"/>
                  <a:pt x="762000" y="128560"/>
                </a:cubicBezTo>
                <a:lnTo>
                  <a:pt x="762000" y="87288"/>
                </a:lnTo>
                <a:cubicBezTo>
                  <a:pt x="785878" y="76061"/>
                  <a:pt x="806751" y="62462"/>
                  <a:pt x="824620" y="46490"/>
                </a:cubicBezTo>
                <a:cubicBezTo>
                  <a:pt x="842488" y="30519"/>
                  <a:pt x="855139" y="15023"/>
                  <a:pt x="862571" y="0"/>
                </a:cubicBezTo>
                <a:close/>
                <a:moveTo>
                  <a:pt x="633971" y="0"/>
                </a:moveTo>
                <a:lnTo>
                  <a:pt x="661485" y="0"/>
                </a:lnTo>
                <a:lnTo>
                  <a:pt x="661485" y="349151"/>
                </a:lnTo>
                <a:lnTo>
                  <a:pt x="618790" y="349151"/>
                </a:lnTo>
                <a:lnTo>
                  <a:pt x="618790" y="77089"/>
                </a:lnTo>
                <a:cubicBezTo>
                  <a:pt x="608512" y="86893"/>
                  <a:pt x="595031" y="96697"/>
                  <a:pt x="578349" y="106501"/>
                </a:cubicBezTo>
                <a:cubicBezTo>
                  <a:pt x="561666" y="116305"/>
                  <a:pt x="546683" y="123658"/>
                  <a:pt x="533400" y="128560"/>
                </a:cubicBezTo>
                <a:lnTo>
                  <a:pt x="533400" y="87288"/>
                </a:lnTo>
                <a:cubicBezTo>
                  <a:pt x="557278" y="76061"/>
                  <a:pt x="578151" y="62462"/>
                  <a:pt x="596020" y="46490"/>
                </a:cubicBezTo>
                <a:cubicBezTo>
                  <a:pt x="613888" y="30519"/>
                  <a:pt x="626539" y="15023"/>
                  <a:pt x="633971" y="0"/>
                </a:cubicBezTo>
                <a:close/>
                <a:moveTo>
                  <a:pt x="347346" y="0"/>
                </a:moveTo>
                <a:cubicBezTo>
                  <a:pt x="366006" y="0"/>
                  <a:pt x="382372" y="3756"/>
                  <a:pt x="396446" y="11267"/>
                </a:cubicBezTo>
                <a:cubicBezTo>
                  <a:pt x="410519" y="18778"/>
                  <a:pt x="422142" y="29610"/>
                  <a:pt x="431313" y="43763"/>
                </a:cubicBezTo>
                <a:cubicBezTo>
                  <a:pt x="440485" y="57915"/>
                  <a:pt x="447680" y="75152"/>
                  <a:pt x="452898" y="95471"/>
                </a:cubicBezTo>
                <a:cubicBezTo>
                  <a:pt x="458116" y="115791"/>
                  <a:pt x="460726" y="143187"/>
                  <a:pt x="460726" y="177659"/>
                </a:cubicBezTo>
                <a:cubicBezTo>
                  <a:pt x="460726" y="218457"/>
                  <a:pt x="456535" y="251387"/>
                  <a:pt x="448154" y="276451"/>
                </a:cubicBezTo>
                <a:cubicBezTo>
                  <a:pt x="439773" y="301514"/>
                  <a:pt x="427242" y="320885"/>
                  <a:pt x="410559" y="334564"/>
                </a:cubicBezTo>
                <a:cubicBezTo>
                  <a:pt x="393876" y="348242"/>
                  <a:pt x="372805" y="355081"/>
                  <a:pt x="347346" y="355081"/>
                </a:cubicBezTo>
                <a:cubicBezTo>
                  <a:pt x="313823" y="355081"/>
                  <a:pt x="287494" y="343063"/>
                  <a:pt x="268361" y="319027"/>
                </a:cubicBezTo>
                <a:cubicBezTo>
                  <a:pt x="245432" y="290090"/>
                  <a:pt x="233967" y="242967"/>
                  <a:pt x="233967" y="177659"/>
                </a:cubicBezTo>
                <a:cubicBezTo>
                  <a:pt x="233967" y="136545"/>
                  <a:pt x="238197" y="103457"/>
                  <a:pt x="246657" y="78393"/>
                </a:cubicBezTo>
                <a:cubicBezTo>
                  <a:pt x="255117" y="53330"/>
                  <a:pt x="267689" y="33998"/>
                  <a:pt x="284371" y="20399"/>
                </a:cubicBezTo>
                <a:cubicBezTo>
                  <a:pt x="301054" y="6800"/>
                  <a:pt x="322046" y="0"/>
                  <a:pt x="347346" y="0"/>
                </a:cubicBezTo>
                <a:close/>
                <a:moveTo>
                  <a:pt x="100571" y="0"/>
                </a:moveTo>
                <a:lnTo>
                  <a:pt x="128085" y="0"/>
                </a:lnTo>
                <a:lnTo>
                  <a:pt x="128085" y="349151"/>
                </a:lnTo>
                <a:lnTo>
                  <a:pt x="85390" y="349151"/>
                </a:lnTo>
                <a:lnTo>
                  <a:pt x="85390" y="77089"/>
                </a:lnTo>
                <a:cubicBezTo>
                  <a:pt x="75112" y="86893"/>
                  <a:pt x="61631" y="96697"/>
                  <a:pt x="44949" y="106501"/>
                </a:cubicBezTo>
                <a:cubicBezTo>
                  <a:pt x="28266" y="116305"/>
                  <a:pt x="13283" y="123658"/>
                  <a:pt x="0" y="128560"/>
                </a:cubicBezTo>
                <a:lnTo>
                  <a:pt x="0" y="87288"/>
                </a:lnTo>
                <a:cubicBezTo>
                  <a:pt x="23878" y="76061"/>
                  <a:pt x="44751" y="62462"/>
                  <a:pt x="62620" y="46490"/>
                </a:cubicBezTo>
                <a:cubicBezTo>
                  <a:pt x="80488" y="30519"/>
                  <a:pt x="93139" y="15023"/>
                  <a:pt x="100571" y="0"/>
                </a:cubicBezTo>
                <a:close/>
              </a:path>
            </a:pathLst>
          </a:custGeom>
          <a:solidFill>
            <a:schemeClr val="bg2"/>
          </a:solidFill>
          <a:ln>
            <a:noFill/>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lnSpc>
                <a:spcPts val="4667"/>
              </a:lnSpc>
              <a:buClr>
                <a:schemeClr val="bg1"/>
              </a:buClr>
            </a:pPr>
            <a:endParaRPr lang="en-US" sz="5067" dirty="0">
              <a:solidFill>
                <a:schemeClr val="tx2"/>
              </a:solidFill>
            </a:endParaRPr>
          </a:p>
        </p:txBody>
      </p:sp>
      <p:sp>
        <p:nvSpPr>
          <p:cNvPr id="180" name="TextBox 179">
            <a:extLst>
              <a:ext uri="{FF2B5EF4-FFF2-40B4-BE49-F238E27FC236}">
                <a16:creationId xmlns:a16="http://schemas.microsoft.com/office/drawing/2014/main" id="{EAF2E68B-E2C2-47B5-9C93-41D37C1AF040}"/>
              </a:ext>
            </a:extLst>
          </p:cNvPr>
          <p:cNvSpPr txBox="1"/>
          <p:nvPr/>
        </p:nvSpPr>
        <p:spPr>
          <a:xfrm>
            <a:off x="4750104" y="1233636"/>
            <a:ext cx="2685030" cy="287323"/>
          </a:xfrm>
          <a:prstGeom prst="rect">
            <a:avLst/>
          </a:prstGeom>
          <a:noFill/>
        </p:spPr>
        <p:txBody>
          <a:bodyPr wrap="none" lIns="0" tIns="0" rIns="0" bIns="0" rtlCol="0" anchor="ctr" anchorCtr="0">
            <a:spAutoFit/>
          </a:bodyPr>
          <a:lstStyle/>
          <a:p>
            <a:pPr algn="ctr"/>
            <a:r>
              <a:rPr lang="en-US" sz="1867" dirty="0">
                <a:solidFill>
                  <a:schemeClr val="bg2"/>
                </a:solidFill>
                <a:latin typeface="Arial"/>
              </a:rPr>
              <a:t>Use Case Rationalization</a:t>
            </a:r>
          </a:p>
        </p:txBody>
      </p:sp>
      <p:sp>
        <p:nvSpPr>
          <p:cNvPr id="181" name="Oval 180">
            <a:extLst>
              <a:ext uri="{FF2B5EF4-FFF2-40B4-BE49-F238E27FC236}">
                <a16:creationId xmlns:a16="http://schemas.microsoft.com/office/drawing/2014/main" id="{2AC8701E-BA50-4C61-A835-8CA746A03001}"/>
              </a:ext>
            </a:extLst>
          </p:cNvPr>
          <p:cNvSpPr>
            <a:spLocks noChangeAspect="1"/>
          </p:cNvSpPr>
          <p:nvPr/>
        </p:nvSpPr>
        <p:spPr>
          <a:xfrm>
            <a:off x="4396247" y="1729247"/>
            <a:ext cx="3399508" cy="3399508"/>
          </a:xfrm>
          <a:prstGeom prst="ellipse">
            <a:avLst/>
          </a:prstGeom>
          <a:noFill/>
          <a:ln w="38100" cmpd="sng">
            <a:solidFill>
              <a:schemeClr val="bg2"/>
            </a:solidFill>
          </a:ln>
          <a:effectLst/>
        </p:spPr>
        <p:txBody>
          <a:bodyPr wrap="square" lIns="243777" tIns="182832" rIns="182832" bIns="182832" rtlCol="0" anchor="ctr">
            <a:noAutofit/>
          </a:bodyPr>
          <a:lstStyle/>
          <a:p>
            <a:pPr algn="ctr">
              <a:lnSpc>
                <a:spcPct val="90000"/>
              </a:lnSpc>
              <a:spcBef>
                <a:spcPts val="800"/>
              </a:spcBef>
            </a:pPr>
            <a:endParaRPr lang="en-US" sz="2667" dirty="0" err="1">
              <a:solidFill>
                <a:srgbClr val="000000"/>
              </a:solidFill>
              <a:latin typeface="Arial"/>
            </a:endParaRPr>
          </a:p>
        </p:txBody>
      </p:sp>
      <p:sp>
        <p:nvSpPr>
          <p:cNvPr id="182" name="Oval 181">
            <a:extLst>
              <a:ext uri="{FF2B5EF4-FFF2-40B4-BE49-F238E27FC236}">
                <a16:creationId xmlns:a16="http://schemas.microsoft.com/office/drawing/2014/main" id="{22206A55-F50F-4D6C-9D25-794DDE09C0A1}"/>
              </a:ext>
            </a:extLst>
          </p:cNvPr>
          <p:cNvSpPr>
            <a:spLocks noChangeAspect="1"/>
          </p:cNvSpPr>
          <p:nvPr/>
        </p:nvSpPr>
        <p:spPr>
          <a:xfrm>
            <a:off x="5982617" y="1594717"/>
            <a:ext cx="272193" cy="243840"/>
          </a:xfrm>
          <a:prstGeom prst="ellipse">
            <a:avLst/>
          </a:prstGeom>
          <a:solidFill>
            <a:schemeClr val="tx2"/>
          </a:solidFill>
          <a:ln w="12700" cmpd="sng">
            <a:noFill/>
          </a:ln>
          <a:effectLst/>
        </p:spPr>
        <p:txBody>
          <a:bodyPr wrap="none" lIns="0" tIns="0" rIns="0" bIns="0" rtlCol="0" anchor="ctr">
            <a:noAutofit/>
          </a:bodyPr>
          <a:lstStyle/>
          <a:p>
            <a:pPr algn="ctr">
              <a:lnSpc>
                <a:spcPct val="90000"/>
              </a:lnSpc>
              <a:spcBef>
                <a:spcPts val="800"/>
              </a:spcBef>
            </a:pPr>
            <a:r>
              <a:rPr lang="en-US" sz="1200" dirty="0">
                <a:solidFill>
                  <a:schemeClr val="bg2"/>
                </a:solidFill>
                <a:latin typeface="Arial"/>
              </a:rPr>
              <a:t>1</a:t>
            </a:r>
          </a:p>
        </p:txBody>
      </p:sp>
      <p:sp>
        <p:nvSpPr>
          <p:cNvPr id="183" name="Oval 182">
            <a:extLst>
              <a:ext uri="{FF2B5EF4-FFF2-40B4-BE49-F238E27FC236}">
                <a16:creationId xmlns:a16="http://schemas.microsoft.com/office/drawing/2014/main" id="{17B8740A-C2D7-48F5-AB96-E7B644124172}"/>
              </a:ext>
            </a:extLst>
          </p:cNvPr>
          <p:cNvSpPr>
            <a:spLocks noChangeAspect="1"/>
          </p:cNvSpPr>
          <p:nvPr/>
        </p:nvSpPr>
        <p:spPr>
          <a:xfrm>
            <a:off x="5505864" y="4916772"/>
            <a:ext cx="272193" cy="243840"/>
          </a:xfrm>
          <a:prstGeom prst="ellipse">
            <a:avLst/>
          </a:prstGeom>
          <a:solidFill>
            <a:schemeClr val="tx2"/>
          </a:solidFill>
          <a:ln w="12700" cmpd="sng">
            <a:noFill/>
          </a:ln>
          <a:effectLst/>
        </p:spPr>
        <p:txBody>
          <a:bodyPr wrap="none" lIns="0" tIns="0" rIns="0" bIns="0" rtlCol="0" anchor="ctr">
            <a:noAutofit/>
          </a:bodyPr>
          <a:lstStyle/>
          <a:p>
            <a:pPr algn="ctr">
              <a:lnSpc>
                <a:spcPct val="90000"/>
              </a:lnSpc>
              <a:spcBef>
                <a:spcPts val="800"/>
              </a:spcBef>
            </a:pPr>
            <a:r>
              <a:rPr lang="en-US" sz="1200" dirty="0">
                <a:solidFill>
                  <a:schemeClr val="bg2"/>
                </a:solidFill>
                <a:latin typeface="Arial"/>
              </a:rPr>
              <a:t>7</a:t>
            </a:r>
          </a:p>
        </p:txBody>
      </p:sp>
      <p:sp>
        <p:nvSpPr>
          <p:cNvPr id="184" name="Oval 183">
            <a:extLst>
              <a:ext uri="{FF2B5EF4-FFF2-40B4-BE49-F238E27FC236}">
                <a16:creationId xmlns:a16="http://schemas.microsoft.com/office/drawing/2014/main" id="{C2932208-7B28-42CA-85A4-DE418B7B6F47}"/>
              </a:ext>
            </a:extLst>
          </p:cNvPr>
          <p:cNvSpPr>
            <a:spLocks noChangeAspect="1"/>
          </p:cNvSpPr>
          <p:nvPr/>
        </p:nvSpPr>
        <p:spPr>
          <a:xfrm>
            <a:off x="4379185" y="2539316"/>
            <a:ext cx="340241" cy="304800"/>
          </a:xfrm>
          <a:prstGeom prst="ellipse">
            <a:avLst/>
          </a:prstGeom>
          <a:solidFill>
            <a:schemeClr val="tx2"/>
          </a:solidFill>
          <a:ln w="12700" cmpd="sng">
            <a:noFill/>
          </a:ln>
          <a:effectLst/>
        </p:spPr>
        <p:txBody>
          <a:bodyPr wrap="none" lIns="0" tIns="0" rIns="0" bIns="0" rtlCol="0" anchor="ctr">
            <a:noAutofit/>
          </a:bodyPr>
          <a:lstStyle/>
          <a:p>
            <a:pPr algn="ctr">
              <a:lnSpc>
                <a:spcPct val="90000"/>
              </a:lnSpc>
              <a:spcBef>
                <a:spcPts val="800"/>
              </a:spcBef>
            </a:pPr>
            <a:r>
              <a:rPr lang="en-US" sz="1200" dirty="0">
                <a:solidFill>
                  <a:schemeClr val="bg2"/>
                </a:solidFill>
                <a:latin typeface="Arial"/>
              </a:rPr>
              <a:t>10</a:t>
            </a:r>
          </a:p>
        </p:txBody>
      </p:sp>
      <p:sp>
        <p:nvSpPr>
          <p:cNvPr id="185" name="Oval 184">
            <a:extLst>
              <a:ext uri="{FF2B5EF4-FFF2-40B4-BE49-F238E27FC236}">
                <a16:creationId xmlns:a16="http://schemas.microsoft.com/office/drawing/2014/main" id="{41E68022-0C2B-4F30-8FCB-D90895F324FF}"/>
              </a:ext>
            </a:extLst>
          </p:cNvPr>
          <p:cNvSpPr>
            <a:spLocks noChangeAspect="1"/>
          </p:cNvSpPr>
          <p:nvPr/>
        </p:nvSpPr>
        <p:spPr>
          <a:xfrm>
            <a:off x="7228253" y="4374072"/>
            <a:ext cx="272193" cy="243840"/>
          </a:xfrm>
          <a:prstGeom prst="ellipse">
            <a:avLst/>
          </a:prstGeom>
          <a:solidFill>
            <a:schemeClr val="tx2"/>
          </a:solidFill>
          <a:ln w="12700" cmpd="sng">
            <a:noFill/>
          </a:ln>
          <a:effectLst/>
        </p:spPr>
        <p:txBody>
          <a:bodyPr wrap="none" lIns="0" tIns="0" rIns="0" bIns="0" rtlCol="0" anchor="ctr">
            <a:noAutofit/>
          </a:bodyPr>
          <a:lstStyle/>
          <a:p>
            <a:pPr algn="ctr">
              <a:lnSpc>
                <a:spcPct val="90000"/>
              </a:lnSpc>
              <a:spcBef>
                <a:spcPts val="800"/>
              </a:spcBef>
            </a:pPr>
            <a:r>
              <a:rPr lang="en-US" sz="1200" dirty="0">
                <a:solidFill>
                  <a:schemeClr val="bg2"/>
                </a:solidFill>
                <a:latin typeface="Arial"/>
              </a:rPr>
              <a:t>5</a:t>
            </a:r>
          </a:p>
        </p:txBody>
      </p:sp>
      <p:sp>
        <p:nvSpPr>
          <p:cNvPr id="186" name="Oval 185">
            <a:extLst>
              <a:ext uri="{FF2B5EF4-FFF2-40B4-BE49-F238E27FC236}">
                <a16:creationId xmlns:a16="http://schemas.microsoft.com/office/drawing/2014/main" id="{2DBC2427-E640-482B-9589-5A63649FDA2A}"/>
              </a:ext>
            </a:extLst>
          </p:cNvPr>
          <p:cNvSpPr>
            <a:spLocks noChangeAspect="1"/>
          </p:cNvSpPr>
          <p:nvPr/>
        </p:nvSpPr>
        <p:spPr>
          <a:xfrm>
            <a:off x="4288228" y="3519007"/>
            <a:ext cx="272193" cy="243840"/>
          </a:xfrm>
          <a:prstGeom prst="ellipse">
            <a:avLst/>
          </a:prstGeom>
          <a:solidFill>
            <a:schemeClr val="tx2"/>
          </a:solidFill>
          <a:ln w="12700" cmpd="sng">
            <a:noFill/>
          </a:ln>
          <a:effectLst/>
        </p:spPr>
        <p:txBody>
          <a:bodyPr wrap="none" lIns="0" tIns="0" rIns="0" bIns="0" rtlCol="0" anchor="ctr">
            <a:noAutofit/>
          </a:bodyPr>
          <a:lstStyle/>
          <a:p>
            <a:pPr algn="ctr">
              <a:lnSpc>
                <a:spcPct val="90000"/>
              </a:lnSpc>
              <a:spcBef>
                <a:spcPts val="800"/>
              </a:spcBef>
            </a:pPr>
            <a:r>
              <a:rPr lang="en-US" sz="1200" dirty="0">
                <a:solidFill>
                  <a:schemeClr val="bg2"/>
                </a:solidFill>
                <a:latin typeface="Arial"/>
              </a:rPr>
              <a:t>9</a:t>
            </a:r>
          </a:p>
        </p:txBody>
      </p:sp>
      <p:sp>
        <p:nvSpPr>
          <p:cNvPr id="187" name="Oval 186">
            <a:extLst>
              <a:ext uri="{FF2B5EF4-FFF2-40B4-BE49-F238E27FC236}">
                <a16:creationId xmlns:a16="http://schemas.microsoft.com/office/drawing/2014/main" id="{8ADA41C4-521C-4BD0-B33A-185AF7A74111}"/>
              </a:ext>
            </a:extLst>
          </p:cNvPr>
          <p:cNvSpPr>
            <a:spLocks noChangeAspect="1"/>
          </p:cNvSpPr>
          <p:nvPr/>
        </p:nvSpPr>
        <p:spPr>
          <a:xfrm>
            <a:off x="6876940" y="1840465"/>
            <a:ext cx="272193" cy="243840"/>
          </a:xfrm>
          <a:prstGeom prst="ellipse">
            <a:avLst/>
          </a:prstGeom>
          <a:solidFill>
            <a:schemeClr val="tx2"/>
          </a:solidFill>
          <a:ln w="12700" cmpd="sng">
            <a:noFill/>
          </a:ln>
          <a:effectLst/>
        </p:spPr>
        <p:txBody>
          <a:bodyPr wrap="none" lIns="0" tIns="0" rIns="0" bIns="0" rtlCol="0" anchor="ctr">
            <a:noAutofit/>
          </a:bodyPr>
          <a:lstStyle/>
          <a:p>
            <a:pPr algn="ctr">
              <a:lnSpc>
                <a:spcPct val="90000"/>
              </a:lnSpc>
              <a:spcBef>
                <a:spcPts val="800"/>
              </a:spcBef>
            </a:pPr>
            <a:r>
              <a:rPr lang="en-US" sz="1200" dirty="0">
                <a:solidFill>
                  <a:schemeClr val="bg2"/>
                </a:solidFill>
                <a:latin typeface="Arial"/>
              </a:rPr>
              <a:t>2</a:t>
            </a:r>
          </a:p>
        </p:txBody>
      </p:sp>
      <p:sp>
        <p:nvSpPr>
          <p:cNvPr id="188" name="Oval 187">
            <a:extLst>
              <a:ext uri="{FF2B5EF4-FFF2-40B4-BE49-F238E27FC236}">
                <a16:creationId xmlns:a16="http://schemas.microsoft.com/office/drawing/2014/main" id="{66349EAD-FC50-4E1F-BE29-71BE5C8BD1A3}"/>
              </a:ext>
            </a:extLst>
          </p:cNvPr>
          <p:cNvSpPr>
            <a:spLocks noChangeAspect="1"/>
          </p:cNvSpPr>
          <p:nvPr/>
        </p:nvSpPr>
        <p:spPr>
          <a:xfrm>
            <a:off x="4654964" y="4374072"/>
            <a:ext cx="272193" cy="243840"/>
          </a:xfrm>
          <a:prstGeom prst="ellipse">
            <a:avLst/>
          </a:prstGeom>
          <a:solidFill>
            <a:schemeClr val="tx2"/>
          </a:solidFill>
          <a:ln w="12700" cmpd="sng">
            <a:noFill/>
          </a:ln>
          <a:effectLst/>
        </p:spPr>
        <p:txBody>
          <a:bodyPr wrap="none" lIns="0" tIns="0" rIns="0" bIns="0" rtlCol="0" anchor="ctr">
            <a:noAutofit/>
          </a:bodyPr>
          <a:lstStyle/>
          <a:p>
            <a:pPr algn="ctr">
              <a:lnSpc>
                <a:spcPct val="90000"/>
              </a:lnSpc>
              <a:spcBef>
                <a:spcPts val="800"/>
              </a:spcBef>
            </a:pPr>
            <a:r>
              <a:rPr lang="en-US" sz="1200" dirty="0">
                <a:solidFill>
                  <a:schemeClr val="bg2"/>
                </a:solidFill>
                <a:latin typeface="Arial"/>
              </a:rPr>
              <a:t>8</a:t>
            </a:r>
          </a:p>
        </p:txBody>
      </p:sp>
      <p:sp>
        <p:nvSpPr>
          <p:cNvPr id="189" name="Oval 188">
            <a:extLst>
              <a:ext uri="{FF2B5EF4-FFF2-40B4-BE49-F238E27FC236}">
                <a16:creationId xmlns:a16="http://schemas.microsoft.com/office/drawing/2014/main" id="{CCCBEAF4-C8BD-4AA5-94E8-A7BFCD71D4F7}"/>
              </a:ext>
            </a:extLst>
          </p:cNvPr>
          <p:cNvSpPr>
            <a:spLocks noChangeAspect="1"/>
          </p:cNvSpPr>
          <p:nvPr/>
        </p:nvSpPr>
        <p:spPr>
          <a:xfrm>
            <a:off x="6471786" y="4916772"/>
            <a:ext cx="272193" cy="243840"/>
          </a:xfrm>
          <a:prstGeom prst="ellipse">
            <a:avLst/>
          </a:prstGeom>
          <a:solidFill>
            <a:schemeClr val="tx2"/>
          </a:solidFill>
          <a:ln w="12700" cmpd="sng">
            <a:noFill/>
          </a:ln>
          <a:effectLst/>
        </p:spPr>
        <p:txBody>
          <a:bodyPr wrap="none" lIns="0" tIns="0" rIns="0" bIns="0" rtlCol="0" anchor="ctr">
            <a:noAutofit/>
          </a:bodyPr>
          <a:lstStyle/>
          <a:p>
            <a:pPr algn="ctr">
              <a:lnSpc>
                <a:spcPct val="90000"/>
              </a:lnSpc>
              <a:spcBef>
                <a:spcPts val="800"/>
              </a:spcBef>
            </a:pPr>
            <a:r>
              <a:rPr lang="en-US" sz="1200" dirty="0">
                <a:solidFill>
                  <a:schemeClr val="bg2"/>
                </a:solidFill>
                <a:latin typeface="Arial"/>
              </a:rPr>
              <a:t>6</a:t>
            </a:r>
          </a:p>
        </p:txBody>
      </p:sp>
      <p:sp>
        <p:nvSpPr>
          <p:cNvPr id="190" name="Oval 189">
            <a:extLst>
              <a:ext uri="{FF2B5EF4-FFF2-40B4-BE49-F238E27FC236}">
                <a16:creationId xmlns:a16="http://schemas.microsoft.com/office/drawing/2014/main" id="{3A0AAF24-E426-41A4-9012-2DFA0E9A8ED0}"/>
              </a:ext>
            </a:extLst>
          </p:cNvPr>
          <p:cNvSpPr>
            <a:spLocks noChangeAspect="1"/>
          </p:cNvSpPr>
          <p:nvPr/>
        </p:nvSpPr>
        <p:spPr>
          <a:xfrm>
            <a:off x="7631960" y="3519007"/>
            <a:ext cx="272193" cy="243840"/>
          </a:xfrm>
          <a:prstGeom prst="ellipse">
            <a:avLst/>
          </a:prstGeom>
          <a:solidFill>
            <a:schemeClr val="tx2"/>
          </a:solidFill>
          <a:ln w="12700" cmpd="sng">
            <a:noFill/>
          </a:ln>
          <a:effectLst/>
        </p:spPr>
        <p:txBody>
          <a:bodyPr wrap="none" lIns="0" tIns="0" rIns="0" bIns="0" rtlCol="0" anchor="ctr">
            <a:noAutofit/>
          </a:bodyPr>
          <a:lstStyle/>
          <a:p>
            <a:pPr algn="ctr">
              <a:lnSpc>
                <a:spcPct val="90000"/>
              </a:lnSpc>
              <a:spcBef>
                <a:spcPts val="800"/>
              </a:spcBef>
            </a:pPr>
            <a:r>
              <a:rPr lang="en-US" sz="1200" dirty="0">
                <a:solidFill>
                  <a:schemeClr val="bg2"/>
                </a:solidFill>
                <a:latin typeface="Arial"/>
              </a:rPr>
              <a:t>4</a:t>
            </a:r>
          </a:p>
        </p:txBody>
      </p:sp>
      <p:sp>
        <p:nvSpPr>
          <p:cNvPr id="191" name="Oval 190">
            <a:extLst>
              <a:ext uri="{FF2B5EF4-FFF2-40B4-BE49-F238E27FC236}">
                <a16:creationId xmlns:a16="http://schemas.microsoft.com/office/drawing/2014/main" id="{7526360A-9704-43A2-AF4C-842C7D1341A1}"/>
              </a:ext>
            </a:extLst>
          </p:cNvPr>
          <p:cNvSpPr>
            <a:spLocks noChangeAspect="1"/>
          </p:cNvSpPr>
          <p:nvPr/>
        </p:nvSpPr>
        <p:spPr>
          <a:xfrm>
            <a:off x="7507817" y="2569796"/>
            <a:ext cx="272193" cy="243840"/>
          </a:xfrm>
          <a:prstGeom prst="ellipse">
            <a:avLst/>
          </a:prstGeom>
          <a:solidFill>
            <a:schemeClr val="tx2"/>
          </a:solidFill>
          <a:ln w="12700" cmpd="sng">
            <a:noFill/>
          </a:ln>
          <a:effectLst/>
        </p:spPr>
        <p:txBody>
          <a:bodyPr wrap="none" lIns="0" tIns="0" rIns="0" bIns="0" rtlCol="0" anchor="ctr">
            <a:noAutofit/>
          </a:bodyPr>
          <a:lstStyle/>
          <a:p>
            <a:pPr algn="ctr">
              <a:lnSpc>
                <a:spcPct val="90000"/>
              </a:lnSpc>
              <a:spcBef>
                <a:spcPts val="800"/>
              </a:spcBef>
            </a:pPr>
            <a:r>
              <a:rPr lang="en-US" sz="1200" dirty="0">
                <a:solidFill>
                  <a:schemeClr val="bg2"/>
                </a:solidFill>
                <a:latin typeface="Arial"/>
              </a:rPr>
              <a:t>3</a:t>
            </a:r>
          </a:p>
        </p:txBody>
      </p:sp>
      <p:sp>
        <p:nvSpPr>
          <p:cNvPr id="192" name="Oval 191">
            <a:extLst>
              <a:ext uri="{FF2B5EF4-FFF2-40B4-BE49-F238E27FC236}">
                <a16:creationId xmlns:a16="http://schemas.microsoft.com/office/drawing/2014/main" id="{5D844B9A-6C43-4F4B-A2E3-3451D9D629A3}"/>
              </a:ext>
            </a:extLst>
          </p:cNvPr>
          <p:cNvSpPr>
            <a:spLocks noChangeAspect="1"/>
          </p:cNvSpPr>
          <p:nvPr/>
        </p:nvSpPr>
        <p:spPr>
          <a:xfrm>
            <a:off x="5019769" y="1813961"/>
            <a:ext cx="340243" cy="304800"/>
          </a:xfrm>
          <a:prstGeom prst="ellipse">
            <a:avLst/>
          </a:prstGeom>
          <a:solidFill>
            <a:schemeClr val="tx2"/>
          </a:solidFill>
          <a:ln w="12700" cmpd="sng">
            <a:noFill/>
          </a:ln>
          <a:effectLst/>
        </p:spPr>
        <p:txBody>
          <a:bodyPr wrap="none" lIns="0" tIns="0" rIns="0" bIns="0" rtlCol="0" anchor="ctr">
            <a:noAutofit/>
          </a:bodyPr>
          <a:lstStyle/>
          <a:p>
            <a:pPr algn="ctr">
              <a:lnSpc>
                <a:spcPct val="90000"/>
              </a:lnSpc>
              <a:spcBef>
                <a:spcPts val="800"/>
              </a:spcBef>
            </a:pPr>
            <a:r>
              <a:rPr lang="en-US" sz="1200" dirty="0">
                <a:solidFill>
                  <a:schemeClr val="bg2"/>
                </a:solidFill>
                <a:latin typeface="Arial"/>
              </a:rPr>
              <a:t>11</a:t>
            </a:r>
          </a:p>
        </p:txBody>
      </p:sp>
      <p:sp>
        <p:nvSpPr>
          <p:cNvPr id="193" name="TextBox 192">
            <a:extLst>
              <a:ext uri="{FF2B5EF4-FFF2-40B4-BE49-F238E27FC236}">
                <a16:creationId xmlns:a16="http://schemas.microsoft.com/office/drawing/2014/main" id="{E24B1AF8-A957-43B6-9930-6E07E8758081}"/>
              </a:ext>
            </a:extLst>
          </p:cNvPr>
          <p:cNvSpPr txBox="1"/>
          <p:nvPr/>
        </p:nvSpPr>
        <p:spPr>
          <a:xfrm>
            <a:off x="7381828" y="1795613"/>
            <a:ext cx="1728037" cy="287323"/>
          </a:xfrm>
          <a:prstGeom prst="rect">
            <a:avLst/>
          </a:prstGeom>
          <a:noFill/>
        </p:spPr>
        <p:txBody>
          <a:bodyPr wrap="none" lIns="0" tIns="0" rIns="0" bIns="0" rtlCol="0" anchor="ctr" anchorCtr="0">
            <a:spAutoFit/>
          </a:bodyPr>
          <a:lstStyle/>
          <a:p>
            <a:pPr algn="ctr"/>
            <a:r>
              <a:rPr lang="en-US" sz="1867" dirty="0">
                <a:solidFill>
                  <a:schemeClr val="bg2"/>
                </a:solidFill>
                <a:latin typeface="Arial"/>
              </a:rPr>
              <a:t>Smart Contracts</a:t>
            </a:r>
          </a:p>
        </p:txBody>
      </p:sp>
      <p:sp>
        <p:nvSpPr>
          <p:cNvPr id="194" name="TextBox 193">
            <a:extLst>
              <a:ext uri="{FF2B5EF4-FFF2-40B4-BE49-F238E27FC236}">
                <a16:creationId xmlns:a16="http://schemas.microsoft.com/office/drawing/2014/main" id="{9285D70C-DE92-4AEF-96DB-A207E035BC3F}"/>
              </a:ext>
            </a:extLst>
          </p:cNvPr>
          <p:cNvSpPr txBox="1"/>
          <p:nvPr/>
        </p:nvSpPr>
        <p:spPr>
          <a:xfrm>
            <a:off x="7920831" y="2548054"/>
            <a:ext cx="2263480" cy="287323"/>
          </a:xfrm>
          <a:prstGeom prst="rect">
            <a:avLst/>
          </a:prstGeom>
          <a:noFill/>
        </p:spPr>
        <p:txBody>
          <a:bodyPr wrap="square" lIns="0" tIns="0" rIns="0" bIns="0" rtlCol="0" anchor="ctr" anchorCtr="0">
            <a:spAutoFit/>
          </a:bodyPr>
          <a:lstStyle/>
          <a:p>
            <a:r>
              <a:rPr lang="en-US" sz="1867" dirty="0">
                <a:solidFill>
                  <a:schemeClr val="bg2"/>
                </a:solidFill>
                <a:latin typeface="Arial"/>
              </a:rPr>
              <a:t>Identity Management</a:t>
            </a:r>
          </a:p>
        </p:txBody>
      </p:sp>
      <p:sp>
        <p:nvSpPr>
          <p:cNvPr id="195" name="TextBox 194">
            <a:extLst>
              <a:ext uri="{FF2B5EF4-FFF2-40B4-BE49-F238E27FC236}">
                <a16:creationId xmlns:a16="http://schemas.microsoft.com/office/drawing/2014/main" id="{A676E1BA-1D46-41CF-9FA6-397870C97401}"/>
              </a:ext>
            </a:extLst>
          </p:cNvPr>
          <p:cNvSpPr txBox="1"/>
          <p:nvPr/>
        </p:nvSpPr>
        <p:spPr>
          <a:xfrm>
            <a:off x="8016464" y="3497267"/>
            <a:ext cx="1873911" cy="287323"/>
          </a:xfrm>
          <a:prstGeom prst="rect">
            <a:avLst/>
          </a:prstGeom>
          <a:noFill/>
        </p:spPr>
        <p:txBody>
          <a:bodyPr wrap="none" lIns="0" tIns="0" rIns="0" bIns="0" rtlCol="0" anchor="ctr" anchorCtr="0">
            <a:spAutoFit/>
          </a:bodyPr>
          <a:lstStyle/>
          <a:p>
            <a:pPr algn="ctr"/>
            <a:r>
              <a:rPr lang="en-US" sz="1867" dirty="0">
                <a:solidFill>
                  <a:schemeClr val="bg2"/>
                </a:solidFill>
                <a:latin typeface="Arial"/>
              </a:rPr>
              <a:t>Key Management</a:t>
            </a:r>
          </a:p>
        </p:txBody>
      </p:sp>
      <p:sp>
        <p:nvSpPr>
          <p:cNvPr id="196" name="TextBox 195">
            <a:extLst>
              <a:ext uri="{FF2B5EF4-FFF2-40B4-BE49-F238E27FC236}">
                <a16:creationId xmlns:a16="http://schemas.microsoft.com/office/drawing/2014/main" id="{7FFF4363-E480-4C50-8B33-AD01D9F2C373}"/>
              </a:ext>
            </a:extLst>
          </p:cNvPr>
          <p:cNvSpPr txBox="1"/>
          <p:nvPr/>
        </p:nvSpPr>
        <p:spPr>
          <a:xfrm>
            <a:off x="7713418" y="4352332"/>
            <a:ext cx="2672206" cy="287323"/>
          </a:xfrm>
          <a:prstGeom prst="rect">
            <a:avLst/>
          </a:prstGeom>
          <a:noFill/>
        </p:spPr>
        <p:txBody>
          <a:bodyPr wrap="none" lIns="0" tIns="0" rIns="0" bIns="0" rtlCol="0" anchor="ctr" anchorCtr="0">
            <a:spAutoFit/>
          </a:bodyPr>
          <a:lstStyle/>
          <a:p>
            <a:pPr algn="ctr"/>
            <a:r>
              <a:rPr lang="en-US" sz="1867" dirty="0">
                <a:solidFill>
                  <a:schemeClr val="bg2"/>
                </a:solidFill>
                <a:latin typeface="Arial"/>
              </a:rPr>
              <a:t>Network Programmability</a:t>
            </a:r>
          </a:p>
        </p:txBody>
      </p:sp>
      <p:sp>
        <p:nvSpPr>
          <p:cNvPr id="197" name="TextBox 196">
            <a:extLst>
              <a:ext uri="{FF2B5EF4-FFF2-40B4-BE49-F238E27FC236}">
                <a16:creationId xmlns:a16="http://schemas.microsoft.com/office/drawing/2014/main" id="{4C350AD0-EC67-4C02-88D9-FD77B91D4DD0}"/>
              </a:ext>
            </a:extLst>
          </p:cNvPr>
          <p:cNvSpPr txBox="1"/>
          <p:nvPr/>
        </p:nvSpPr>
        <p:spPr>
          <a:xfrm>
            <a:off x="6781074" y="5133033"/>
            <a:ext cx="2381678" cy="287323"/>
          </a:xfrm>
          <a:prstGeom prst="rect">
            <a:avLst/>
          </a:prstGeom>
          <a:noFill/>
        </p:spPr>
        <p:txBody>
          <a:bodyPr wrap="none" lIns="0" tIns="0" rIns="0" bIns="0" rtlCol="0" anchor="ctr" anchorCtr="0">
            <a:spAutoFit/>
          </a:bodyPr>
          <a:lstStyle/>
          <a:p>
            <a:pPr algn="ctr"/>
            <a:r>
              <a:rPr lang="en-US" sz="1867" dirty="0">
                <a:solidFill>
                  <a:schemeClr val="bg2"/>
                </a:solidFill>
                <a:latin typeface="Arial"/>
              </a:rPr>
              <a:t>Consensus Algorithms</a:t>
            </a:r>
          </a:p>
        </p:txBody>
      </p:sp>
      <p:sp>
        <p:nvSpPr>
          <p:cNvPr id="198" name="TextBox 197">
            <a:extLst>
              <a:ext uri="{FF2B5EF4-FFF2-40B4-BE49-F238E27FC236}">
                <a16:creationId xmlns:a16="http://schemas.microsoft.com/office/drawing/2014/main" id="{91E1D2DE-5B83-49B7-9E83-4AEBFE16DC09}"/>
              </a:ext>
            </a:extLst>
          </p:cNvPr>
          <p:cNvSpPr txBox="1"/>
          <p:nvPr/>
        </p:nvSpPr>
        <p:spPr>
          <a:xfrm>
            <a:off x="3588844" y="5133033"/>
            <a:ext cx="1869614" cy="287323"/>
          </a:xfrm>
          <a:prstGeom prst="rect">
            <a:avLst/>
          </a:prstGeom>
          <a:noFill/>
        </p:spPr>
        <p:txBody>
          <a:bodyPr wrap="none" lIns="0" tIns="0" rIns="0" bIns="0" rtlCol="0" anchor="ctr" anchorCtr="0">
            <a:spAutoFit/>
          </a:bodyPr>
          <a:lstStyle/>
          <a:p>
            <a:pPr algn="r"/>
            <a:r>
              <a:rPr lang="en-US" sz="1867" dirty="0">
                <a:solidFill>
                  <a:schemeClr val="bg2"/>
                </a:solidFill>
                <a:latin typeface="Arial"/>
              </a:rPr>
              <a:t>Off-chain Storage</a:t>
            </a:r>
          </a:p>
        </p:txBody>
      </p:sp>
      <p:sp>
        <p:nvSpPr>
          <p:cNvPr id="199" name="TextBox 198">
            <a:extLst>
              <a:ext uri="{FF2B5EF4-FFF2-40B4-BE49-F238E27FC236}">
                <a16:creationId xmlns:a16="http://schemas.microsoft.com/office/drawing/2014/main" id="{6F152869-D18D-4464-858B-89622B2D7C6C}"/>
              </a:ext>
            </a:extLst>
          </p:cNvPr>
          <p:cNvSpPr txBox="1"/>
          <p:nvPr/>
        </p:nvSpPr>
        <p:spPr>
          <a:xfrm>
            <a:off x="2833880" y="4352332"/>
            <a:ext cx="1647887" cy="287323"/>
          </a:xfrm>
          <a:prstGeom prst="rect">
            <a:avLst/>
          </a:prstGeom>
          <a:noFill/>
        </p:spPr>
        <p:txBody>
          <a:bodyPr wrap="none" lIns="0" tIns="0" rIns="0" bIns="0" rtlCol="0" anchor="ctr" anchorCtr="0">
            <a:spAutoFit/>
          </a:bodyPr>
          <a:lstStyle/>
          <a:p>
            <a:pPr algn="r"/>
            <a:r>
              <a:rPr lang="en-US" sz="1867" dirty="0">
                <a:solidFill>
                  <a:schemeClr val="bg2"/>
                </a:solidFill>
                <a:latin typeface="Arial"/>
              </a:rPr>
              <a:t>Data Protection</a:t>
            </a:r>
          </a:p>
        </p:txBody>
      </p:sp>
      <p:sp>
        <p:nvSpPr>
          <p:cNvPr id="200" name="TextBox 199">
            <a:extLst>
              <a:ext uri="{FF2B5EF4-FFF2-40B4-BE49-F238E27FC236}">
                <a16:creationId xmlns:a16="http://schemas.microsoft.com/office/drawing/2014/main" id="{956B8D1E-7CE9-4A21-BFA0-DA95CF6E18B7}"/>
              </a:ext>
            </a:extLst>
          </p:cNvPr>
          <p:cNvSpPr txBox="1"/>
          <p:nvPr/>
        </p:nvSpPr>
        <p:spPr>
          <a:xfrm>
            <a:off x="2293223" y="3497267"/>
            <a:ext cx="1886734" cy="287323"/>
          </a:xfrm>
          <a:prstGeom prst="rect">
            <a:avLst/>
          </a:prstGeom>
          <a:noFill/>
        </p:spPr>
        <p:txBody>
          <a:bodyPr wrap="none" lIns="0" tIns="0" rIns="0" bIns="0" rtlCol="0" anchor="ctr" anchorCtr="0">
            <a:spAutoFit/>
          </a:bodyPr>
          <a:lstStyle/>
          <a:p>
            <a:pPr algn="r"/>
            <a:r>
              <a:rPr lang="en-US" sz="1867" dirty="0">
                <a:solidFill>
                  <a:schemeClr val="bg2"/>
                </a:solidFill>
                <a:latin typeface="Arial"/>
              </a:rPr>
              <a:t>Hybrid Integration</a:t>
            </a:r>
          </a:p>
        </p:txBody>
      </p:sp>
      <p:sp>
        <p:nvSpPr>
          <p:cNvPr id="201" name="TextBox 200">
            <a:extLst>
              <a:ext uri="{FF2B5EF4-FFF2-40B4-BE49-F238E27FC236}">
                <a16:creationId xmlns:a16="http://schemas.microsoft.com/office/drawing/2014/main" id="{C84D1921-F3FD-4BE2-AF25-5F49C225354D}"/>
              </a:ext>
            </a:extLst>
          </p:cNvPr>
          <p:cNvSpPr txBox="1"/>
          <p:nvPr/>
        </p:nvSpPr>
        <p:spPr>
          <a:xfrm>
            <a:off x="3062025" y="2548056"/>
            <a:ext cx="1208664" cy="287323"/>
          </a:xfrm>
          <a:prstGeom prst="rect">
            <a:avLst/>
          </a:prstGeom>
          <a:noFill/>
        </p:spPr>
        <p:txBody>
          <a:bodyPr wrap="none" lIns="0" tIns="0" rIns="0" bIns="0" rtlCol="0" anchor="ctr" anchorCtr="0">
            <a:spAutoFit/>
          </a:bodyPr>
          <a:lstStyle/>
          <a:p>
            <a:pPr algn="r"/>
            <a:r>
              <a:rPr lang="en-US" sz="1867" dirty="0">
                <a:solidFill>
                  <a:schemeClr val="bg2"/>
                </a:solidFill>
                <a:latin typeface="Arial"/>
              </a:rPr>
              <a:t>Multi-Chain</a:t>
            </a:r>
          </a:p>
        </p:txBody>
      </p:sp>
      <p:sp>
        <p:nvSpPr>
          <p:cNvPr id="202" name="TextBox 201">
            <a:extLst>
              <a:ext uri="{FF2B5EF4-FFF2-40B4-BE49-F238E27FC236}">
                <a16:creationId xmlns:a16="http://schemas.microsoft.com/office/drawing/2014/main" id="{01B91596-D08A-42BF-AC96-CE87D8A86D33}"/>
              </a:ext>
            </a:extLst>
          </p:cNvPr>
          <p:cNvSpPr txBox="1"/>
          <p:nvPr/>
        </p:nvSpPr>
        <p:spPr>
          <a:xfrm>
            <a:off x="2261981" y="1797323"/>
            <a:ext cx="2530392" cy="287323"/>
          </a:xfrm>
          <a:prstGeom prst="rect">
            <a:avLst/>
          </a:prstGeom>
          <a:noFill/>
        </p:spPr>
        <p:txBody>
          <a:bodyPr wrap="square" lIns="0" tIns="0" rIns="0" bIns="0" rtlCol="0" anchor="ctr" anchorCtr="0">
            <a:spAutoFit/>
          </a:bodyPr>
          <a:lstStyle/>
          <a:p>
            <a:pPr algn="r"/>
            <a:r>
              <a:rPr lang="en-US" sz="1867" dirty="0">
                <a:solidFill>
                  <a:schemeClr val="bg2"/>
                </a:solidFill>
                <a:latin typeface="Arial"/>
              </a:rPr>
              <a:t>Multi-Cloud Ecosystem </a:t>
            </a:r>
          </a:p>
        </p:txBody>
      </p:sp>
      <p:grpSp>
        <p:nvGrpSpPr>
          <p:cNvPr id="203" name="Group 202">
            <a:extLst>
              <a:ext uri="{FF2B5EF4-FFF2-40B4-BE49-F238E27FC236}">
                <a16:creationId xmlns:a16="http://schemas.microsoft.com/office/drawing/2014/main" id="{83581AE0-4AB9-498E-BEBC-2B4695D6507A}"/>
              </a:ext>
            </a:extLst>
          </p:cNvPr>
          <p:cNvGrpSpPr/>
          <p:nvPr/>
        </p:nvGrpSpPr>
        <p:grpSpPr>
          <a:xfrm>
            <a:off x="1363675" y="1623816"/>
            <a:ext cx="790527" cy="676401"/>
            <a:chOff x="1524000" y="1581150"/>
            <a:chExt cx="593049" cy="507433"/>
          </a:xfrm>
          <a:solidFill>
            <a:schemeClr val="bg2"/>
          </a:solidFill>
        </p:grpSpPr>
        <p:grpSp>
          <p:nvGrpSpPr>
            <p:cNvPr id="204" name="Group 203">
              <a:extLst>
                <a:ext uri="{FF2B5EF4-FFF2-40B4-BE49-F238E27FC236}">
                  <a16:creationId xmlns:a16="http://schemas.microsoft.com/office/drawing/2014/main" id="{15FFACCC-2B4D-46ED-B61F-5FD3DD7D8399}"/>
                </a:ext>
              </a:extLst>
            </p:cNvPr>
            <p:cNvGrpSpPr/>
            <p:nvPr/>
          </p:nvGrpSpPr>
          <p:grpSpPr>
            <a:xfrm>
              <a:off x="1524000" y="1581150"/>
              <a:ext cx="593049" cy="381000"/>
              <a:chOff x="252413" y="2873375"/>
              <a:chExt cx="1092200" cy="701676"/>
            </a:xfrm>
            <a:grpFill/>
          </p:grpSpPr>
          <p:sp>
            <p:nvSpPr>
              <p:cNvPr id="208" name="Freeform 233">
                <a:extLst>
                  <a:ext uri="{FF2B5EF4-FFF2-40B4-BE49-F238E27FC236}">
                    <a16:creationId xmlns:a16="http://schemas.microsoft.com/office/drawing/2014/main" id="{13075E7F-69C9-46E6-9DFE-1A759C050871}"/>
                  </a:ext>
                </a:extLst>
              </p:cNvPr>
              <p:cNvSpPr>
                <a:spLocks/>
              </p:cNvSpPr>
              <p:nvPr/>
            </p:nvSpPr>
            <p:spPr bwMode="auto">
              <a:xfrm>
                <a:off x="455613" y="2873375"/>
                <a:ext cx="638175" cy="276225"/>
              </a:xfrm>
              <a:custGeom>
                <a:avLst/>
                <a:gdLst>
                  <a:gd name="T0" fmla="*/ 12 w 280"/>
                  <a:gd name="T1" fmla="*/ 121 h 121"/>
                  <a:gd name="T2" fmla="*/ 0 w 280"/>
                  <a:gd name="T3" fmla="*/ 117 h 121"/>
                  <a:gd name="T4" fmla="*/ 36 w 280"/>
                  <a:gd name="T5" fmla="*/ 60 h 121"/>
                  <a:gd name="T6" fmla="*/ 256 w 280"/>
                  <a:gd name="T7" fmla="*/ 60 h 121"/>
                  <a:gd name="T8" fmla="*/ 280 w 280"/>
                  <a:gd name="T9" fmla="*/ 92 h 121"/>
                  <a:gd name="T10" fmla="*/ 270 w 280"/>
                  <a:gd name="T11" fmla="*/ 98 h 121"/>
                  <a:gd name="T12" fmla="*/ 247 w 280"/>
                  <a:gd name="T13" fmla="*/ 69 h 121"/>
                  <a:gd name="T14" fmla="*/ 45 w 280"/>
                  <a:gd name="T15" fmla="*/ 69 h 121"/>
                  <a:gd name="T16" fmla="*/ 12 w 280"/>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21">
                    <a:moveTo>
                      <a:pt x="12" y="121"/>
                    </a:moveTo>
                    <a:cubicBezTo>
                      <a:pt x="0" y="117"/>
                      <a:pt x="0" y="117"/>
                      <a:pt x="0" y="117"/>
                    </a:cubicBezTo>
                    <a:cubicBezTo>
                      <a:pt x="8" y="95"/>
                      <a:pt x="20" y="76"/>
                      <a:pt x="36" y="60"/>
                    </a:cubicBezTo>
                    <a:cubicBezTo>
                      <a:pt x="97" y="0"/>
                      <a:pt x="195" y="0"/>
                      <a:pt x="256" y="60"/>
                    </a:cubicBezTo>
                    <a:cubicBezTo>
                      <a:pt x="265" y="70"/>
                      <a:pt x="274" y="81"/>
                      <a:pt x="280" y="92"/>
                    </a:cubicBezTo>
                    <a:cubicBezTo>
                      <a:pt x="270" y="98"/>
                      <a:pt x="270" y="98"/>
                      <a:pt x="270" y="98"/>
                    </a:cubicBezTo>
                    <a:cubicBezTo>
                      <a:pt x="264" y="87"/>
                      <a:pt x="256" y="78"/>
                      <a:pt x="247" y="69"/>
                    </a:cubicBezTo>
                    <a:cubicBezTo>
                      <a:pt x="192" y="13"/>
                      <a:pt x="101" y="13"/>
                      <a:pt x="45" y="69"/>
                    </a:cubicBezTo>
                    <a:cubicBezTo>
                      <a:pt x="30" y="84"/>
                      <a:pt x="19" y="101"/>
                      <a:pt x="12"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3199">
                  <a:solidFill>
                    <a:srgbClr val="444444"/>
                  </a:solidFill>
                  <a:latin typeface="Arial"/>
                </a:endParaRPr>
              </a:p>
            </p:txBody>
          </p:sp>
          <p:sp>
            <p:nvSpPr>
              <p:cNvPr id="209" name="Freeform 234">
                <a:extLst>
                  <a:ext uri="{FF2B5EF4-FFF2-40B4-BE49-F238E27FC236}">
                    <a16:creationId xmlns:a16="http://schemas.microsoft.com/office/drawing/2014/main" id="{2EE63B7F-8F82-434D-9E51-C30025EAC91F}"/>
                  </a:ext>
                </a:extLst>
              </p:cNvPr>
              <p:cNvSpPr>
                <a:spLocks/>
              </p:cNvSpPr>
              <p:nvPr/>
            </p:nvSpPr>
            <p:spPr bwMode="auto">
              <a:xfrm>
                <a:off x="1125538" y="3138488"/>
                <a:ext cx="219075" cy="436563"/>
              </a:xfrm>
              <a:custGeom>
                <a:avLst/>
                <a:gdLst>
                  <a:gd name="T0" fmla="*/ 1 w 96"/>
                  <a:gd name="T1" fmla="*/ 191 h 191"/>
                  <a:gd name="T2" fmla="*/ 1 w 96"/>
                  <a:gd name="T3" fmla="*/ 179 h 191"/>
                  <a:gd name="T4" fmla="*/ 60 w 96"/>
                  <a:gd name="T5" fmla="*/ 155 h 191"/>
                  <a:gd name="T6" fmla="*/ 84 w 96"/>
                  <a:gd name="T7" fmla="*/ 96 h 191"/>
                  <a:gd name="T8" fmla="*/ 60 w 96"/>
                  <a:gd name="T9" fmla="*/ 37 h 191"/>
                  <a:gd name="T10" fmla="*/ 1 w 96"/>
                  <a:gd name="T11" fmla="*/ 13 h 191"/>
                  <a:gd name="T12" fmla="*/ 0 w 96"/>
                  <a:gd name="T13" fmla="*/ 13 h 191"/>
                  <a:gd name="T14" fmla="*/ 0 w 96"/>
                  <a:gd name="T15" fmla="*/ 1 h 191"/>
                  <a:gd name="T16" fmla="*/ 68 w 96"/>
                  <a:gd name="T17" fmla="*/ 29 h 191"/>
                  <a:gd name="T18" fmla="*/ 96 w 96"/>
                  <a:gd name="T19" fmla="*/ 96 h 191"/>
                  <a:gd name="T20" fmla="*/ 68 w 96"/>
                  <a:gd name="T21" fmla="*/ 163 h 191"/>
                  <a:gd name="T22" fmla="*/ 1 w 96"/>
                  <a:gd name="T23"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191">
                    <a:moveTo>
                      <a:pt x="1" y="191"/>
                    </a:moveTo>
                    <a:cubicBezTo>
                      <a:pt x="1" y="179"/>
                      <a:pt x="1" y="179"/>
                      <a:pt x="1" y="179"/>
                    </a:cubicBezTo>
                    <a:cubicBezTo>
                      <a:pt x="23" y="179"/>
                      <a:pt x="44" y="170"/>
                      <a:pt x="60" y="155"/>
                    </a:cubicBezTo>
                    <a:cubicBezTo>
                      <a:pt x="76" y="139"/>
                      <a:pt x="84" y="118"/>
                      <a:pt x="84" y="96"/>
                    </a:cubicBezTo>
                    <a:cubicBezTo>
                      <a:pt x="84" y="74"/>
                      <a:pt x="76" y="53"/>
                      <a:pt x="60" y="37"/>
                    </a:cubicBezTo>
                    <a:cubicBezTo>
                      <a:pt x="44" y="22"/>
                      <a:pt x="23" y="13"/>
                      <a:pt x="1" y="13"/>
                    </a:cubicBezTo>
                    <a:cubicBezTo>
                      <a:pt x="1" y="13"/>
                      <a:pt x="0" y="13"/>
                      <a:pt x="0" y="13"/>
                    </a:cubicBezTo>
                    <a:cubicBezTo>
                      <a:pt x="0" y="1"/>
                      <a:pt x="0" y="1"/>
                      <a:pt x="0" y="1"/>
                    </a:cubicBezTo>
                    <a:cubicBezTo>
                      <a:pt x="26" y="0"/>
                      <a:pt x="50" y="10"/>
                      <a:pt x="68" y="29"/>
                    </a:cubicBezTo>
                    <a:cubicBezTo>
                      <a:pt x="86" y="47"/>
                      <a:pt x="96" y="71"/>
                      <a:pt x="96" y="96"/>
                    </a:cubicBezTo>
                    <a:cubicBezTo>
                      <a:pt x="96" y="121"/>
                      <a:pt x="86" y="145"/>
                      <a:pt x="68" y="163"/>
                    </a:cubicBezTo>
                    <a:cubicBezTo>
                      <a:pt x="50" y="181"/>
                      <a:pt x="27" y="191"/>
                      <a:pt x="1"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3199">
                  <a:solidFill>
                    <a:srgbClr val="444444"/>
                  </a:solidFill>
                  <a:latin typeface="Arial"/>
                </a:endParaRPr>
              </a:p>
            </p:txBody>
          </p:sp>
          <p:sp>
            <p:nvSpPr>
              <p:cNvPr id="210" name="Freeform 235">
                <a:extLst>
                  <a:ext uri="{FF2B5EF4-FFF2-40B4-BE49-F238E27FC236}">
                    <a16:creationId xmlns:a16="http://schemas.microsoft.com/office/drawing/2014/main" id="{EF92C88B-8D30-4DFF-B524-5EB7A07E6276}"/>
                  </a:ext>
                </a:extLst>
              </p:cNvPr>
              <p:cNvSpPr>
                <a:spLocks/>
              </p:cNvSpPr>
              <p:nvPr/>
            </p:nvSpPr>
            <p:spPr bwMode="auto">
              <a:xfrm>
                <a:off x="252413" y="3203575"/>
                <a:ext cx="185738" cy="371475"/>
              </a:xfrm>
              <a:custGeom>
                <a:avLst/>
                <a:gdLst>
                  <a:gd name="T0" fmla="*/ 81 w 81"/>
                  <a:gd name="T1" fmla="*/ 163 h 163"/>
                  <a:gd name="T2" fmla="*/ 24 w 81"/>
                  <a:gd name="T3" fmla="*/ 139 h 163"/>
                  <a:gd name="T4" fmla="*/ 0 w 81"/>
                  <a:gd name="T5" fmla="*/ 82 h 163"/>
                  <a:gd name="T6" fmla="*/ 24 w 81"/>
                  <a:gd name="T7" fmla="*/ 24 h 163"/>
                  <a:gd name="T8" fmla="*/ 81 w 81"/>
                  <a:gd name="T9" fmla="*/ 0 h 163"/>
                  <a:gd name="T10" fmla="*/ 81 w 81"/>
                  <a:gd name="T11" fmla="*/ 12 h 163"/>
                  <a:gd name="T12" fmla="*/ 32 w 81"/>
                  <a:gd name="T13" fmla="*/ 33 h 163"/>
                  <a:gd name="T14" fmla="*/ 32 w 81"/>
                  <a:gd name="T15" fmla="*/ 131 h 163"/>
                  <a:gd name="T16" fmla="*/ 81 w 81"/>
                  <a:gd name="T17" fmla="*/ 151 h 163"/>
                  <a:gd name="T18" fmla="*/ 81 w 81"/>
                  <a:gd name="T19"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63">
                    <a:moveTo>
                      <a:pt x="81" y="163"/>
                    </a:moveTo>
                    <a:cubicBezTo>
                      <a:pt x="59" y="163"/>
                      <a:pt x="39" y="155"/>
                      <a:pt x="24" y="139"/>
                    </a:cubicBezTo>
                    <a:cubicBezTo>
                      <a:pt x="8" y="124"/>
                      <a:pt x="0" y="104"/>
                      <a:pt x="0" y="82"/>
                    </a:cubicBezTo>
                    <a:cubicBezTo>
                      <a:pt x="0" y="60"/>
                      <a:pt x="8" y="40"/>
                      <a:pt x="24" y="24"/>
                    </a:cubicBezTo>
                    <a:cubicBezTo>
                      <a:pt x="39" y="9"/>
                      <a:pt x="59" y="0"/>
                      <a:pt x="81" y="0"/>
                    </a:cubicBezTo>
                    <a:cubicBezTo>
                      <a:pt x="81" y="12"/>
                      <a:pt x="81" y="12"/>
                      <a:pt x="81" y="12"/>
                    </a:cubicBezTo>
                    <a:cubicBezTo>
                      <a:pt x="63" y="12"/>
                      <a:pt x="45" y="20"/>
                      <a:pt x="32" y="33"/>
                    </a:cubicBezTo>
                    <a:cubicBezTo>
                      <a:pt x="5" y="60"/>
                      <a:pt x="5" y="104"/>
                      <a:pt x="32" y="131"/>
                    </a:cubicBezTo>
                    <a:cubicBezTo>
                      <a:pt x="45" y="144"/>
                      <a:pt x="63" y="151"/>
                      <a:pt x="81" y="151"/>
                    </a:cubicBezTo>
                    <a:lnTo>
                      <a:pt x="81"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3199">
                  <a:solidFill>
                    <a:srgbClr val="444444"/>
                  </a:solidFill>
                  <a:latin typeface="Arial"/>
                </a:endParaRPr>
              </a:p>
            </p:txBody>
          </p:sp>
          <p:sp>
            <p:nvSpPr>
              <p:cNvPr id="211" name="Freeform 236">
                <a:extLst>
                  <a:ext uri="{FF2B5EF4-FFF2-40B4-BE49-F238E27FC236}">
                    <a16:creationId xmlns:a16="http://schemas.microsoft.com/office/drawing/2014/main" id="{14181CB5-36F6-4C26-AE05-FDA30DA70ABD}"/>
                  </a:ext>
                </a:extLst>
              </p:cNvPr>
              <p:cNvSpPr>
                <a:spLocks/>
              </p:cNvSpPr>
              <p:nvPr/>
            </p:nvSpPr>
            <p:spPr bwMode="auto">
              <a:xfrm>
                <a:off x="679450" y="3548063"/>
                <a:ext cx="457200" cy="26988"/>
              </a:xfrm>
              <a:custGeom>
                <a:avLst/>
                <a:gdLst>
                  <a:gd name="T0" fmla="*/ 0 w 288"/>
                  <a:gd name="T1" fmla="*/ 17 h 17"/>
                  <a:gd name="T2" fmla="*/ 0 w 288"/>
                  <a:gd name="T3" fmla="*/ 0 h 17"/>
                  <a:gd name="T4" fmla="*/ 287 w 288"/>
                  <a:gd name="T5" fmla="*/ 0 h 17"/>
                  <a:gd name="T6" fmla="*/ 288 w 288"/>
                  <a:gd name="T7" fmla="*/ 17 h 17"/>
                  <a:gd name="T8" fmla="*/ 0 w 288"/>
                  <a:gd name="T9" fmla="*/ 17 h 17"/>
                </a:gdLst>
                <a:ahLst/>
                <a:cxnLst>
                  <a:cxn ang="0">
                    <a:pos x="T0" y="T1"/>
                  </a:cxn>
                  <a:cxn ang="0">
                    <a:pos x="T2" y="T3"/>
                  </a:cxn>
                  <a:cxn ang="0">
                    <a:pos x="T4" y="T5"/>
                  </a:cxn>
                  <a:cxn ang="0">
                    <a:pos x="T6" y="T7"/>
                  </a:cxn>
                  <a:cxn ang="0">
                    <a:pos x="T8" y="T9"/>
                  </a:cxn>
                </a:cxnLst>
                <a:rect l="0" t="0" r="r" b="b"/>
                <a:pathLst>
                  <a:path w="288" h="17">
                    <a:moveTo>
                      <a:pt x="0" y="17"/>
                    </a:moveTo>
                    <a:lnTo>
                      <a:pt x="0" y="0"/>
                    </a:lnTo>
                    <a:lnTo>
                      <a:pt x="287" y="0"/>
                    </a:lnTo>
                    <a:lnTo>
                      <a:pt x="288" y="17"/>
                    </a:lnTo>
                    <a:lnTo>
                      <a:pt x="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3199">
                  <a:solidFill>
                    <a:srgbClr val="444444"/>
                  </a:solidFill>
                  <a:latin typeface="Arial"/>
                </a:endParaRPr>
              </a:p>
            </p:txBody>
          </p:sp>
        </p:grpSp>
        <p:grpSp>
          <p:nvGrpSpPr>
            <p:cNvPr id="205" name="Group 204">
              <a:extLst>
                <a:ext uri="{FF2B5EF4-FFF2-40B4-BE49-F238E27FC236}">
                  <a16:creationId xmlns:a16="http://schemas.microsoft.com/office/drawing/2014/main" id="{E741DCD2-0D17-4C78-B624-A32162C67A7D}"/>
                </a:ext>
              </a:extLst>
            </p:cNvPr>
            <p:cNvGrpSpPr>
              <a:grpSpLocks noChangeAspect="1"/>
            </p:cNvGrpSpPr>
            <p:nvPr/>
          </p:nvGrpSpPr>
          <p:grpSpPr>
            <a:xfrm>
              <a:off x="1588946" y="1883947"/>
              <a:ext cx="204637" cy="204636"/>
              <a:chOff x="5021909" y="2555520"/>
              <a:chExt cx="376238" cy="376237"/>
            </a:xfrm>
            <a:grpFill/>
          </p:grpSpPr>
          <p:sp>
            <p:nvSpPr>
              <p:cNvPr id="206" name="Freeform 5">
                <a:extLst>
                  <a:ext uri="{FF2B5EF4-FFF2-40B4-BE49-F238E27FC236}">
                    <a16:creationId xmlns:a16="http://schemas.microsoft.com/office/drawing/2014/main" id="{7B553AA4-678C-4508-8EFB-D9771F4552BC}"/>
                  </a:ext>
                </a:extLst>
              </p:cNvPr>
              <p:cNvSpPr>
                <a:spLocks noEditPoints="1"/>
              </p:cNvSpPr>
              <p:nvPr/>
            </p:nvSpPr>
            <p:spPr bwMode="auto">
              <a:xfrm>
                <a:off x="5125096" y="2660295"/>
                <a:ext cx="168275" cy="168275"/>
              </a:xfrm>
              <a:custGeom>
                <a:avLst/>
                <a:gdLst>
                  <a:gd name="T0" fmla="*/ 21 w 42"/>
                  <a:gd name="T1" fmla="*/ 0 h 42"/>
                  <a:gd name="T2" fmla="*/ 0 w 42"/>
                  <a:gd name="T3" fmla="*/ 21 h 42"/>
                  <a:gd name="T4" fmla="*/ 21 w 42"/>
                  <a:gd name="T5" fmla="*/ 42 h 42"/>
                  <a:gd name="T6" fmla="*/ 42 w 42"/>
                  <a:gd name="T7" fmla="*/ 21 h 42"/>
                  <a:gd name="T8" fmla="*/ 21 w 42"/>
                  <a:gd name="T9" fmla="*/ 0 h 42"/>
                  <a:gd name="T10" fmla="*/ 21 w 42"/>
                  <a:gd name="T11" fmla="*/ 37 h 42"/>
                  <a:gd name="T12" fmla="*/ 5 w 42"/>
                  <a:gd name="T13" fmla="*/ 21 h 42"/>
                  <a:gd name="T14" fmla="*/ 21 w 42"/>
                  <a:gd name="T15" fmla="*/ 4 h 42"/>
                  <a:gd name="T16" fmla="*/ 37 w 42"/>
                  <a:gd name="T17" fmla="*/ 21 h 42"/>
                  <a:gd name="T18" fmla="*/ 21 w 42"/>
                  <a:gd name="T19"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2">
                    <a:moveTo>
                      <a:pt x="21" y="0"/>
                    </a:moveTo>
                    <a:cubicBezTo>
                      <a:pt x="10" y="0"/>
                      <a:pt x="0" y="9"/>
                      <a:pt x="0" y="21"/>
                    </a:cubicBezTo>
                    <a:cubicBezTo>
                      <a:pt x="0" y="32"/>
                      <a:pt x="10" y="42"/>
                      <a:pt x="21" y="42"/>
                    </a:cubicBezTo>
                    <a:cubicBezTo>
                      <a:pt x="33" y="42"/>
                      <a:pt x="42" y="32"/>
                      <a:pt x="42" y="21"/>
                    </a:cubicBezTo>
                    <a:cubicBezTo>
                      <a:pt x="42" y="9"/>
                      <a:pt x="33" y="0"/>
                      <a:pt x="21" y="0"/>
                    </a:cubicBezTo>
                    <a:close/>
                    <a:moveTo>
                      <a:pt x="21" y="37"/>
                    </a:moveTo>
                    <a:cubicBezTo>
                      <a:pt x="12" y="37"/>
                      <a:pt x="5" y="30"/>
                      <a:pt x="5" y="21"/>
                    </a:cubicBezTo>
                    <a:cubicBezTo>
                      <a:pt x="5" y="12"/>
                      <a:pt x="12" y="4"/>
                      <a:pt x="21" y="4"/>
                    </a:cubicBezTo>
                    <a:cubicBezTo>
                      <a:pt x="30" y="4"/>
                      <a:pt x="37" y="12"/>
                      <a:pt x="37" y="21"/>
                    </a:cubicBezTo>
                    <a:cubicBezTo>
                      <a:pt x="37" y="30"/>
                      <a:pt x="30" y="37"/>
                      <a:pt x="21"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3199">
                  <a:solidFill>
                    <a:srgbClr val="444444"/>
                  </a:solidFill>
                  <a:latin typeface="Arial"/>
                </a:endParaRPr>
              </a:p>
            </p:txBody>
          </p:sp>
          <p:sp>
            <p:nvSpPr>
              <p:cNvPr id="207" name="Freeform 7">
                <a:extLst>
                  <a:ext uri="{FF2B5EF4-FFF2-40B4-BE49-F238E27FC236}">
                    <a16:creationId xmlns:a16="http://schemas.microsoft.com/office/drawing/2014/main" id="{7B06BD7F-B8A5-40F0-B93F-E566104E93F9}"/>
                  </a:ext>
                </a:extLst>
              </p:cNvPr>
              <p:cNvSpPr>
                <a:spLocks noEditPoints="1"/>
              </p:cNvSpPr>
              <p:nvPr/>
            </p:nvSpPr>
            <p:spPr bwMode="auto">
              <a:xfrm>
                <a:off x="5021909" y="2555520"/>
                <a:ext cx="376238" cy="376237"/>
              </a:xfrm>
              <a:custGeom>
                <a:avLst/>
                <a:gdLst>
                  <a:gd name="T0" fmla="*/ 94 w 94"/>
                  <a:gd name="T1" fmla="*/ 39 h 94"/>
                  <a:gd name="T2" fmla="*/ 82 w 94"/>
                  <a:gd name="T3" fmla="*/ 37 h 94"/>
                  <a:gd name="T4" fmla="*/ 79 w 94"/>
                  <a:gd name="T5" fmla="*/ 31 h 94"/>
                  <a:gd name="T6" fmla="*/ 87 w 94"/>
                  <a:gd name="T7" fmla="*/ 22 h 94"/>
                  <a:gd name="T8" fmla="*/ 87 w 94"/>
                  <a:gd name="T9" fmla="*/ 19 h 94"/>
                  <a:gd name="T10" fmla="*/ 72 w 94"/>
                  <a:gd name="T11" fmla="*/ 7 h 94"/>
                  <a:gd name="T12" fmla="*/ 63 w 94"/>
                  <a:gd name="T13" fmla="*/ 15 h 94"/>
                  <a:gd name="T14" fmla="*/ 57 w 94"/>
                  <a:gd name="T15" fmla="*/ 12 h 94"/>
                  <a:gd name="T16" fmla="*/ 55 w 94"/>
                  <a:gd name="T17" fmla="*/ 0 h 94"/>
                  <a:gd name="T18" fmla="*/ 37 w 94"/>
                  <a:gd name="T19" fmla="*/ 2 h 94"/>
                  <a:gd name="T20" fmla="*/ 36 w 94"/>
                  <a:gd name="T21" fmla="*/ 13 h 94"/>
                  <a:gd name="T22" fmla="*/ 31 w 94"/>
                  <a:gd name="T23" fmla="*/ 15 h 94"/>
                  <a:gd name="T24" fmla="*/ 19 w 94"/>
                  <a:gd name="T25" fmla="*/ 7 h 94"/>
                  <a:gd name="T26" fmla="*/ 7 w 94"/>
                  <a:gd name="T27" fmla="*/ 22 h 94"/>
                  <a:gd name="T28" fmla="*/ 15 w 94"/>
                  <a:gd name="T29" fmla="*/ 31 h 94"/>
                  <a:gd name="T30" fmla="*/ 13 w 94"/>
                  <a:gd name="T31" fmla="*/ 37 h 94"/>
                  <a:gd name="T32" fmla="*/ 0 w 94"/>
                  <a:gd name="T33" fmla="*/ 39 h 94"/>
                  <a:gd name="T34" fmla="*/ 3 w 94"/>
                  <a:gd name="T35" fmla="*/ 56 h 94"/>
                  <a:gd name="T36" fmla="*/ 13 w 94"/>
                  <a:gd name="T37" fmla="*/ 57 h 94"/>
                  <a:gd name="T38" fmla="*/ 15 w 94"/>
                  <a:gd name="T39" fmla="*/ 63 h 94"/>
                  <a:gd name="T40" fmla="*/ 7 w 94"/>
                  <a:gd name="T41" fmla="*/ 73 h 94"/>
                  <a:gd name="T42" fmla="*/ 19 w 94"/>
                  <a:gd name="T43" fmla="*/ 86 h 94"/>
                  <a:gd name="T44" fmla="*/ 31 w 94"/>
                  <a:gd name="T45" fmla="*/ 78 h 94"/>
                  <a:gd name="T46" fmla="*/ 36 w 94"/>
                  <a:gd name="T47" fmla="*/ 81 h 94"/>
                  <a:gd name="T48" fmla="*/ 37 w 94"/>
                  <a:gd name="T49" fmla="*/ 91 h 94"/>
                  <a:gd name="T50" fmla="*/ 55 w 94"/>
                  <a:gd name="T51" fmla="*/ 94 h 94"/>
                  <a:gd name="T52" fmla="*/ 57 w 94"/>
                  <a:gd name="T53" fmla="*/ 81 h 94"/>
                  <a:gd name="T54" fmla="*/ 63 w 94"/>
                  <a:gd name="T55" fmla="*/ 79 h 94"/>
                  <a:gd name="T56" fmla="*/ 72 w 94"/>
                  <a:gd name="T57" fmla="*/ 86 h 94"/>
                  <a:gd name="T58" fmla="*/ 87 w 94"/>
                  <a:gd name="T59" fmla="*/ 75 h 94"/>
                  <a:gd name="T60" fmla="*/ 79 w 94"/>
                  <a:gd name="T61" fmla="*/ 63 h 94"/>
                  <a:gd name="T62" fmla="*/ 81 w 94"/>
                  <a:gd name="T63" fmla="*/ 57 h 94"/>
                  <a:gd name="T64" fmla="*/ 92 w 94"/>
                  <a:gd name="T65" fmla="*/ 56 h 94"/>
                  <a:gd name="T66" fmla="*/ 89 w 94"/>
                  <a:gd name="T67" fmla="*/ 52 h 94"/>
                  <a:gd name="T68" fmla="*/ 77 w 94"/>
                  <a:gd name="T69" fmla="*/ 54 h 94"/>
                  <a:gd name="T70" fmla="*/ 74 w 94"/>
                  <a:gd name="T71" fmla="*/ 65 h 94"/>
                  <a:gd name="T72" fmla="*/ 73 w 94"/>
                  <a:gd name="T73" fmla="*/ 81 h 94"/>
                  <a:gd name="T74" fmla="*/ 63 w 94"/>
                  <a:gd name="T75" fmla="*/ 73 h 94"/>
                  <a:gd name="T76" fmla="*/ 52 w 94"/>
                  <a:gd name="T77" fmla="*/ 79 h 94"/>
                  <a:gd name="T78" fmla="*/ 42 w 94"/>
                  <a:gd name="T79" fmla="*/ 89 h 94"/>
                  <a:gd name="T80" fmla="*/ 40 w 94"/>
                  <a:gd name="T81" fmla="*/ 77 h 94"/>
                  <a:gd name="T82" fmla="*/ 29 w 94"/>
                  <a:gd name="T83" fmla="*/ 74 h 94"/>
                  <a:gd name="T84" fmla="*/ 12 w 94"/>
                  <a:gd name="T85" fmla="*/ 73 h 94"/>
                  <a:gd name="T86" fmla="*/ 20 w 94"/>
                  <a:gd name="T87" fmla="*/ 62 h 94"/>
                  <a:gd name="T88" fmla="*/ 15 w 94"/>
                  <a:gd name="T89" fmla="*/ 52 h 94"/>
                  <a:gd name="T90" fmla="*/ 5 w 94"/>
                  <a:gd name="T91" fmla="*/ 42 h 94"/>
                  <a:gd name="T92" fmla="*/ 17 w 94"/>
                  <a:gd name="T93" fmla="*/ 40 h 94"/>
                  <a:gd name="T94" fmla="*/ 20 w 94"/>
                  <a:gd name="T95" fmla="*/ 28 h 94"/>
                  <a:gd name="T96" fmla="*/ 21 w 94"/>
                  <a:gd name="T97" fmla="*/ 12 h 94"/>
                  <a:gd name="T98" fmla="*/ 31 w 94"/>
                  <a:gd name="T99" fmla="*/ 20 h 94"/>
                  <a:gd name="T100" fmla="*/ 42 w 94"/>
                  <a:gd name="T101" fmla="*/ 14 h 94"/>
                  <a:gd name="T102" fmla="*/ 52 w 94"/>
                  <a:gd name="T103" fmla="*/ 4 h 94"/>
                  <a:gd name="T104" fmla="*/ 54 w 94"/>
                  <a:gd name="T105" fmla="*/ 16 h 94"/>
                  <a:gd name="T106" fmla="*/ 66 w 94"/>
                  <a:gd name="T107" fmla="*/ 20 h 94"/>
                  <a:gd name="T108" fmla="*/ 82 w 94"/>
                  <a:gd name="T109" fmla="*/ 20 h 94"/>
                  <a:gd name="T110" fmla="*/ 74 w 94"/>
                  <a:gd name="T111" fmla="*/ 31 h 94"/>
                  <a:gd name="T112" fmla="*/ 80 w 94"/>
                  <a:gd name="T113" fmla="*/ 42 h 94"/>
                  <a:gd name="T114" fmla="*/ 89 w 94"/>
                  <a:gd name="T115" fmla="*/ 5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4" h="94">
                    <a:moveTo>
                      <a:pt x="94" y="54"/>
                    </a:moveTo>
                    <a:cubicBezTo>
                      <a:pt x="94" y="39"/>
                      <a:pt x="94" y="39"/>
                      <a:pt x="94" y="39"/>
                    </a:cubicBezTo>
                    <a:cubicBezTo>
                      <a:pt x="94" y="38"/>
                      <a:pt x="93" y="37"/>
                      <a:pt x="92" y="37"/>
                    </a:cubicBezTo>
                    <a:cubicBezTo>
                      <a:pt x="82" y="37"/>
                      <a:pt x="82" y="37"/>
                      <a:pt x="82" y="37"/>
                    </a:cubicBezTo>
                    <a:cubicBezTo>
                      <a:pt x="81" y="36"/>
                      <a:pt x="81" y="36"/>
                      <a:pt x="81" y="36"/>
                    </a:cubicBezTo>
                    <a:cubicBezTo>
                      <a:pt x="81" y="34"/>
                      <a:pt x="80" y="33"/>
                      <a:pt x="79" y="31"/>
                    </a:cubicBezTo>
                    <a:cubicBezTo>
                      <a:pt x="79" y="30"/>
                      <a:pt x="79" y="30"/>
                      <a:pt x="79" y="30"/>
                    </a:cubicBezTo>
                    <a:cubicBezTo>
                      <a:pt x="87" y="22"/>
                      <a:pt x="87" y="22"/>
                      <a:pt x="87" y="22"/>
                    </a:cubicBezTo>
                    <a:cubicBezTo>
                      <a:pt x="87" y="22"/>
                      <a:pt x="88" y="21"/>
                      <a:pt x="88" y="20"/>
                    </a:cubicBezTo>
                    <a:cubicBezTo>
                      <a:pt x="88" y="20"/>
                      <a:pt x="87" y="19"/>
                      <a:pt x="87" y="19"/>
                    </a:cubicBezTo>
                    <a:cubicBezTo>
                      <a:pt x="75" y="7"/>
                      <a:pt x="75" y="7"/>
                      <a:pt x="75" y="7"/>
                    </a:cubicBezTo>
                    <a:cubicBezTo>
                      <a:pt x="74" y="6"/>
                      <a:pt x="73" y="6"/>
                      <a:pt x="72" y="7"/>
                    </a:cubicBezTo>
                    <a:cubicBezTo>
                      <a:pt x="64" y="15"/>
                      <a:pt x="64" y="15"/>
                      <a:pt x="64" y="15"/>
                    </a:cubicBezTo>
                    <a:cubicBezTo>
                      <a:pt x="63" y="15"/>
                      <a:pt x="63" y="15"/>
                      <a:pt x="63" y="15"/>
                    </a:cubicBezTo>
                    <a:cubicBezTo>
                      <a:pt x="61" y="14"/>
                      <a:pt x="60" y="13"/>
                      <a:pt x="58" y="13"/>
                    </a:cubicBezTo>
                    <a:cubicBezTo>
                      <a:pt x="57" y="12"/>
                      <a:pt x="57" y="12"/>
                      <a:pt x="57" y="12"/>
                    </a:cubicBezTo>
                    <a:cubicBezTo>
                      <a:pt x="57" y="2"/>
                      <a:pt x="57" y="2"/>
                      <a:pt x="57" y="2"/>
                    </a:cubicBezTo>
                    <a:cubicBezTo>
                      <a:pt x="57" y="1"/>
                      <a:pt x="56" y="0"/>
                      <a:pt x="55" y="0"/>
                    </a:cubicBezTo>
                    <a:cubicBezTo>
                      <a:pt x="40" y="0"/>
                      <a:pt x="40" y="0"/>
                      <a:pt x="40" y="0"/>
                    </a:cubicBezTo>
                    <a:cubicBezTo>
                      <a:pt x="38" y="0"/>
                      <a:pt x="37" y="1"/>
                      <a:pt x="37" y="2"/>
                    </a:cubicBezTo>
                    <a:cubicBezTo>
                      <a:pt x="37" y="12"/>
                      <a:pt x="37" y="12"/>
                      <a:pt x="37" y="12"/>
                    </a:cubicBezTo>
                    <a:cubicBezTo>
                      <a:pt x="36" y="13"/>
                      <a:pt x="36" y="13"/>
                      <a:pt x="36" y="13"/>
                    </a:cubicBezTo>
                    <a:cubicBezTo>
                      <a:pt x="35" y="13"/>
                      <a:pt x="33" y="14"/>
                      <a:pt x="32" y="15"/>
                    </a:cubicBezTo>
                    <a:cubicBezTo>
                      <a:pt x="31" y="15"/>
                      <a:pt x="31" y="15"/>
                      <a:pt x="31" y="15"/>
                    </a:cubicBezTo>
                    <a:cubicBezTo>
                      <a:pt x="23" y="7"/>
                      <a:pt x="23" y="7"/>
                      <a:pt x="23" y="7"/>
                    </a:cubicBezTo>
                    <a:cubicBezTo>
                      <a:pt x="22" y="6"/>
                      <a:pt x="20" y="6"/>
                      <a:pt x="19" y="7"/>
                    </a:cubicBezTo>
                    <a:cubicBezTo>
                      <a:pt x="7" y="19"/>
                      <a:pt x="7" y="19"/>
                      <a:pt x="7" y="19"/>
                    </a:cubicBezTo>
                    <a:cubicBezTo>
                      <a:pt x="7" y="20"/>
                      <a:pt x="7" y="21"/>
                      <a:pt x="7" y="22"/>
                    </a:cubicBezTo>
                    <a:cubicBezTo>
                      <a:pt x="15" y="30"/>
                      <a:pt x="15" y="30"/>
                      <a:pt x="15" y="30"/>
                    </a:cubicBezTo>
                    <a:cubicBezTo>
                      <a:pt x="15" y="31"/>
                      <a:pt x="15" y="31"/>
                      <a:pt x="15" y="31"/>
                    </a:cubicBezTo>
                    <a:cubicBezTo>
                      <a:pt x="14" y="33"/>
                      <a:pt x="14" y="34"/>
                      <a:pt x="13" y="36"/>
                    </a:cubicBezTo>
                    <a:cubicBezTo>
                      <a:pt x="13" y="37"/>
                      <a:pt x="13" y="37"/>
                      <a:pt x="13" y="37"/>
                    </a:cubicBezTo>
                    <a:cubicBezTo>
                      <a:pt x="3" y="37"/>
                      <a:pt x="3" y="37"/>
                      <a:pt x="3" y="37"/>
                    </a:cubicBezTo>
                    <a:cubicBezTo>
                      <a:pt x="1" y="37"/>
                      <a:pt x="0" y="38"/>
                      <a:pt x="0" y="39"/>
                    </a:cubicBezTo>
                    <a:cubicBezTo>
                      <a:pt x="0" y="54"/>
                      <a:pt x="0" y="54"/>
                      <a:pt x="0" y="54"/>
                    </a:cubicBezTo>
                    <a:cubicBezTo>
                      <a:pt x="0" y="55"/>
                      <a:pt x="1" y="56"/>
                      <a:pt x="3" y="56"/>
                    </a:cubicBezTo>
                    <a:cubicBezTo>
                      <a:pt x="13" y="56"/>
                      <a:pt x="13" y="56"/>
                      <a:pt x="13" y="56"/>
                    </a:cubicBezTo>
                    <a:cubicBezTo>
                      <a:pt x="13" y="57"/>
                      <a:pt x="13" y="57"/>
                      <a:pt x="13" y="57"/>
                    </a:cubicBezTo>
                    <a:cubicBezTo>
                      <a:pt x="14" y="59"/>
                      <a:pt x="14" y="61"/>
                      <a:pt x="15" y="62"/>
                    </a:cubicBezTo>
                    <a:cubicBezTo>
                      <a:pt x="15" y="63"/>
                      <a:pt x="15" y="63"/>
                      <a:pt x="15" y="63"/>
                    </a:cubicBezTo>
                    <a:cubicBezTo>
                      <a:pt x="7" y="71"/>
                      <a:pt x="7" y="71"/>
                      <a:pt x="7" y="71"/>
                    </a:cubicBezTo>
                    <a:cubicBezTo>
                      <a:pt x="7" y="72"/>
                      <a:pt x="7" y="72"/>
                      <a:pt x="7" y="73"/>
                    </a:cubicBezTo>
                    <a:cubicBezTo>
                      <a:pt x="7" y="74"/>
                      <a:pt x="7" y="74"/>
                      <a:pt x="7" y="75"/>
                    </a:cubicBezTo>
                    <a:cubicBezTo>
                      <a:pt x="19" y="86"/>
                      <a:pt x="19" y="86"/>
                      <a:pt x="19" y="86"/>
                    </a:cubicBezTo>
                    <a:cubicBezTo>
                      <a:pt x="20" y="87"/>
                      <a:pt x="22" y="87"/>
                      <a:pt x="23" y="86"/>
                    </a:cubicBezTo>
                    <a:cubicBezTo>
                      <a:pt x="31" y="78"/>
                      <a:pt x="31" y="78"/>
                      <a:pt x="31" y="78"/>
                    </a:cubicBezTo>
                    <a:cubicBezTo>
                      <a:pt x="32" y="79"/>
                      <a:pt x="32" y="79"/>
                      <a:pt x="32" y="79"/>
                    </a:cubicBezTo>
                    <a:cubicBezTo>
                      <a:pt x="33" y="80"/>
                      <a:pt x="35" y="80"/>
                      <a:pt x="36" y="81"/>
                    </a:cubicBezTo>
                    <a:cubicBezTo>
                      <a:pt x="37" y="81"/>
                      <a:pt x="37" y="81"/>
                      <a:pt x="37" y="81"/>
                    </a:cubicBezTo>
                    <a:cubicBezTo>
                      <a:pt x="37" y="91"/>
                      <a:pt x="37" y="91"/>
                      <a:pt x="37" y="91"/>
                    </a:cubicBezTo>
                    <a:cubicBezTo>
                      <a:pt x="37" y="93"/>
                      <a:pt x="38" y="94"/>
                      <a:pt x="40" y="94"/>
                    </a:cubicBezTo>
                    <a:cubicBezTo>
                      <a:pt x="55" y="94"/>
                      <a:pt x="55" y="94"/>
                      <a:pt x="55" y="94"/>
                    </a:cubicBezTo>
                    <a:cubicBezTo>
                      <a:pt x="56" y="94"/>
                      <a:pt x="57" y="93"/>
                      <a:pt x="57" y="91"/>
                    </a:cubicBezTo>
                    <a:cubicBezTo>
                      <a:pt x="57" y="81"/>
                      <a:pt x="57" y="81"/>
                      <a:pt x="57" y="81"/>
                    </a:cubicBezTo>
                    <a:cubicBezTo>
                      <a:pt x="58" y="81"/>
                      <a:pt x="58" y="81"/>
                      <a:pt x="58" y="81"/>
                    </a:cubicBezTo>
                    <a:cubicBezTo>
                      <a:pt x="60" y="80"/>
                      <a:pt x="61" y="80"/>
                      <a:pt x="63" y="79"/>
                    </a:cubicBezTo>
                    <a:cubicBezTo>
                      <a:pt x="64" y="78"/>
                      <a:pt x="64" y="78"/>
                      <a:pt x="64" y="78"/>
                    </a:cubicBezTo>
                    <a:cubicBezTo>
                      <a:pt x="72" y="86"/>
                      <a:pt x="72" y="86"/>
                      <a:pt x="72" y="86"/>
                    </a:cubicBezTo>
                    <a:cubicBezTo>
                      <a:pt x="73" y="87"/>
                      <a:pt x="74" y="87"/>
                      <a:pt x="75" y="86"/>
                    </a:cubicBezTo>
                    <a:cubicBezTo>
                      <a:pt x="87" y="75"/>
                      <a:pt x="87" y="75"/>
                      <a:pt x="87" y="75"/>
                    </a:cubicBezTo>
                    <a:cubicBezTo>
                      <a:pt x="88" y="74"/>
                      <a:pt x="88" y="72"/>
                      <a:pt x="87" y="71"/>
                    </a:cubicBezTo>
                    <a:cubicBezTo>
                      <a:pt x="79" y="63"/>
                      <a:pt x="79" y="63"/>
                      <a:pt x="79" y="63"/>
                    </a:cubicBezTo>
                    <a:cubicBezTo>
                      <a:pt x="79" y="62"/>
                      <a:pt x="79" y="62"/>
                      <a:pt x="79" y="62"/>
                    </a:cubicBezTo>
                    <a:cubicBezTo>
                      <a:pt x="80" y="61"/>
                      <a:pt x="81" y="59"/>
                      <a:pt x="81" y="57"/>
                    </a:cubicBezTo>
                    <a:cubicBezTo>
                      <a:pt x="82" y="56"/>
                      <a:pt x="82" y="56"/>
                      <a:pt x="82" y="56"/>
                    </a:cubicBezTo>
                    <a:cubicBezTo>
                      <a:pt x="92" y="56"/>
                      <a:pt x="92" y="56"/>
                      <a:pt x="92" y="56"/>
                    </a:cubicBezTo>
                    <a:cubicBezTo>
                      <a:pt x="93" y="56"/>
                      <a:pt x="94" y="55"/>
                      <a:pt x="94" y="54"/>
                    </a:cubicBezTo>
                    <a:close/>
                    <a:moveTo>
                      <a:pt x="89" y="52"/>
                    </a:moveTo>
                    <a:cubicBezTo>
                      <a:pt x="80" y="52"/>
                      <a:pt x="80" y="52"/>
                      <a:pt x="80" y="52"/>
                    </a:cubicBezTo>
                    <a:cubicBezTo>
                      <a:pt x="79" y="52"/>
                      <a:pt x="78" y="52"/>
                      <a:pt x="77" y="54"/>
                    </a:cubicBezTo>
                    <a:cubicBezTo>
                      <a:pt x="77" y="57"/>
                      <a:pt x="76" y="60"/>
                      <a:pt x="74" y="62"/>
                    </a:cubicBezTo>
                    <a:cubicBezTo>
                      <a:pt x="73" y="63"/>
                      <a:pt x="74" y="65"/>
                      <a:pt x="74" y="65"/>
                    </a:cubicBezTo>
                    <a:cubicBezTo>
                      <a:pt x="82" y="73"/>
                      <a:pt x="82" y="73"/>
                      <a:pt x="82" y="73"/>
                    </a:cubicBezTo>
                    <a:cubicBezTo>
                      <a:pt x="73" y="81"/>
                      <a:pt x="73" y="81"/>
                      <a:pt x="73" y="81"/>
                    </a:cubicBezTo>
                    <a:cubicBezTo>
                      <a:pt x="66" y="74"/>
                      <a:pt x="66" y="74"/>
                      <a:pt x="66" y="74"/>
                    </a:cubicBezTo>
                    <a:cubicBezTo>
                      <a:pt x="65" y="73"/>
                      <a:pt x="64" y="73"/>
                      <a:pt x="63" y="73"/>
                    </a:cubicBezTo>
                    <a:cubicBezTo>
                      <a:pt x="60" y="75"/>
                      <a:pt x="57" y="76"/>
                      <a:pt x="54" y="77"/>
                    </a:cubicBezTo>
                    <a:cubicBezTo>
                      <a:pt x="53" y="77"/>
                      <a:pt x="52" y="78"/>
                      <a:pt x="52" y="79"/>
                    </a:cubicBezTo>
                    <a:cubicBezTo>
                      <a:pt x="52" y="89"/>
                      <a:pt x="52" y="89"/>
                      <a:pt x="52" y="89"/>
                    </a:cubicBezTo>
                    <a:cubicBezTo>
                      <a:pt x="42" y="89"/>
                      <a:pt x="42" y="89"/>
                      <a:pt x="42" y="89"/>
                    </a:cubicBezTo>
                    <a:cubicBezTo>
                      <a:pt x="42" y="79"/>
                      <a:pt x="42" y="79"/>
                      <a:pt x="42" y="79"/>
                    </a:cubicBezTo>
                    <a:cubicBezTo>
                      <a:pt x="42" y="78"/>
                      <a:pt x="41" y="77"/>
                      <a:pt x="40" y="77"/>
                    </a:cubicBezTo>
                    <a:cubicBezTo>
                      <a:pt x="37" y="76"/>
                      <a:pt x="34" y="75"/>
                      <a:pt x="31" y="73"/>
                    </a:cubicBezTo>
                    <a:cubicBezTo>
                      <a:pt x="31" y="73"/>
                      <a:pt x="29" y="73"/>
                      <a:pt x="29" y="74"/>
                    </a:cubicBezTo>
                    <a:cubicBezTo>
                      <a:pt x="21" y="81"/>
                      <a:pt x="21" y="81"/>
                      <a:pt x="21" y="81"/>
                    </a:cubicBezTo>
                    <a:cubicBezTo>
                      <a:pt x="12" y="73"/>
                      <a:pt x="12" y="73"/>
                      <a:pt x="12" y="73"/>
                    </a:cubicBezTo>
                    <a:cubicBezTo>
                      <a:pt x="20" y="65"/>
                      <a:pt x="20" y="65"/>
                      <a:pt x="20" y="65"/>
                    </a:cubicBezTo>
                    <a:cubicBezTo>
                      <a:pt x="21" y="65"/>
                      <a:pt x="21" y="63"/>
                      <a:pt x="20" y="62"/>
                    </a:cubicBezTo>
                    <a:cubicBezTo>
                      <a:pt x="19" y="60"/>
                      <a:pt x="18" y="57"/>
                      <a:pt x="17" y="54"/>
                    </a:cubicBezTo>
                    <a:cubicBezTo>
                      <a:pt x="17" y="52"/>
                      <a:pt x="16" y="52"/>
                      <a:pt x="15" y="52"/>
                    </a:cubicBezTo>
                    <a:cubicBezTo>
                      <a:pt x="5" y="52"/>
                      <a:pt x="5" y="52"/>
                      <a:pt x="5" y="52"/>
                    </a:cubicBezTo>
                    <a:cubicBezTo>
                      <a:pt x="5" y="42"/>
                      <a:pt x="5" y="42"/>
                      <a:pt x="5" y="42"/>
                    </a:cubicBezTo>
                    <a:cubicBezTo>
                      <a:pt x="15" y="42"/>
                      <a:pt x="15" y="42"/>
                      <a:pt x="15" y="42"/>
                    </a:cubicBezTo>
                    <a:cubicBezTo>
                      <a:pt x="16" y="42"/>
                      <a:pt x="17" y="41"/>
                      <a:pt x="17" y="40"/>
                    </a:cubicBezTo>
                    <a:cubicBezTo>
                      <a:pt x="18" y="37"/>
                      <a:pt x="19" y="34"/>
                      <a:pt x="20" y="31"/>
                    </a:cubicBezTo>
                    <a:cubicBezTo>
                      <a:pt x="21" y="30"/>
                      <a:pt x="21" y="29"/>
                      <a:pt x="20" y="28"/>
                    </a:cubicBezTo>
                    <a:cubicBezTo>
                      <a:pt x="12" y="20"/>
                      <a:pt x="12" y="20"/>
                      <a:pt x="12" y="20"/>
                    </a:cubicBezTo>
                    <a:cubicBezTo>
                      <a:pt x="21" y="12"/>
                      <a:pt x="21" y="12"/>
                      <a:pt x="21" y="12"/>
                    </a:cubicBezTo>
                    <a:cubicBezTo>
                      <a:pt x="29" y="20"/>
                      <a:pt x="29" y="20"/>
                      <a:pt x="29" y="20"/>
                    </a:cubicBezTo>
                    <a:cubicBezTo>
                      <a:pt x="29" y="20"/>
                      <a:pt x="31" y="21"/>
                      <a:pt x="31" y="20"/>
                    </a:cubicBezTo>
                    <a:cubicBezTo>
                      <a:pt x="34" y="18"/>
                      <a:pt x="37" y="17"/>
                      <a:pt x="40" y="16"/>
                    </a:cubicBezTo>
                    <a:cubicBezTo>
                      <a:pt x="41" y="16"/>
                      <a:pt x="42" y="15"/>
                      <a:pt x="42" y="14"/>
                    </a:cubicBezTo>
                    <a:cubicBezTo>
                      <a:pt x="42" y="4"/>
                      <a:pt x="42" y="4"/>
                      <a:pt x="42" y="4"/>
                    </a:cubicBezTo>
                    <a:cubicBezTo>
                      <a:pt x="52" y="4"/>
                      <a:pt x="52" y="4"/>
                      <a:pt x="52" y="4"/>
                    </a:cubicBezTo>
                    <a:cubicBezTo>
                      <a:pt x="52" y="14"/>
                      <a:pt x="52" y="14"/>
                      <a:pt x="52" y="14"/>
                    </a:cubicBezTo>
                    <a:cubicBezTo>
                      <a:pt x="52" y="15"/>
                      <a:pt x="53" y="16"/>
                      <a:pt x="54" y="16"/>
                    </a:cubicBezTo>
                    <a:cubicBezTo>
                      <a:pt x="57" y="17"/>
                      <a:pt x="60" y="18"/>
                      <a:pt x="63" y="20"/>
                    </a:cubicBezTo>
                    <a:cubicBezTo>
                      <a:pt x="64" y="21"/>
                      <a:pt x="65" y="20"/>
                      <a:pt x="66" y="20"/>
                    </a:cubicBezTo>
                    <a:cubicBezTo>
                      <a:pt x="73" y="12"/>
                      <a:pt x="73" y="12"/>
                      <a:pt x="73" y="12"/>
                    </a:cubicBezTo>
                    <a:cubicBezTo>
                      <a:pt x="82" y="20"/>
                      <a:pt x="82" y="20"/>
                      <a:pt x="82" y="20"/>
                    </a:cubicBezTo>
                    <a:cubicBezTo>
                      <a:pt x="74" y="28"/>
                      <a:pt x="74" y="28"/>
                      <a:pt x="74" y="28"/>
                    </a:cubicBezTo>
                    <a:cubicBezTo>
                      <a:pt x="74" y="29"/>
                      <a:pt x="73" y="30"/>
                      <a:pt x="74" y="31"/>
                    </a:cubicBezTo>
                    <a:cubicBezTo>
                      <a:pt x="76" y="34"/>
                      <a:pt x="77" y="37"/>
                      <a:pt x="77" y="40"/>
                    </a:cubicBezTo>
                    <a:cubicBezTo>
                      <a:pt x="78" y="41"/>
                      <a:pt x="79" y="42"/>
                      <a:pt x="80" y="42"/>
                    </a:cubicBezTo>
                    <a:cubicBezTo>
                      <a:pt x="89" y="42"/>
                      <a:pt x="89" y="42"/>
                      <a:pt x="89" y="42"/>
                    </a:cubicBezTo>
                    <a:lnTo>
                      <a:pt x="89"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3199">
                  <a:solidFill>
                    <a:srgbClr val="444444"/>
                  </a:solidFill>
                  <a:latin typeface="Arial"/>
                </a:endParaRPr>
              </a:p>
            </p:txBody>
          </p:sp>
        </p:grpSp>
      </p:grpSp>
      <p:grpSp>
        <p:nvGrpSpPr>
          <p:cNvPr id="212" name="Group 211">
            <a:extLst>
              <a:ext uri="{FF2B5EF4-FFF2-40B4-BE49-F238E27FC236}">
                <a16:creationId xmlns:a16="http://schemas.microsoft.com/office/drawing/2014/main" id="{5A58DC1A-FAD0-455C-92D6-EF2D60AC502B}"/>
              </a:ext>
            </a:extLst>
          </p:cNvPr>
          <p:cNvGrpSpPr>
            <a:grpSpLocks noChangeAspect="1"/>
          </p:cNvGrpSpPr>
          <p:nvPr/>
        </p:nvGrpSpPr>
        <p:grpSpPr>
          <a:xfrm>
            <a:off x="5819787" y="605861"/>
            <a:ext cx="533589" cy="571345"/>
            <a:chOff x="3124201" y="-2347913"/>
            <a:chExt cx="2692399" cy="2882901"/>
          </a:xfrm>
          <a:solidFill>
            <a:schemeClr val="bg2"/>
          </a:solidFill>
        </p:grpSpPr>
        <p:sp>
          <p:nvSpPr>
            <p:cNvPr id="213" name="Freeform 21">
              <a:extLst>
                <a:ext uri="{FF2B5EF4-FFF2-40B4-BE49-F238E27FC236}">
                  <a16:creationId xmlns:a16="http://schemas.microsoft.com/office/drawing/2014/main" id="{C939501D-B666-4DB6-B2B6-198BF628AA43}"/>
                </a:ext>
              </a:extLst>
            </p:cNvPr>
            <p:cNvSpPr>
              <a:spLocks noEditPoints="1"/>
            </p:cNvSpPr>
            <p:nvPr/>
          </p:nvSpPr>
          <p:spPr bwMode="auto">
            <a:xfrm>
              <a:off x="3124201" y="-2347913"/>
              <a:ext cx="471487" cy="466725"/>
            </a:xfrm>
            <a:custGeom>
              <a:avLst/>
              <a:gdLst>
                <a:gd name="T0" fmla="*/ 297 w 297"/>
                <a:gd name="T1" fmla="*/ 294 h 294"/>
                <a:gd name="T2" fmla="*/ 0 w 297"/>
                <a:gd name="T3" fmla="*/ 294 h 294"/>
                <a:gd name="T4" fmla="*/ 0 w 297"/>
                <a:gd name="T5" fmla="*/ 0 h 294"/>
                <a:gd name="T6" fmla="*/ 297 w 297"/>
                <a:gd name="T7" fmla="*/ 0 h 294"/>
                <a:gd name="T8" fmla="*/ 297 w 297"/>
                <a:gd name="T9" fmla="*/ 294 h 294"/>
                <a:gd name="T10" fmla="*/ 83 w 297"/>
                <a:gd name="T11" fmla="*/ 211 h 294"/>
                <a:gd name="T12" fmla="*/ 214 w 297"/>
                <a:gd name="T13" fmla="*/ 211 h 294"/>
                <a:gd name="T14" fmla="*/ 214 w 297"/>
                <a:gd name="T15" fmla="*/ 83 h 294"/>
                <a:gd name="T16" fmla="*/ 83 w 297"/>
                <a:gd name="T17" fmla="*/ 83 h 294"/>
                <a:gd name="T18" fmla="*/ 83 w 297"/>
                <a:gd name="T19" fmla="*/ 2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294">
                  <a:moveTo>
                    <a:pt x="297" y="294"/>
                  </a:moveTo>
                  <a:lnTo>
                    <a:pt x="0" y="294"/>
                  </a:lnTo>
                  <a:lnTo>
                    <a:pt x="0" y="0"/>
                  </a:lnTo>
                  <a:lnTo>
                    <a:pt x="297" y="0"/>
                  </a:lnTo>
                  <a:lnTo>
                    <a:pt x="297" y="294"/>
                  </a:lnTo>
                  <a:close/>
                  <a:moveTo>
                    <a:pt x="83" y="211"/>
                  </a:moveTo>
                  <a:lnTo>
                    <a:pt x="214" y="211"/>
                  </a:lnTo>
                  <a:lnTo>
                    <a:pt x="214" y="83"/>
                  </a:lnTo>
                  <a:lnTo>
                    <a:pt x="83" y="83"/>
                  </a:lnTo>
                  <a:lnTo>
                    <a:pt x="83"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3199">
                <a:solidFill>
                  <a:srgbClr val="444444"/>
                </a:solidFill>
                <a:latin typeface="Arial"/>
              </a:endParaRPr>
            </a:p>
          </p:txBody>
        </p:sp>
        <p:sp>
          <p:nvSpPr>
            <p:cNvPr id="214" name="Freeform 22">
              <a:extLst>
                <a:ext uri="{FF2B5EF4-FFF2-40B4-BE49-F238E27FC236}">
                  <a16:creationId xmlns:a16="http://schemas.microsoft.com/office/drawing/2014/main" id="{9C59C0BC-5B61-4E4F-9B5D-B949F4CA56B8}"/>
                </a:ext>
              </a:extLst>
            </p:cNvPr>
            <p:cNvSpPr>
              <a:spLocks noEditPoints="1"/>
            </p:cNvSpPr>
            <p:nvPr/>
          </p:nvSpPr>
          <p:spPr bwMode="auto">
            <a:xfrm>
              <a:off x="5346700" y="-109537"/>
              <a:ext cx="469900" cy="471488"/>
            </a:xfrm>
            <a:custGeom>
              <a:avLst/>
              <a:gdLst>
                <a:gd name="T0" fmla="*/ 296 w 296"/>
                <a:gd name="T1" fmla="*/ 297 h 297"/>
                <a:gd name="T2" fmla="*/ 0 w 296"/>
                <a:gd name="T3" fmla="*/ 297 h 297"/>
                <a:gd name="T4" fmla="*/ 0 w 296"/>
                <a:gd name="T5" fmla="*/ 0 h 297"/>
                <a:gd name="T6" fmla="*/ 296 w 296"/>
                <a:gd name="T7" fmla="*/ 0 h 297"/>
                <a:gd name="T8" fmla="*/ 296 w 296"/>
                <a:gd name="T9" fmla="*/ 297 h 297"/>
                <a:gd name="T10" fmla="*/ 83 w 296"/>
                <a:gd name="T11" fmla="*/ 214 h 297"/>
                <a:gd name="T12" fmla="*/ 213 w 296"/>
                <a:gd name="T13" fmla="*/ 214 h 297"/>
                <a:gd name="T14" fmla="*/ 213 w 296"/>
                <a:gd name="T15" fmla="*/ 83 h 297"/>
                <a:gd name="T16" fmla="*/ 83 w 296"/>
                <a:gd name="T17" fmla="*/ 83 h 297"/>
                <a:gd name="T18" fmla="*/ 83 w 296"/>
                <a:gd name="T19" fmla="*/ 21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7">
                  <a:moveTo>
                    <a:pt x="296" y="297"/>
                  </a:moveTo>
                  <a:lnTo>
                    <a:pt x="0" y="297"/>
                  </a:lnTo>
                  <a:lnTo>
                    <a:pt x="0" y="0"/>
                  </a:lnTo>
                  <a:lnTo>
                    <a:pt x="296" y="0"/>
                  </a:lnTo>
                  <a:lnTo>
                    <a:pt x="296" y="297"/>
                  </a:lnTo>
                  <a:close/>
                  <a:moveTo>
                    <a:pt x="83" y="214"/>
                  </a:moveTo>
                  <a:lnTo>
                    <a:pt x="213" y="214"/>
                  </a:lnTo>
                  <a:lnTo>
                    <a:pt x="213" y="83"/>
                  </a:lnTo>
                  <a:lnTo>
                    <a:pt x="83" y="83"/>
                  </a:lnTo>
                  <a:lnTo>
                    <a:pt x="83"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3199">
                <a:solidFill>
                  <a:srgbClr val="444444"/>
                </a:solidFill>
                <a:latin typeface="Arial"/>
              </a:endParaRPr>
            </a:p>
          </p:txBody>
        </p:sp>
        <p:sp>
          <p:nvSpPr>
            <p:cNvPr id="215" name="Freeform 23">
              <a:extLst>
                <a:ext uri="{FF2B5EF4-FFF2-40B4-BE49-F238E27FC236}">
                  <a16:creationId xmlns:a16="http://schemas.microsoft.com/office/drawing/2014/main" id="{DB42081C-9C10-47E3-AA69-50608D27DAA0}"/>
                </a:ext>
              </a:extLst>
            </p:cNvPr>
            <p:cNvSpPr>
              <a:spLocks noEditPoints="1"/>
            </p:cNvSpPr>
            <p:nvPr/>
          </p:nvSpPr>
          <p:spPr bwMode="auto">
            <a:xfrm>
              <a:off x="4186238" y="-1230313"/>
              <a:ext cx="466725" cy="469900"/>
            </a:xfrm>
            <a:custGeom>
              <a:avLst/>
              <a:gdLst>
                <a:gd name="T0" fmla="*/ 294 w 294"/>
                <a:gd name="T1" fmla="*/ 296 h 296"/>
                <a:gd name="T2" fmla="*/ 0 w 294"/>
                <a:gd name="T3" fmla="*/ 296 h 296"/>
                <a:gd name="T4" fmla="*/ 0 w 294"/>
                <a:gd name="T5" fmla="*/ 0 h 296"/>
                <a:gd name="T6" fmla="*/ 294 w 294"/>
                <a:gd name="T7" fmla="*/ 0 h 296"/>
                <a:gd name="T8" fmla="*/ 294 w 294"/>
                <a:gd name="T9" fmla="*/ 296 h 296"/>
                <a:gd name="T10" fmla="*/ 83 w 294"/>
                <a:gd name="T11" fmla="*/ 213 h 296"/>
                <a:gd name="T12" fmla="*/ 211 w 294"/>
                <a:gd name="T13" fmla="*/ 213 h 296"/>
                <a:gd name="T14" fmla="*/ 211 w 294"/>
                <a:gd name="T15" fmla="*/ 83 h 296"/>
                <a:gd name="T16" fmla="*/ 83 w 294"/>
                <a:gd name="T17" fmla="*/ 83 h 296"/>
                <a:gd name="T18" fmla="*/ 83 w 294"/>
                <a:gd name="T19" fmla="*/ 21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6">
                  <a:moveTo>
                    <a:pt x="294" y="296"/>
                  </a:moveTo>
                  <a:lnTo>
                    <a:pt x="0" y="296"/>
                  </a:lnTo>
                  <a:lnTo>
                    <a:pt x="0" y="0"/>
                  </a:lnTo>
                  <a:lnTo>
                    <a:pt x="294" y="0"/>
                  </a:lnTo>
                  <a:lnTo>
                    <a:pt x="294" y="296"/>
                  </a:lnTo>
                  <a:close/>
                  <a:moveTo>
                    <a:pt x="83" y="213"/>
                  </a:moveTo>
                  <a:lnTo>
                    <a:pt x="211" y="213"/>
                  </a:lnTo>
                  <a:lnTo>
                    <a:pt x="211" y="83"/>
                  </a:lnTo>
                  <a:lnTo>
                    <a:pt x="83" y="83"/>
                  </a:lnTo>
                  <a:lnTo>
                    <a:pt x="83" y="2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3199">
                <a:solidFill>
                  <a:srgbClr val="444444"/>
                </a:solidFill>
                <a:latin typeface="Arial"/>
              </a:endParaRPr>
            </a:p>
          </p:txBody>
        </p:sp>
        <p:sp>
          <p:nvSpPr>
            <p:cNvPr id="216" name="Freeform 24">
              <a:extLst>
                <a:ext uri="{FF2B5EF4-FFF2-40B4-BE49-F238E27FC236}">
                  <a16:creationId xmlns:a16="http://schemas.microsoft.com/office/drawing/2014/main" id="{1812CBAF-9E62-4836-8241-2BA9F3D86B59}"/>
                </a:ext>
              </a:extLst>
            </p:cNvPr>
            <p:cNvSpPr>
              <a:spLocks/>
            </p:cNvSpPr>
            <p:nvPr/>
          </p:nvSpPr>
          <p:spPr bwMode="auto">
            <a:xfrm>
              <a:off x="3573463" y="-2179638"/>
              <a:ext cx="2243137" cy="1600201"/>
            </a:xfrm>
            <a:custGeom>
              <a:avLst/>
              <a:gdLst>
                <a:gd name="T0" fmla="*/ 596 w 596"/>
                <a:gd name="T1" fmla="*/ 164 h 425"/>
                <a:gd name="T2" fmla="*/ 596 w 596"/>
                <a:gd name="T3" fmla="*/ 164 h 425"/>
                <a:gd name="T4" fmla="*/ 432 w 596"/>
                <a:gd name="T5" fmla="*/ 0 h 425"/>
                <a:gd name="T6" fmla="*/ 432 w 596"/>
                <a:gd name="T7" fmla="*/ 0 h 425"/>
                <a:gd name="T8" fmla="*/ 0 w 596"/>
                <a:gd name="T9" fmla="*/ 0 h 425"/>
                <a:gd name="T10" fmla="*/ 0 w 596"/>
                <a:gd name="T11" fmla="*/ 35 h 425"/>
                <a:gd name="T12" fmla="*/ 429 w 596"/>
                <a:gd name="T13" fmla="*/ 35 h 425"/>
                <a:gd name="T14" fmla="*/ 561 w 596"/>
                <a:gd name="T15" fmla="*/ 165 h 425"/>
                <a:gd name="T16" fmla="*/ 429 w 596"/>
                <a:gd name="T17" fmla="*/ 296 h 425"/>
                <a:gd name="T18" fmla="*/ 360 w 596"/>
                <a:gd name="T19" fmla="*/ 296 h 425"/>
                <a:gd name="T20" fmla="*/ 425 w 596"/>
                <a:gd name="T21" fmla="*/ 229 h 425"/>
                <a:gd name="T22" fmla="*/ 399 w 596"/>
                <a:gd name="T23" fmla="*/ 205 h 425"/>
                <a:gd name="T24" fmla="*/ 293 w 596"/>
                <a:gd name="T25" fmla="*/ 314 h 425"/>
                <a:gd name="T26" fmla="*/ 395 w 596"/>
                <a:gd name="T27" fmla="*/ 425 h 425"/>
                <a:gd name="T28" fmla="*/ 421 w 596"/>
                <a:gd name="T29" fmla="*/ 401 h 425"/>
                <a:gd name="T30" fmla="*/ 356 w 596"/>
                <a:gd name="T31" fmla="*/ 331 h 425"/>
                <a:gd name="T32" fmla="*/ 431 w 596"/>
                <a:gd name="T33" fmla="*/ 331 h 425"/>
                <a:gd name="T34" fmla="*/ 431 w 596"/>
                <a:gd name="T35" fmla="*/ 331 h 425"/>
                <a:gd name="T36" fmla="*/ 596 w 596"/>
                <a:gd name="T37" fmla="*/ 167 h 425"/>
                <a:gd name="T38" fmla="*/ 596 w 596"/>
                <a:gd name="T39" fmla="*/ 167 h 425"/>
                <a:gd name="T40" fmla="*/ 596 w 596"/>
                <a:gd name="T41" fmla="*/ 165 h 425"/>
                <a:gd name="T42" fmla="*/ 596 w 596"/>
                <a:gd name="T43" fmla="*/ 164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6" h="425">
                  <a:moveTo>
                    <a:pt x="596" y="164"/>
                  </a:moveTo>
                  <a:cubicBezTo>
                    <a:pt x="596" y="164"/>
                    <a:pt x="596" y="164"/>
                    <a:pt x="596" y="164"/>
                  </a:cubicBezTo>
                  <a:cubicBezTo>
                    <a:pt x="595" y="74"/>
                    <a:pt x="522" y="1"/>
                    <a:pt x="432" y="0"/>
                  </a:cubicBezTo>
                  <a:cubicBezTo>
                    <a:pt x="432" y="0"/>
                    <a:pt x="432" y="0"/>
                    <a:pt x="432" y="0"/>
                  </a:cubicBezTo>
                  <a:cubicBezTo>
                    <a:pt x="0" y="0"/>
                    <a:pt x="0" y="0"/>
                    <a:pt x="0" y="0"/>
                  </a:cubicBezTo>
                  <a:cubicBezTo>
                    <a:pt x="0" y="35"/>
                    <a:pt x="0" y="35"/>
                    <a:pt x="0" y="35"/>
                  </a:cubicBezTo>
                  <a:cubicBezTo>
                    <a:pt x="429" y="35"/>
                    <a:pt x="429" y="35"/>
                    <a:pt x="429" y="35"/>
                  </a:cubicBezTo>
                  <a:cubicBezTo>
                    <a:pt x="502" y="35"/>
                    <a:pt x="560" y="93"/>
                    <a:pt x="561" y="165"/>
                  </a:cubicBezTo>
                  <a:cubicBezTo>
                    <a:pt x="560" y="237"/>
                    <a:pt x="502" y="296"/>
                    <a:pt x="429" y="296"/>
                  </a:cubicBezTo>
                  <a:cubicBezTo>
                    <a:pt x="360" y="296"/>
                    <a:pt x="360" y="296"/>
                    <a:pt x="360" y="296"/>
                  </a:cubicBezTo>
                  <a:cubicBezTo>
                    <a:pt x="425" y="229"/>
                    <a:pt x="425" y="229"/>
                    <a:pt x="425" y="229"/>
                  </a:cubicBezTo>
                  <a:cubicBezTo>
                    <a:pt x="399" y="205"/>
                    <a:pt x="399" y="205"/>
                    <a:pt x="399" y="205"/>
                  </a:cubicBezTo>
                  <a:cubicBezTo>
                    <a:pt x="293" y="314"/>
                    <a:pt x="293" y="314"/>
                    <a:pt x="293" y="314"/>
                  </a:cubicBezTo>
                  <a:cubicBezTo>
                    <a:pt x="395" y="425"/>
                    <a:pt x="395" y="425"/>
                    <a:pt x="395" y="425"/>
                  </a:cubicBezTo>
                  <a:cubicBezTo>
                    <a:pt x="421" y="401"/>
                    <a:pt x="421" y="401"/>
                    <a:pt x="421" y="401"/>
                  </a:cubicBezTo>
                  <a:cubicBezTo>
                    <a:pt x="356" y="331"/>
                    <a:pt x="356" y="331"/>
                    <a:pt x="356" y="331"/>
                  </a:cubicBezTo>
                  <a:cubicBezTo>
                    <a:pt x="431" y="331"/>
                    <a:pt x="431" y="331"/>
                    <a:pt x="431" y="331"/>
                  </a:cubicBezTo>
                  <a:cubicBezTo>
                    <a:pt x="431" y="331"/>
                    <a:pt x="431" y="331"/>
                    <a:pt x="431" y="331"/>
                  </a:cubicBezTo>
                  <a:cubicBezTo>
                    <a:pt x="521" y="330"/>
                    <a:pt x="595" y="257"/>
                    <a:pt x="596" y="167"/>
                  </a:cubicBezTo>
                  <a:cubicBezTo>
                    <a:pt x="596" y="167"/>
                    <a:pt x="596" y="167"/>
                    <a:pt x="596" y="167"/>
                  </a:cubicBezTo>
                  <a:cubicBezTo>
                    <a:pt x="596" y="166"/>
                    <a:pt x="596" y="166"/>
                    <a:pt x="596" y="165"/>
                  </a:cubicBezTo>
                  <a:cubicBezTo>
                    <a:pt x="596" y="165"/>
                    <a:pt x="596" y="164"/>
                    <a:pt x="596" y="1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3199">
                <a:solidFill>
                  <a:srgbClr val="444444"/>
                </a:solidFill>
                <a:latin typeface="Arial"/>
              </a:endParaRPr>
            </a:p>
          </p:txBody>
        </p:sp>
        <p:sp>
          <p:nvSpPr>
            <p:cNvPr id="217" name="Freeform 25">
              <a:extLst>
                <a:ext uri="{FF2B5EF4-FFF2-40B4-BE49-F238E27FC236}">
                  <a16:creationId xmlns:a16="http://schemas.microsoft.com/office/drawing/2014/main" id="{BE718DEB-88F7-4411-9D9F-76C06C9414E6}"/>
                </a:ext>
              </a:extLst>
            </p:cNvPr>
            <p:cNvSpPr>
              <a:spLocks/>
            </p:cNvSpPr>
            <p:nvPr/>
          </p:nvSpPr>
          <p:spPr bwMode="auto">
            <a:xfrm>
              <a:off x="3124201" y="-1057275"/>
              <a:ext cx="2192337" cy="1592263"/>
            </a:xfrm>
            <a:custGeom>
              <a:avLst/>
              <a:gdLst>
                <a:gd name="T0" fmla="*/ 480 w 582"/>
                <a:gd name="T1" fmla="*/ 203 h 423"/>
                <a:gd name="T2" fmla="*/ 454 w 582"/>
                <a:gd name="T3" fmla="*/ 227 h 423"/>
                <a:gd name="T4" fmla="*/ 518 w 582"/>
                <a:gd name="T5" fmla="*/ 296 h 423"/>
                <a:gd name="T6" fmla="*/ 167 w 582"/>
                <a:gd name="T7" fmla="*/ 296 h 423"/>
                <a:gd name="T8" fmla="*/ 35 w 582"/>
                <a:gd name="T9" fmla="*/ 166 h 423"/>
                <a:gd name="T10" fmla="*/ 167 w 582"/>
                <a:gd name="T11" fmla="*/ 35 h 423"/>
                <a:gd name="T12" fmla="*/ 304 w 582"/>
                <a:gd name="T13" fmla="*/ 35 h 423"/>
                <a:gd name="T14" fmla="*/ 304 w 582"/>
                <a:gd name="T15" fmla="*/ 0 h 423"/>
                <a:gd name="T16" fmla="*/ 166 w 582"/>
                <a:gd name="T17" fmla="*/ 0 h 423"/>
                <a:gd name="T18" fmla="*/ 166 w 582"/>
                <a:gd name="T19" fmla="*/ 0 h 423"/>
                <a:gd name="T20" fmla="*/ 0 w 582"/>
                <a:gd name="T21" fmla="*/ 165 h 423"/>
                <a:gd name="T22" fmla="*/ 0 w 582"/>
                <a:gd name="T23" fmla="*/ 165 h 423"/>
                <a:gd name="T24" fmla="*/ 0 w 582"/>
                <a:gd name="T25" fmla="*/ 166 h 423"/>
                <a:gd name="T26" fmla="*/ 0 w 582"/>
                <a:gd name="T27" fmla="*/ 167 h 423"/>
                <a:gd name="T28" fmla="*/ 0 w 582"/>
                <a:gd name="T29" fmla="*/ 167 h 423"/>
                <a:gd name="T30" fmla="*/ 163 w 582"/>
                <a:gd name="T31" fmla="*/ 331 h 423"/>
                <a:gd name="T32" fmla="*/ 163 w 582"/>
                <a:gd name="T33" fmla="*/ 331 h 423"/>
                <a:gd name="T34" fmla="*/ 516 w 582"/>
                <a:gd name="T35" fmla="*/ 331 h 423"/>
                <a:gd name="T36" fmla="*/ 450 w 582"/>
                <a:gd name="T37" fmla="*/ 399 h 423"/>
                <a:gd name="T38" fmla="*/ 476 w 582"/>
                <a:gd name="T39" fmla="*/ 423 h 423"/>
                <a:gd name="T40" fmla="*/ 582 w 582"/>
                <a:gd name="T41" fmla="*/ 314 h 423"/>
                <a:gd name="T42" fmla="*/ 480 w 582"/>
                <a:gd name="T43" fmla="*/ 20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2" h="423">
                  <a:moveTo>
                    <a:pt x="480" y="203"/>
                  </a:moveTo>
                  <a:cubicBezTo>
                    <a:pt x="454" y="227"/>
                    <a:pt x="454" y="227"/>
                    <a:pt x="454" y="227"/>
                  </a:cubicBezTo>
                  <a:cubicBezTo>
                    <a:pt x="518" y="296"/>
                    <a:pt x="518" y="296"/>
                    <a:pt x="518" y="296"/>
                  </a:cubicBezTo>
                  <a:cubicBezTo>
                    <a:pt x="167" y="296"/>
                    <a:pt x="167" y="296"/>
                    <a:pt x="167" y="296"/>
                  </a:cubicBezTo>
                  <a:cubicBezTo>
                    <a:pt x="95" y="296"/>
                    <a:pt x="36" y="238"/>
                    <a:pt x="35" y="166"/>
                  </a:cubicBezTo>
                  <a:cubicBezTo>
                    <a:pt x="36" y="94"/>
                    <a:pt x="95" y="35"/>
                    <a:pt x="167" y="35"/>
                  </a:cubicBezTo>
                  <a:cubicBezTo>
                    <a:pt x="304" y="35"/>
                    <a:pt x="304" y="35"/>
                    <a:pt x="304" y="35"/>
                  </a:cubicBezTo>
                  <a:cubicBezTo>
                    <a:pt x="304" y="0"/>
                    <a:pt x="304" y="0"/>
                    <a:pt x="304" y="0"/>
                  </a:cubicBezTo>
                  <a:cubicBezTo>
                    <a:pt x="166" y="0"/>
                    <a:pt x="166" y="0"/>
                    <a:pt x="166" y="0"/>
                  </a:cubicBezTo>
                  <a:cubicBezTo>
                    <a:pt x="166" y="0"/>
                    <a:pt x="166" y="0"/>
                    <a:pt x="166" y="0"/>
                  </a:cubicBezTo>
                  <a:cubicBezTo>
                    <a:pt x="75" y="1"/>
                    <a:pt x="2" y="74"/>
                    <a:pt x="0" y="165"/>
                  </a:cubicBezTo>
                  <a:cubicBezTo>
                    <a:pt x="0" y="165"/>
                    <a:pt x="0" y="165"/>
                    <a:pt x="0" y="165"/>
                  </a:cubicBezTo>
                  <a:cubicBezTo>
                    <a:pt x="0" y="165"/>
                    <a:pt x="0" y="165"/>
                    <a:pt x="0" y="166"/>
                  </a:cubicBezTo>
                  <a:cubicBezTo>
                    <a:pt x="0" y="166"/>
                    <a:pt x="0" y="167"/>
                    <a:pt x="0" y="167"/>
                  </a:cubicBezTo>
                  <a:cubicBezTo>
                    <a:pt x="0" y="167"/>
                    <a:pt x="0" y="167"/>
                    <a:pt x="0" y="167"/>
                  </a:cubicBezTo>
                  <a:cubicBezTo>
                    <a:pt x="2" y="257"/>
                    <a:pt x="74" y="329"/>
                    <a:pt x="163" y="331"/>
                  </a:cubicBezTo>
                  <a:cubicBezTo>
                    <a:pt x="163" y="331"/>
                    <a:pt x="163" y="331"/>
                    <a:pt x="163" y="331"/>
                  </a:cubicBezTo>
                  <a:cubicBezTo>
                    <a:pt x="516" y="331"/>
                    <a:pt x="516" y="331"/>
                    <a:pt x="516" y="331"/>
                  </a:cubicBezTo>
                  <a:cubicBezTo>
                    <a:pt x="450" y="399"/>
                    <a:pt x="450" y="399"/>
                    <a:pt x="450" y="399"/>
                  </a:cubicBezTo>
                  <a:cubicBezTo>
                    <a:pt x="476" y="423"/>
                    <a:pt x="476" y="423"/>
                    <a:pt x="476" y="423"/>
                  </a:cubicBezTo>
                  <a:cubicBezTo>
                    <a:pt x="582" y="314"/>
                    <a:pt x="582" y="314"/>
                    <a:pt x="582" y="314"/>
                  </a:cubicBezTo>
                  <a:lnTo>
                    <a:pt x="480"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3199">
                <a:solidFill>
                  <a:srgbClr val="444444"/>
                </a:solidFill>
                <a:latin typeface="Arial"/>
              </a:endParaRPr>
            </a:p>
          </p:txBody>
        </p:sp>
      </p:grpSp>
      <p:grpSp>
        <p:nvGrpSpPr>
          <p:cNvPr id="218" name="Group 217">
            <a:extLst>
              <a:ext uri="{FF2B5EF4-FFF2-40B4-BE49-F238E27FC236}">
                <a16:creationId xmlns:a16="http://schemas.microsoft.com/office/drawing/2014/main" id="{DE308EF3-1251-473D-B0A7-412FCDA4B60A}"/>
              </a:ext>
            </a:extLst>
          </p:cNvPr>
          <p:cNvGrpSpPr/>
          <p:nvPr/>
        </p:nvGrpSpPr>
        <p:grpSpPr>
          <a:xfrm>
            <a:off x="1943974" y="4235475"/>
            <a:ext cx="699679" cy="652939"/>
            <a:chOff x="538163" y="2389188"/>
            <a:chExt cx="784226" cy="731837"/>
          </a:xfrm>
          <a:solidFill>
            <a:schemeClr val="bg2"/>
          </a:solidFill>
        </p:grpSpPr>
        <p:sp>
          <p:nvSpPr>
            <p:cNvPr id="219" name="Freeform 194">
              <a:extLst>
                <a:ext uri="{FF2B5EF4-FFF2-40B4-BE49-F238E27FC236}">
                  <a16:creationId xmlns:a16="http://schemas.microsoft.com/office/drawing/2014/main" id="{AC5C8B5A-523D-403E-B9FD-3EFB93187428}"/>
                </a:ext>
              </a:extLst>
            </p:cNvPr>
            <p:cNvSpPr>
              <a:spLocks noEditPoints="1"/>
            </p:cNvSpPr>
            <p:nvPr/>
          </p:nvSpPr>
          <p:spPr bwMode="auto">
            <a:xfrm>
              <a:off x="628651" y="2389188"/>
              <a:ext cx="600075" cy="355600"/>
            </a:xfrm>
            <a:custGeom>
              <a:avLst/>
              <a:gdLst>
                <a:gd name="T0" fmla="*/ 74 w 147"/>
                <a:gd name="T1" fmla="*/ 87 h 87"/>
                <a:gd name="T2" fmla="*/ 72 w 147"/>
                <a:gd name="T3" fmla="*/ 86 h 87"/>
                <a:gd name="T4" fmla="*/ 2 w 147"/>
                <a:gd name="T5" fmla="*/ 46 h 87"/>
                <a:gd name="T6" fmla="*/ 0 w 147"/>
                <a:gd name="T7" fmla="*/ 44 h 87"/>
                <a:gd name="T8" fmla="*/ 2 w 147"/>
                <a:gd name="T9" fmla="*/ 41 h 87"/>
                <a:gd name="T10" fmla="*/ 73 w 147"/>
                <a:gd name="T11" fmla="*/ 0 h 87"/>
                <a:gd name="T12" fmla="*/ 75 w 147"/>
                <a:gd name="T13" fmla="*/ 0 h 87"/>
                <a:gd name="T14" fmla="*/ 146 w 147"/>
                <a:gd name="T15" fmla="*/ 41 h 87"/>
                <a:gd name="T16" fmla="*/ 147 w 147"/>
                <a:gd name="T17" fmla="*/ 43 h 87"/>
                <a:gd name="T18" fmla="*/ 146 w 147"/>
                <a:gd name="T19" fmla="*/ 45 h 87"/>
                <a:gd name="T20" fmla="*/ 75 w 147"/>
                <a:gd name="T21" fmla="*/ 86 h 87"/>
                <a:gd name="T22" fmla="*/ 74 w 147"/>
                <a:gd name="T23" fmla="*/ 87 h 87"/>
                <a:gd name="T24" fmla="*/ 8 w 147"/>
                <a:gd name="T25" fmla="*/ 43 h 87"/>
                <a:gd name="T26" fmla="*/ 74 w 147"/>
                <a:gd name="T27" fmla="*/ 81 h 87"/>
                <a:gd name="T28" fmla="*/ 139 w 147"/>
                <a:gd name="T29" fmla="*/ 43 h 87"/>
                <a:gd name="T30" fmla="*/ 74 w 147"/>
                <a:gd name="T31" fmla="*/ 6 h 87"/>
                <a:gd name="T32" fmla="*/ 8 w 147"/>
                <a:gd name="T33"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7" h="87">
                  <a:moveTo>
                    <a:pt x="74" y="87"/>
                  </a:moveTo>
                  <a:cubicBezTo>
                    <a:pt x="73" y="87"/>
                    <a:pt x="73" y="86"/>
                    <a:pt x="72" y="86"/>
                  </a:cubicBezTo>
                  <a:cubicBezTo>
                    <a:pt x="2" y="46"/>
                    <a:pt x="2" y="46"/>
                    <a:pt x="2" y="46"/>
                  </a:cubicBezTo>
                  <a:cubicBezTo>
                    <a:pt x="1" y="45"/>
                    <a:pt x="0" y="44"/>
                    <a:pt x="0" y="44"/>
                  </a:cubicBezTo>
                  <a:cubicBezTo>
                    <a:pt x="0" y="43"/>
                    <a:pt x="1" y="42"/>
                    <a:pt x="2" y="41"/>
                  </a:cubicBezTo>
                  <a:cubicBezTo>
                    <a:pt x="73" y="0"/>
                    <a:pt x="73" y="0"/>
                    <a:pt x="73" y="0"/>
                  </a:cubicBezTo>
                  <a:cubicBezTo>
                    <a:pt x="74" y="0"/>
                    <a:pt x="75" y="0"/>
                    <a:pt x="75" y="0"/>
                  </a:cubicBezTo>
                  <a:cubicBezTo>
                    <a:pt x="146" y="41"/>
                    <a:pt x="146" y="41"/>
                    <a:pt x="146" y="41"/>
                  </a:cubicBezTo>
                  <a:cubicBezTo>
                    <a:pt x="147" y="41"/>
                    <a:pt x="147" y="42"/>
                    <a:pt x="147" y="43"/>
                  </a:cubicBezTo>
                  <a:cubicBezTo>
                    <a:pt x="147" y="44"/>
                    <a:pt x="147" y="45"/>
                    <a:pt x="146" y="45"/>
                  </a:cubicBezTo>
                  <a:cubicBezTo>
                    <a:pt x="75" y="86"/>
                    <a:pt x="75" y="86"/>
                    <a:pt x="75" y="86"/>
                  </a:cubicBezTo>
                  <a:cubicBezTo>
                    <a:pt x="75" y="86"/>
                    <a:pt x="74" y="87"/>
                    <a:pt x="74" y="87"/>
                  </a:cubicBezTo>
                  <a:close/>
                  <a:moveTo>
                    <a:pt x="8" y="43"/>
                  </a:moveTo>
                  <a:cubicBezTo>
                    <a:pt x="74" y="81"/>
                    <a:pt x="74" y="81"/>
                    <a:pt x="74" y="81"/>
                  </a:cubicBezTo>
                  <a:cubicBezTo>
                    <a:pt x="139" y="43"/>
                    <a:pt x="139" y="43"/>
                    <a:pt x="139" y="43"/>
                  </a:cubicBezTo>
                  <a:cubicBezTo>
                    <a:pt x="74" y="6"/>
                    <a:pt x="74" y="6"/>
                    <a:pt x="74" y="6"/>
                  </a:cubicBezTo>
                  <a:lnTo>
                    <a:pt x="8"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3199">
                <a:solidFill>
                  <a:srgbClr val="444444"/>
                </a:solidFill>
                <a:latin typeface="Arial"/>
              </a:endParaRPr>
            </a:p>
          </p:txBody>
        </p:sp>
        <p:sp>
          <p:nvSpPr>
            <p:cNvPr id="220" name="Freeform 195">
              <a:extLst>
                <a:ext uri="{FF2B5EF4-FFF2-40B4-BE49-F238E27FC236}">
                  <a16:creationId xmlns:a16="http://schemas.microsoft.com/office/drawing/2014/main" id="{573AAF4E-C496-40D6-8332-96CC01AE3891}"/>
                </a:ext>
              </a:extLst>
            </p:cNvPr>
            <p:cNvSpPr>
              <a:spLocks/>
            </p:cNvSpPr>
            <p:nvPr/>
          </p:nvSpPr>
          <p:spPr bwMode="auto">
            <a:xfrm>
              <a:off x="917576" y="2552700"/>
              <a:ext cx="314325" cy="466725"/>
            </a:xfrm>
            <a:custGeom>
              <a:avLst/>
              <a:gdLst>
                <a:gd name="T0" fmla="*/ 29 w 77"/>
                <a:gd name="T1" fmla="*/ 114 h 114"/>
                <a:gd name="T2" fmla="*/ 27 w 77"/>
                <a:gd name="T3" fmla="*/ 112 h 114"/>
                <a:gd name="T4" fmla="*/ 28 w 77"/>
                <a:gd name="T5" fmla="*/ 109 h 114"/>
                <a:gd name="T6" fmla="*/ 72 w 77"/>
                <a:gd name="T7" fmla="*/ 83 h 114"/>
                <a:gd name="T8" fmla="*/ 71 w 77"/>
                <a:gd name="T9" fmla="*/ 7 h 114"/>
                <a:gd name="T10" fmla="*/ 5 w 77"/>
                <a:gd name="T11" fmla="*/ 45 h 114"/>
                <a:gd name="T12" fmla="*/ 6 w 77"/>
                <a:gd name="T13" fmla="*/ 88 h 114"/>
                <a:gd name="T14" fmla="*/ 3 w 77"/>
                <a:gd name="T15" fmla="*/ 91 h 114"/>
                <a:gd name="T16" fmla="*/ 0 w 77"/>
                <a:gd name="T17" fmla="*/ 88 h 114"/>
                <a:gd name="T18" fmla="*/ 0 w 77"/>
                <a:gd name="T19" fmla="*/ 44 h 114"/>
                <a:gd name="T20" fmla="*/ 1 w 77"/>
                <a:gd name="T21" fmla="*/ 42 h 114"/>
                <a:gd name="T22" fmla="*/ 72 w 77"/>
                <a:gd name="T23" fmla="*/ 1 h 114"/>
                <a:gd name="T24" fmla="*/ 75 w 77"/>
                <a:gd name="T25" fmla="*/ 1 h 114"/>
                <a:gd name="T26" fmla="*/ 76 w 77"/>
                <a:gd name="T27" fmla="*/ 3 h 114"/>
                <a:gd name="T28" fmla="*/ 77 w 77"/>
                <a:gd name="T29" fmla="*/ 85 h 114"/>
                <a:gd name="T30" fmla="*/ 76 w 77"/>
                <a:gd name="T31" fmla="*/ 87 h 114"/>
                <a:gd name="T32" fmla="*/ 31 w 77"/>
                <a:gd name="T33" fmla="*/ 113 h 114"/>
                <a:gd name="T34" fmla="*/ 29 w 77"/>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114">
                  <a:moveTo>
                    <a:pt x="29" y="114"/>
                  </a:moveTo>
                  <a:cubicBezTo>
                    <a:pt x="29" y="114"/>
                    <a:pt x="28" y="113"/>
                    <a:pt x="27" y="112"/>
                  </a:cubicBezTo>
                  <a:cubicBezTo>
                    <a:pt x="26" y="111"/>
                    <a:pt x="27" y="109"/>
                    <a:pt x="28" y="109"/>
                  </a:cubicBezTo>
                  <a:cubicBezTo>
                    <a:pt x="72" y="83"/>
                    <a:pt x="72" y="83"/>
                    <a:pt x="72" y="83"/>
                  </a:cubicBezTo>
                  <a:cubicBezTo>
                    <a:pt x="71" y="7"/>
                    <a:pt x="71" y="7"/>
                    <a:pt x="71" y="7"/>
                  </a:cubicBezTo>
                  <a:cubicBezTo>
                    <a:pt x="5" y="45"/>
                    <a:pt x="5" y="45"/>
                    <a:pt x="5" y="45"/>
                  </a:cubicBezTo>
                  <a:cubicBezTo>
                    <a:pt x="6" y="88"/>
                    <a:pt x="6" y="88"/>
                    <a:pt x="6" y="88"/>
                  </a:cubicBezTo>
                  <a:cubicBezTo>
                    <a:pt x="6" y="89"/>
                    <a:pt x="5" y="91"/>
                    <a:pt x="3" y="91"/>
                  </a:cubicBezTo>
                  <a:cubicBezTo>
                    <a:pt x="2" y="91"/>
                    <a:pt x="0" y="89"/>
                    <a:pt x="0" y="88"/>
                  </a:cubicBezTo>
                  <a:cubicBezTo>
                    <a:pt x="0" y="44"/>
                    <a:pt x="0" y="44"/>
                    <a:pt x="0" y="44"/>
                  </a:cubicBezTo>
                  <a:cubicBezTo>
                    <a:pt x="0" y="43"/>
                    <a:pt x="0" y="42"/>
                    <a:pt x="1" y="42"/>
                  </a:cubicBezTo>
                  <a:cubicBezTo>
                    <a:pt x="72" y="1"/>
                    <a:pt x="72" y="1"/>
                    <a:pt x="72" y="1"/>
                  </a:cubicBezTo>
                  <a:cubicBezTo>
                    <a:pt x="73" y="0"/>
                    <a:pt x="74" y="0"/>
                    <a:pt x="75" y="1"/>
                  </a:cubicBezTo>
                  <a:cubicBezTo>
                    <a:pt x="76" y="1"/>
                    <a:pt x="76" y="2"/>
                    <a:pt x="76" y="3"/>
                  </a:cubicBezTo>
                  <a:cubicBezTo>
                    <a:pt x="77" y="85"/>
                    <a:pt x="77" y="85"/>
                    <a:pt x="77" y="85"/>
                  </a:cubicBezTo>
                  <a:cubicBezTo>
                    <a:pt x="77" y="86"/>
                    <a:pt x="77" y="87"/>
                    <a:pt x="76" y="87"/>
                  </a:cubicBezTo>
                  <a:cubicBezTo>
                    <a:pt x="31" y="113"/>
                    <a:pt x="31" y="113"/>
                    <a:pt x="31" y="113"/>
                  </a:cubicBezTo>
                  <a:cubicBezTo>
                    <a:pt x="30" y="113"/>
                    <a:pt x="30" y="114"/>
                    <a:pt x="29"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3199">
                <a:solidFill>
                  <a:srgbClr val="444444"/>
                </a:solidFill>
                <a:latin typeface="Arial"/>
              </a:endParaRPr>
            </a:p>
          </p:txBody>
        </p:sp>
        <p:sp>
          <p:nvSpPr>
            <p:cNvPr id="221" name="Freeform 196">
              <a:extLst>
                <a:ext uri="{FF2B5EF4-FFF2-40B4-BE49-F238E27FC236}">
                  <a16:creationId xmlns:a16="http://schemas.microsoft.com/office/drawing/2014/main" id="{68C6F813-35EC-4FBA-BBDA-1C26B5B86EA6}"/>
                </a:ext>
              </a:extLst>
            </p:cNvPr>
            <p:cNvSpPr>
              <a:spLocks/>
            </p:cNvSpPr>
            <p:nvPr/>
          </p:nvSpPr>
          <p:spPr bwMode="auto">
            <a:xfrm>
              <a:off x="628651" y="2557463"/>
              <a:ext cx="314325" cy="461962"/>
            </a:xfrm>
            <a:custGeom>
              <a:avLst/>
              <a:gdLst>
                <a:gd name="T0" fmla="*/ 49 w 77"/>
                <a:gd name="T1" fmla="*/ 113 h 113"/>
                <a:gd name="T2" fmla="*/ 47 w 77"/>
                <a:gd name="T3" fmla="*/ 112 h 113"/>
                <a:gd name="T4" fmla="*/ 3 w 77"/>
                <a:gd name="T5" fmla="*/ 87 h 113"/>
                <a:gd name="T6" fmla="*/ 1 w 77"/>
                <a:gd name="T7" fmla="*/ 85 h 113"/>
                <a:gd name="T8" fmla="*/ 0 w 77"/>
                <a:gd name="T9" fmla="*/ 3 h 113"/>
                <a:gd name="T10" fmla="*/ 2 w 77"/>
                <a:gd name="T11" fmla="*/ 0 h 113"/>
                <a:gd name="T12" fmla="*/ 4 w 77"/>
                <a:gd name="T13" fmla="*/ 0 h 113"/>
                <a:gd name="T14" fmla="*/ 75 w 77"/>
                <a:gd name="T15" fmla="*/ 41 h 113"/>
                <a:gd name="T16" fmla="*/ 76 w 77"/>
                <a:gd name="T17" fmla="*/ 43 h 113"/>
                <a:gd name="T18" fmla="*/ 77 w 77"/>
                <a:gd name="T19" fmla="*/ 87 h 113"/>
                <a:gd name="T20" fmla="*/ 74 w 77"/>
                <a:gd name="T21" fmla="*/ 90 h 113"/>
                <a:gd name="T22" fmla="*/ 71 w 77"/>
                <a:gd name="T23" fmla="*/ 87 h 113"/>
                <a:gd name="T24" fmla="*/ 71 w 77"/>
                <a:gd name="T25" fmla="*/ 44 h 113"/>
                <a:gd name="T26" fmla="*/ 6 w 77"/>
                <a:gd name="T27" fmla="*/ 7 h 113"/>
                <a:gd name="T28" fmla="*/ 7 w 77"/>
                <a:gd name="T29" fmla="*/ 83 h 113"/>
                <a:gd name="T30" fmla="*/ 50 w 77"/>
                <a:gd name="T31" fmla="*/ 108 h 113"/>
                <a:gd name="T32" fmla="*/ 51 w 77"/>
                <a:gd name="T33" fmla="*/ 111 h 113"/>
                <a:gd name="T34" fmla="*/ 49 w 77"/>
                <a:gd name="T3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113">
                  <a:moveTo>
                    <a:pt x="49" y="113"/>
                  </a:moveTo>
                  <a:cubicBezTo>
                    <a:pt x="48" y="113"/>
                    <a:pt x="48" y="113"/>
                    <a:pt x="47" y="112"/>
                  </a:cubicBezTo>
                  <a:cubicBezTo>
                    <a:pt x="3" y="87"/>
                    <a:pt x="3" y="87"/>
                    <a:pt x="3" y="87"/>
                  </a:cubicBezTo>
                  <a:cubicBezTo>
                    <a:pt x="2" y="86"/>
                    <a:pt x="1" y="85"/>
                    <a:pt x="1" y="85"/>
                  </a:cubicBezTo>
                  <a:cubicBezTo>
                    <a:pt x="0" y="3"/>
                    <a:pt x="0" y="3"/>
                    <a:pt x="0" y="3"/>
                  </a:cubicBezTo>
                  <a:cubicBezTo>
                    <a:pt x="0" y="2"/>
                    <a:pt x="1" y="1"/>
                    <a:pt x="2" y="0"/>
                  </a:cubicBezTo>
                  <a:cubicBezTo>
                    <a:pt x="3" y="0"/>
                    <a:pt x="4" y="0"/>
                    <a:pt x="4" y="0"/>
                  </a:cubicBezTo>
                  <a:cubicBezTo>
                    <a:pt x="75" y="41"/>
                    <a:pt x="75" y="41"/>
                    <a:pt x="75" y="41"/>
                  </a:cubicBezTo>
                  <a:cubicBezTo>
                    <a:pt x="76" y="41"/>
                    <a:pt x="76" y="42"/>
                    <a:pt x="76" y="43"/>
                  </a:cubicBezTo>
                  <a:cubicBezTo>
                    <a:pt x="77" y="87"/>
                    <a:pt x="77" y="87"/>
                    <a:pt x="77" y="87"/>
                  </a:cubicBezTo>
                  <a:cubicBezTo>
                    <a:pt x="77" y="88"/>
                    <a:pt x="76" y="90"/>
                    <a:pt x="74" y="90"/>
                  </a:cubicBezTo>
                  <a:cubicBezTo>
                    <a:pt x="73" y="90"/>
                    <a:pt x="71" y="88"/>
                    <a:pt x="71" y="87"/>
                  </a:cubicBezTo>
                  <a:cubicBezTo>
                    <a:pt x="71" y="44"/>
                    <a:pt x="71" y="44"/>
                    <a:pt x="71" y="44"/>
                  </a:cubicBezTo>
                  <a:cubicBezTo>
                    <a:pt x="6" y="7"/>
                    <a:pt x="6" y="7"/>
                    <a:pt x="6" y="7"/>
                  </a:cubicBezTo>
                  <a:cubicBezTo>
                    <a:pt x="7" y="83"/>
                    <a:pt x="7" y="83"/>
                    <a:pt x="7" y="83"/>
                  </a:cubicBezTo>
                  <a:cubicBezTo>
                    <a:pt x="50" y="108"/>
                    <a:pt x="50" y="108"/>
                    <a:pt x="50" y="108"/>
                  </a:cubicBezTo>
                  <a:cubicBezTo>
                    <a:pt x="51" y="109"/>
                    <a:pt x="52" y="110"/>
                    <a:pt x="51" y="111"/>
                  </a:cubicBezTo>
                  <a:cubicBezTo>
                    <a:pt x="50" y="112"/>
                    <a:pt x="50" y="113"/>
                    <a:pt x="49"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3199">
                <a:solidFill>
                  <a:srgbClr val="444444"/>
                </a:solidFill>
                <a:latin typeface="Arial"/>
              </a:endParaRPr>
            </a:p>
          </p:txBody>
        </p:sp>
        <p:sp>
          <p:nvSpPr>
            <p:cNvPr id="222" name="Freeform 197">
              <a:extLst>
                <a:ext uri="{FF2B5EF4-FFF2-40B4-BE49-F238E27FC236}">
                  <a16:creationId xmlns:a16="http://schemas.microsoft.com/office/drawing/2014/main" id="{A9CF66C0-3FD5-481C-A423-1751BED5BD3F}"/>
                </a:ext>
              </a:extLst>
            </p:cNvPr>
            <p:cNvSpPr>
              <a:spLocks/>
            </p:cNvSpPr>
            <p:nvPr/>
          </p:nvSpPr>
          <p:spPr bwMode="auto">
            <a:xfrm>
              <a:off x="849313" y="2814638"/>
              <a:ext cx="161925" cy="101600"/>
            </a:xfrm>
            <a:custGeom>
              <a:avLst/>
              <a:gdLst>
                <a:gd name="T0" fmla="*/ 40 w 40"/>
                <a:gd name="T1" fmla="*/ 25 h 25"/>
                <a:gd name="T2" fmla="*/ 35 w 40"/>
                <a:gd name="T3" fmla="*/ 25 h 25"/>
                <a:gd name="T4" fmla="*/ 35 w 40"/>
                <a:gd name="T5" fmla="*/ 17 h 25"/>
                <a:gd name="T6" fmla="*/ 23 w 40"/>
                <a:gd name="T7" fmla="*/ 5 h 25"/>
                <a:gd name="T8" fmla="*/ 18 w 40"/>
                <a:gd name="T9" fmla="*/ 5 h 25"/>
                <a:gd name="T10" fmla="*/ 6 w 40"/>
                <a:gd name="T11" fmla="*/ 17 h 25"/>
                <a:gd name="T12" fmla="*/ 6 w 40"/>
                <a:gd name="T13" fmla="*/ 25 h 25"/>
                <a:gd name="T14" fmla="*/ 0 w 40"/>
                <a:gd name="T15" fmla="*/ 25 h 25"/>
                <a:gd name="T16" fmla="*/ 0 w 40"/>
                <a:gd name="T17" fmla="*/ 17 h 25"/>
                <a:gd name="T18" fmla="*/ 18 w 40"/>
                <a:gd name="T19" fmla="*/ 0 h 25"/>
                <a:gd name="T20" fmla="*/ 23 w 40"/>
                <a:gd name="T21" fmla="*/ 0 h 25"/>
                <a:gd name="T22" fmla="*/ 40 w 40"/>
                <a:gd name="T23" fmla="*/ 17 h 25"/>
                <a:gd name="T24" fmla="*/ 40 w 40"/>
                <a:gd name="T2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5">
                  <a:moveTo>
                    <a:pt x="40" y="25"/>
                  </a:moveTo>
                  <a:cubicBezTo>
                    <a:pt x="35" y="25"/>
                    <a:pt x="35" y="25"/>
                    <a:pt x="35" y="25"/>
                  </a:cubicBezTo>
                  <a:cubicBezTo>
                    <a:pt x="35" y="17"/>
                    <a:pt x="35" y="17"/>
                    <a:pt x="35" y="17"/>
                  </a:cubicBezTo>
                  <a:cubicBezTo>
                    <a:pt x="35" y="11"/>
                    <a:pt x="29" y="5"/>
                    <a:pt x="23" y="5"/>
                  </a:cubicBezTo>
                  <a:cubicBezTo>
                    <a:pt x="18" y="5"/>
                    <a:pt x="18" y="5"/>
                    <a:pt x="18" y="5"/>
                  </a:cubicBezTo>
                  <a:cubicBezTo>
                    <a:pt x="11" y="5"/>
                    <a:pt x="6" y="11"/>
                    <a:pt x="6" y="17"/>
                  </a:cubicBezTo>
                  <a:cubicBezTo>
                    <a:pt x="6" y="25"/>
                    <a:pt x="6" y="25"/>
                    <a:pt x="6" y="25"/>
                  </a:cubicBezTo>
                  <a:cubicBezTo>
                    <a:pt x="0" y="25"/>
                    <a:pt x="0" y="25"/>
                    <a:pt x="0" y="25"/>
                  </a:cubicBezTo>
                  <a:cubicBezTo>
                    <a:pt x="0" y="17"/>
                    <a:pt x="0" y="17"/>
                    <a:pt x="0" y="17"/>
                  </a:cubicBezTo>
                  <a:cubicBezTo>
                    <a:pt x="0" y="8"/>
                    <a:pt x="8" y="0"/>
                    <a:pt x="18" y="0"/>
                  </a:cubicBezTo>
                  <a:cubicBezTo>
                    <a:pt x="23" y="0"/>
                    <a:pt x="23" y="0"/>
                    <a:pt x="23" y="0"/>
                  </a:cubicBezTo>
                  <a:cubicBezTo>
                    <a:pt x="32" y="0"/>
                    <a:pt x="40" y="8"/>
                    <a:pt x="40" y="17"/>
                  </a:cubicBezTo>
                  <a:lnTo>
                    <a:pt x="40"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3199">
                <a:solidFill>
                  <a:srgbClr val="444444"/>
                </a:solidFill>
                <a:latin typeface="Arial"/>
              </a:endParaRPr>
            </a:p>
          </p:txBody>
        </p:sp>
        <p:sp>
          <p:nvSpPr>
            <p:cNvPr id="223" name="Freeform 198">
              <a:extLst>
                <a:ext uri="{FF2B5EF4-FFF2-40B4-BE49-F238E27FC236}">
                  <a16:creationId xmlns:a16="http://schemas.microsoft.com/office/drawing/2014/main" id="{5DD2F819-5809-4C83-99B7-7F0D23EF1CAC}"/>
                </a:ext>
              </a:extLst>
            </p:cNvPr>
            <p:cNvSpPr>
              <a:spLocks noEditPoints="1"/>
            </p:cNvSpPr>
            <p:nvPr/>
          </p:nvSpPr>
          <p:spPr bwMode="auto">
            <a:xfrm>
              <a:off x="815976" y="2905125"/>
              <a:ext cx="228600" cy="215900"/>
            </a:xfrm>
            <a:custGeom>
              <a:avLst/>
              <a:gdLst>
                <a:gd name="T0" fmla="*/ 131 w 144"/>
                <a:gd name="T1" fmla="*/ 12 h 136"/>
                <a:gd name="T2" fmla="*/ 131 w 144"/>
                <a:gd name="T3" fmla="*/ 121 h 136"/>
                <a:gd name="T4" fmla="*/ 15 w 144"/>
                <a:gd name="T5" fmla="*/ 121 h 136"/>
                <a:gd name="T6" fmla="*/ 15 w 144"/>
                <a:gd name="T7" fmla="*/ 12 h 136"/>
                <a:gd name="T8" fmla="*/ 131 w 144"/>
                <a:gd name="T9" fmla="*/ 12 h 136"/>
                <a:gd name="T10" fmla="*/ 144 w 144"/>
                <a:gd name="T11" fmla="*/ 0 h 136"/>
                <a:gd name="T12" fmla="*/ 131 w 144"/>
                <a:gd name="T13" fmla="*/ 0 h 136"/>
                <a:gd name="T14" fmla="*/ 15 w 144"/>
                <a:gd name="T15" fmla="*/ 0 h 136"/>
                <a:gd name="T16" fmla="*/ 0 w 144"/>
                <a:gd name="T17" fmla="*/ 0 h 136"/>
                <a:gd name="T18" fmla="*/ 0 w 144"/>
                <a:gd name="T19" fmla="*/ 12 h 136"/>
                <a:gd name="T20" fmla="*/ 0 w 144"/>
                <a:gd name="T21" fmla="*/ 121 h 136"/>
                <a:gd name="T22" fmla="*/ 0 w 144"/>
                <a:gd name="T23" fmla="*/ 136 h 136"/>
                <a:gd name="T24" fmla="*/ 15 w 144"/>
                <a:gd name="T25" fmla="*/ 136 h 136"/>
                <a:gd name="T26" fmla="*/ 131 w 144"/>
                <a:gd name="T27" fmla="*/ 136 h 136"/>
                <a:gd name="T28" fmla="*/ 144 w 144"/>
                <a:gd name="T29" fmla="*/ 136 h 136"/>
                <a:gd name="T30" fmla="*/ 144 w 144"/>
                <a:gd name="T31" fmla="*/ 121 h 136"/>
                <a:gd name="T32" fmla="*/ 144 w 144"/>
                <a:gd name="T33" fmla="*/ 12 h 136"/>
                <a:gd name="T34" fmla="*/ 144 w 144"/>
                <a:gd name="T35" fmla="*/ 0 h 136"/>
                <a:gd name="T36" fmla="*/ 144 w 144"/>
                <a:gd name="T3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36">
                  <a:moveTo>
                    <a:pt x="131" y="12"/>
                  </a:moveTo>
                  <a:lnTo>
                    <a:pt x="131" y="121"/>
                  </a:lnTo>
                  <a:lnTo>
                    <a:pt x="15" y="121"/>
                  </a:lnTo>
                  <a:lnTo>
                    <a:pt x="15" y="12"/>
                  </a:lnTo>
                  <a:lnTo>
                    <a:pt x="131" y="12"/>
                  </a:lnTo>
                  <a:close/>
                  <a:moveTo>
                    <a:pt x="144" y="0"/>
                  </a:moveTo>
                  <a:lnTo>
                    <a:pt x="131" y="0"/>
                  </a:lnTo>
                  <a:lnTo>
                    <a:pt x="15" y="0"/>
                  </a:lnTo>
                  <a:lnTo>
                    <a:pt x="0" y="0"/>
                  </a:lnTo>
                  <a:lnTo>
                    <a:pt x="0" y="12"/>
                  </a:lnTo>
                  <a:lnTo>
                    <a:pt x="0" y="121"/>
                  </a:lnTo>
                  <a:lnTo>
                    <a:pt x="0" y="136"/>
                  </a:lnTo>
                  <a:lnTo>
                    <a:pt x="15" y="136"/>
                  </a:lnTo>
                  <a:lnTo>
                    <a:pt x="131" y="136"/>
                  </a:lnTo>
                  <a:lnTo>
                    <a:pt x="144" y="136"/>
                  </a:lnTo>
                  <a:lnTo>
                    <a:pt x="144" y="121"/>
                  </a:lnTo>
                  <a:lnTo>
                    <a:pt x="144" y="12"/>
                  </a:lnTo>
                  <a:lnTo>
                    <a:pt x="144" y="0"/>
                  </a:lnTo>
                  <a:lnTo>
                    <a:pt x="1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3199">
                <a:solidFill>
                  <a:srgbClr val="444444"/>
                </a:solidFill>
                <a:latin typeface="Arial"/>
              </a:endParaRPr>
            </a:p>
          </p:txBody>
        </p:sp>
        <p:sp>
          <p:nvSpPr>
            <p:cNvPr id="224" name="Freeform 199">
              <a:extLst>
                <a:ext uri="{FF2B5EF4-FFF2-40B4-BE49-F238E27FC236}">
                  <a16:creationId xmlns:a16="http://schemas.microsoft.com/office/drawing/2014/main" id="{F21EFBDC-59AC-43F7-9733-8FAD6FF2C850}"/>
                </a:ext>
              </a:extLst>
            </p:cNvPr>
            <p:cNvSpPr>
              <a:spLocks noEditPoints="1"/>
            </p:cNvSpPr>
            <p:nvPr/>
          </p:nvSpPr>
          <p:spPr bwMode="auto">
            <a:xfrm>
              <a:off x="815976" y="2905125"/>
              <a:ext cx="228600" cy="215900"/>
            </a:xfrm>
            <a:custGeom>
              <a:avLst/>
              <a:gdLst>
                <a:gd name="T0" fmla="*/ 131 w 144"/>
                <a:gd name="T1" fmla="*/ 12 h 136"/>
                <a:gd name="T2" fmla="*/ 131 w 144"/>
                <a:gd name="T3" fmla="*/ 121 h 136"/>
                <a:gd name="T4" fmla="*/ 15 w 144"/>
                <a:gd name="T5" fmla="*/ 121 h 136"/>
                <a:gd name="T6" fmla="*/ 15 w 144"/>
                <a:gd name="T7" fmla="*/ 12 h 136"/>
                <a:gd name="T8" fmla="*/ 131 w 144"/>
                <a:gd name="T9" fmla="*/ 12 h 136"/>
                <a:gd name="T10" fmla="*/ 144 w 144"/>
                <a:gd name="T11" fmla="*/ 0 h 136"/>
                <a:gd name="T12" fmla="*/ 131 w 144"/>
                <a:gd name="T13" fmla="*/ 0 h 136"/>
                <a:gd name="T14" fmla="*/ 15 w 144"/>
                <a:gd name="T15" fmla="*/ 0 h 136"/>
                <a:gd name="T16" fmla="*/ 0 w 144"/>
                <a:gd name="T17" fmla="*/ 0 h 136"/>
                <a:gd name="T18" fmla="*/ 0 w 144"/>
                <a:gd name="T19" fmla="*/ 12 h 136"/>
                <a:gd name="T20" fmla="*/ 0 w 144"/>
                <a:gd name="T21" fmla="*/ 121 h 136"/>
                <a:gd name="T22" fmla="*/ 0 w 144"/>
                <a:gd name="T23" fmla="*/ 136 h 136"/>
                <a:gd name="T24" fmla="*/ 15 w 144"/>
                <a:gd name="T25" fmla="*/ 136 h 136"/>
                <a:gd name="T26" fmla="*/ 131 w 144"/>
                <a:gd name="T27" fmla="*/ 136 h 136"/>
                <a:gd name="T28" fmla="*/ 144 w 144"/>
                <a:gd name="T29" fmla="*/ 136 h 136"/>
                <a:gd name="T30" fmla="*/ 144 w 144"/>
                <a:gd name="T31" fmla="*/ 121 h 136"/>
                <a:gd name="T32" fmla="*/ 144 w 144"/>
                <a:gd name="T33" fmla="*/ 12 h 136"/>
                <a:gd name="T34" fmla="*/ 144 w 144"/>
                <a:gd name="T35" fmla="*/ 0 h 136"/>
                <a:gd name="T36" fmla="*/ 144 w 144"/>
                <a:gd name="T3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36">
                  <a:moveTo>
                    <a:pt x="131" y="12"/>
                  </a:moveTo>
                  <a:lnTo>
                    <a:pt x="131" y="121"/>
                  </a:lnTo>
                  <a:lnTo>
                    <a:pt x="15" y="121"/>
                  </a:lnTo>
                  <a:lnTo>
                    <a:pt x="15" y="12"/>
                  </a:lnTo>
                  <a:lnTo>
                    <a:pt x="131" y="12"/>
                  </a:lnTo>
                  <a:moveTo>
                    <a:pt x="144" y="0"/>
                  </a:moveTo>
                  <a:lnTo>
                    <a:pt x="131" y="0"/>
                  </a:lnTo>
                  <a:lnTo>
                    <a:pt x="15" y="0"/>
                  </a:lnTo>
                  <a:lnTo>
                    <a:pt x="0" y="0"/>
                  </a:lnTo>
                  <a:lnTo>
                    <a:pt x="0" y="12"/>
                  </a:lnTo>
                  <a:lnTo>
                    <a:pt x="0" y="121"/>
                  </a:lnTo>
                  <a:lnTo>
                    <a:pt x="0" y="136"/>
                  </a:lnTo>
                  <a:lnTo>
                    <a:pt x="15" y="136"/>
                  </a:lnTo>
                  <a:lnTo>
                    <a:pt x="131" y="136"/>
                  </a:lnTo>
                  <a:lnTo>
                    <a:pt x="144" y="136"/>
                  </a:lnTo>
                  <a:lnTo>
                    <a:pt x="144" y="121"/>
                  </a:lnTo>
                  <a:lnTo>
                    <a:pt x="144" y="12"/>
                  </a:lnTo>
                  <a:lnTo>
                    <a:pt x="144" y="0"/>
                  </a:lnTo>
                  <a:lnTo>
                    <a:pt x="14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3199">
                <a:solidFill>
                  <a:srgbClr val="444444"/>
                </a:solidFill>
                <a:latin typeface="Arial"/>
              </a:endParaRPr>
            </a:p>
          </p:txBody>
        </p:sp>
        <p:sp>
          <p:nvSpPr>
            <p:cNvPr id="225" name="Freeform 200">
              <a:extLst>
                <a:ext uri="{FF2B5EF4-FFF2-40B4-BE49-F238E27FC236}">
                  <a16:creationId xmlns:a16="http://schemas.microsoft.com/office/drawing/2014/main" id="{7188BBE1-4340-4F73-95E8-5B0AE2A3E00C}"/>
                </a:ext>
              </a:extLst>
            </p:cNvPr>
            <p:cNvSpPr>
              <a:spLocks noEditPoints="1"/>
            </p:cNvSpPr>
            <p:nvPr/>
          </p:nvSpPr>
          <p:spPr bwMode="auto">
            <a:xfrm>
              <a:off x="925513" y="2981325"/>
              <a:ext cx="12700" cy="53975"/>
            </a:xfrm>
            <a:custGeom>
              <a:avLst/>
              <a:gdLst>
                <a:gd name="T0" fmla="*/ 1 w 3"/>
                <a:gd name="T1" fmla="*/ 13 h 13"/>
                <a:gd name="T2" fmla="*/ 1 w 3"/>
                <a:gd name="T3" fmla="*/ 11 h 13"/>
                <a:gd name="T4" fmla="*/ 1 w 3"/>
                <a:gd name="T5" fmla="*/ 13 h 13"/>
                <a:gd name="T6" fmla="*/ 1 w 3"/>
                <a:gd name="T7" fmla="*/ 3 h 13"/>
                <a:gd name="T8" fmla="*/ 0 w 3"/>
                <a:gd name="T9" fmla="*/ 1 h 13"/>
                <a:gd name="T10" fmla="*/ 1 w 3"/>
                <a:gd name="T11" fmla="*/ 0 h 13"/>
                <a:gd name="T12" fmla="*/ 3 w 3"/>
                <a:gd name="T13" fmla="*/ 1 h 13"/>
                <a:gd name="T14" fmla="*/ 2 w 3"/>
                <a:gd name="T15" fmla="*/ 3 h 13"/>
                <a:gd name="T16" fmla="*/ 1 w 3"/>
                <a:gd name="T17"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3">
                  <a:moveTo>
                    <a:pt x="1" y="13"/>
                  </a:moveTo>
                  <a:cubicBezTo>
                    <a:pt x="1" y="11"/>
                    <a:pt x="1" y="11"/>
                    <a:pt x="1" y="11"/>
                  </a:cubicBezTo>
                  <a:cubicBezTo>
                    <a:pt x="1" y="13"/>
                    <a:pt x="1" y="13"/>
                    <a:pt x="1" y="13"/>
                  </a:cubicBezTo>
                  <a:close/>
                  <a:moveTo>
                    <a:pt x="1" y="3"/>
                  </a:moveTo>
                  <a:cubicBezTo>
                    <a:pt x="0" y="2"/>
                    <a:pt x="0" y="2"/>
                    <a:pt x="0" y="1"/>
                  </a:cubicBezTo>
                  <a:cubicBezTo>
                    <a:pt x="0" y="1"/>
                    <a:pt x="0" y="0"/>
                    <a:pt x="1" y="0"/>
                  </a:cubicBezTo>
                  <a:cubicBezTo>
                    <a:pt x="2" y="0"/>
                    <a:pt x="3" y="1"/>
                    <a:pt x="3" y="1"/>
                  </a:cubicBezTo>
                  <a:cubicBezTo>
                    <a:pt x="3" y="2"/>
                    <a:pt x="3" y="2"/>
                    <a:pt x="2"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3199">
                <a:solidFill>
                  <a:srgbClr val="444444"/>
                </a:solidFill>
                <a:latin typeface="Arial"/>
              </a:endParaRPr>
            </a:p>
          </p:txBody>
        </p:sp>
        <p:sp>
          <p:nvSpPr>
            <p:cNvPr id="226" name="Freeform 201">
              <a:extLst>
                <a:ext uri="{FF2B5EF4-FFF2-40B4-BE49-F238E27FC236}">
                  <a16:creationId xmlns:a16="http://schemas.microsoft.com/office/drawing/2014/main" id="{7BEABAD3-30D5-4D70-9D70-9F00830B81AE}"/>
                </a:ext>
              </a:extLst>
            </p:cNvPr>
            <p:cNvSpPr>
              <a:spLocks/>
            </p:cNvSpPr>
            <p:nvPr/>
          </p:nvSpPr>
          <p:spPr bwMode="auto">
            <a:xfrm>
              <a:off x="914401" y="2970213"/>
              <a:ext cx="36513" cy="73025"/>
            </a:xfrm>
            <a:custGeom>
              <a:avLst/>
              <a:gdLst>
                <a:gd name="T0" fmla="*/ 4 w 9"/>
                <a:gd name="T1" fmla="*/ 0 h 18"/>
                <a:gd name="T2" fmla="*/ 0 w 9"/>
                <a:gd name="T3" fmla="*/ 4 h 18"/>
                <a:gd name="T4" fmla="*/ 2 w 9"/>
                <a:gd name="T5" fmla="*/ 8 h 18"/>
                <a:gd name="T6" fmla="*/ 1 w 9"/>
                <a:gd name="T7" fmla="*/ 18 h 18"/>
                <a:gd name="T8" fmla="*/ 4 w 9"/>
                <a:gd name="T9" fmla="*/ 18 h 18"/>
                <a:gd name="T10" fmla="*/ 7 w 9"/>
                <a:gd name="T11" fmla="*/ 18 h 18"/>
                <a:gd name="T12" fmla="*/ 6 w 9"/>
                <a:gd name="T13" fmla="*/ 8 h 18"/>
                <a:gd name="T14" fmla="*/ 9 w 9"/>
                <a:gd name="T15" fmla="*/ 4 h 18"/>
                <a:gd name="T16" fmla="*/ 4 w 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4" y="0"/>
                  </a:moveTo>
                  <a:cubicBezTo>
                    <a:pt x="2" y="0"/>
                    <a:pt x="0" y="2"/>
                    <a:pt x="0" y="4"/>
                  </a:cubicBezTo>
                  <a:cubicBezTo>
                    <a:pt x="0" y="6"/>
                    <a:pt x="1" y="7"/>
                    <a:pt x="2" y="8"/>
                  </a:cubicBezTo>
                  <a:cubicBezTo>
                    <a:pt x="1" y="18"/>
                    <a:pt x="1" y="18"/>
                    <a:pt x="1" y="18"/>
                  </a:cubicBezTo>
                  <a:cubicBezTo>
                    <a:pt x="4" y="18"/>
                    <a:pt x="4" y="18"/>
                    <a:pt x="4" y="18"/>
                  </a:cubicBezTo>
                  <a:cubicBezTo>
                    <a:pt x="7" y="18"/>
                    <a:pt x="7" y="18"/>
                    <a:pt x="7" y="18"/>
                  </a:cubicBezTo>
                  <a:cubicBezTo>
                    <a:pt x="6" y="8"/>
                    <a:pt x="6" y="8"/>
                    <a:pt x="6" y="8"/>
                  </a:cubicBezTo>
                  <a:cubicBezTo>
                    <a:pt x="8" y="7"/>
                    <a:pt x="9" y="6"/>
                    <a:pt x="9" y="4"/>
                  </a:cubicBezTo>
                  <a:cubicBezTo>
                    <a:pt x="9" y="2"/>
                    <a:pt x="7"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3199">
                <a:solidFill>
                  <a:srgbClr val="444444"/>
                </a:solidFill>
                <a:latin typeface="Arial"/>
              </a:endParaRPr>
            </a:p>
          </p:txBody>
        </p:sp>
        <p:sp>
          <p:nvSpPr>
            <p:cNvPr id="227" name="Freeform 202">
              <a:extLst>
                <a:ext uri="{FF2B5EF4-FFF2-40B4-BE49-F238E27FC236}">
                  <a16:creationId xmlns:a16="http://schemas.microsoft.com/office/drawing/2014/main" id="{39E6B3CA-66BB-48A3-9660-920AE68F87CF}"/>
                </a:ext>
              </a:extLst>
            </p:cNvPr>
            <p:cNvSpPr>
              <a:spLocks/>
            </p:cNvSpPr>
            <p:nvPr/>
          </p:nvSpPr>
          <p:spPr bwMode="auto">
            <a:xfrm>
              <a:off x="987426" y="2846388"/>
              <a:ext cx="20638" cy="25400"/>
            </a:xfrm>
            <a:custGeom>
              <a:avLst/>
              <a:gdLst>
                <a:gd name="T0" fmla="*/ 8 w 13"/>
                <a:gd name="T1" fmla="*/ 16 h 16"/>
                <a:gd name="T2" fmla="*/ 0 w 13"/>
                <a:gd name="T3" fmla="*/ 6 h 16"/>
                <a:gd name="T4" fmla="*/ 5 w 13"/>
                <a:gd name="T5" fmla="*/ 0 h 16"/>
                <a:gd name="T6" fmla="*/ 13 w 13"/>
                <a:gd name="T7" fmla="*/ 13 h 16"/>
                <a:gd name="T8" fmla="*/ 8 w 13"/>
                <a:gd name="T9" fmla="*/ 16 h 16"/>
              </a:gdLst>
              <a:ahLst/>
              <a:cxnLst>
                <a:cxn ang="0">
                  <a:pos x="T0" y="T1"/>
                </a:cxn>
                <a:cxn ang="0">
                  <a:pos x="T2" y="T3"/>
                </a:cxn>
                <a:cxn ang="0">
                  <a:pos x="T4" y="T5"/>
                </a:cxn>
                <a:cxn ang="0">
                  <a:pos x="T6" y="T7"/>
                </a:cxn>
                <a:cxn ang="0">
                  <a:pos x="T8" y="T9"/>
                </a:cxn>
              </a:cxnLst>
              <a:rect l="0" t="0" r="r" b="b"/>
              <a:pathLst>
                <a:path w="13" h="16">
                  <a:moveTo>
                    <a:pt x="8" y="16"/>
                  </a:moveTo>
                  <a:lnTo>
                    <a:pt x="0" y="6"/>
                  </a:lnTo>
                  <a:lnTo>
                    <a:pt x="5" y="0"/>
                  </a:lnTo>
                  <a:lnTo>
                    <a:pt x="13" y="13"/>
                  </a:lnTo>
                  <a:lnTo>
                    <a:pt x="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3199">
                <a:solidFill>
                  <a:srgbClr val="444444"/>
                </a:solidFill>
                <a:latin typeface="Arial"/>
              </a:endParaRPr>
            </a:p>
          </p:txBody>
        </p:sp>
        <p:sp>
          <p:nvSpPr>
            <p:cNvPr id="228" name="Freeform 203">
              <a:extLst>
                <a:ext uri="{FF2B5EF4-FFF2-40B4-BE49-F238E27FC236}">
                  <a16:creationId xmlns:a16="http://schemas.microsoft.com/office/drawing/2014/main" id="{9985DCC8-59CB-4E4F-88CE-CCD362797370}"/>
                </a:ext>
              </a:extLst>
            </p:cNvPr>
            <p:cNvSpPr>
              <a:spLocks noEditPoints="1"/>
            </p:cNvSpPr>
            <p:nvPr/>
          </p:nvSpPr>
          <p:spPr bwMode="auto">
            <a:xfrm>
              <a:off x="1016001" y="2687638"/>
              <a:ext cx="273050" cy="168275"/>
            </a:xfrm>
            <a:custGeom>
              <a:avLst/>
              <a:gdLst>
                <a:gd name="T0" fmla="*/ 8 w 172"/>
                <a:gd name="T1" fmla="*/ 106 h 106"/>
                <a:gd name="T2" fmla="*/ 0 w 172"/>
                <a:gd name="T3" fmla="*/ 93 h 106"/>
                <a:gd name="T4" fmla="*/ 13 w 172"/>
                <a:gd name="T5" fmla="*/ 88 h 106"/>
                <a:gd name="T6" fmla="*/ 21 w 172"/>
                <a:gd name="T7" fmla="*/ 98 h 106"/>
                <a:gd name="T8" fmla="*/ 8 w 172"/>
                <a:gd name="T9" fmla="*/ 106 h 106"/>
                <a:gd name="T10" fmla="*/ 33 w 172"/>
                <a:gd name="T11" fmla="*/ 90 h 106"/>
                <a:gd name="T12" fmla="*/ 26 w 172"/>
                <a:gd name="T13" fmla="*/ 80 h 106"/>
                <a:gd name="T14" fmla="*/ 39 w 172"/>
                <a:gd name="T15" fmla="*/ 72 h 106"/>
                <a:gd name="T16" fmla="*/ 46 w 172"/>
                <a:gd name="T17" fmla="*/ 85 h 106"/>
                <a:gd name="T18" fmla="*/ 33 w 172"/>
                <a:gd name="T19" fmla="*/ 90 h 106"/>
                <a:gd name="T20" fmla="*/ 59 w 172"/>
                <a:gd name="T21" fmla="*/ 77 h 106"/>
                <a:gd name="T22" fmla="*/ 52 w 172"/>
                <a:gd name="T23" fmla="*/ 64 h 106"/>
                <a:gd name="T24" fmla="*/ 64 w 172"/>
                <a:gd name="T25" fmla="*/ 57 h 106"/>
                <a:gd name="T26" fmla="*/ 70 w 172"/>
                <a:gd name="T27" fmla="*/ 70 h 106"/>
                <a:gd name="T28" fmla="*/ 59 w 172"/>
                <a:gd name="T29" fmla="*/ 77 h 106"/>
                <a:gd name="T30" fmla="*/ 82 w 172"/>
                <a:gd name="T31" fmla="*/ 62 h 106"/>
                <a:gd name="T32" fmla="*/ 77 w 172"/>
                <a:gd name="T33" fmla="*/ 49 h 106"/>
                <a:gd name="T34" fmla="*/ 90 w 172"/>
                <a:gd name="T35" fmla="*/ 44 h 106"/>
                <a:gd name="T36" fmla="*/ 95 w 172"/>
                <a:gd name="T37" fmla="*/ 54 h 106"/>
                <a:gd name="T38" fmla="*/ 82 w 172"/>
                <a:gd name="T39" fmla="*/ 62 h 106"/>
                <a:gd name="T40" fmla="*/ 108 w 172"/>
                <a:gd name="T41" fmla="*/ 46 h 106"/>
                <a:gd name="T42" fmla="*/ 103 w 172"/>
                <a:gd name="T43" fmla="*/ 36 h 106"/>
                <a:gd name="T44" fmla="*/ 113 w 172"/>
                <a:gd name="T45" fmla="*/ 28 h 106"/>
                <a:gd name="T46" fmla="*/ 121 w 172"/>
                <a:gd name="T47" fmla="*/ 41 h 106"/>
                <a:gd name="T48" fmla="*/ 108 w 172"/>
                <a:gd name="T49" fmla="*/ 46 h 106"/>
                <a:gd name="T50" fmla="*/ 134 w 172"/>
                <a:gd name="T51" fmla="*/ 34 h 106"/>
                <a:gd name="T52" fmla="*/ 126 w 172"/>
                <a:gd name="T53" fmla="*/ 21 h 106"/>
                <a:gd name="T54" fmla="*/ 139 w 172"/>
                <a:gd name="T55" fmla="*/ 13 h 106"/>
                <a:gd name="T56" fmla="*/ 147 w 172"/>
                <a:gd name="T57" fmla="*/ 26 h 106"/>
                <a:gd name="T58" fmla="*/ 134 w 172"/>
                <a:gd name="T59" fmla="*/ 34 h 106"/>
                <a:gd name="T60" fmla="*/ 160 w 172"/>
                <a:gd name="T61" fmla="*/ 18 h 106"/>
                <a:gd name="T62" fmla="*/ 152 w 172"/>
                <a:gd name="T63" fmla="*/ 5 h 106"/>
                <a:gd name="T64" fmla="*/ 165 w 172"/>
                <a:gd name="T65" fmla="*/ 0 h 106"/>
                <a:gd name="T66" fmla="*/ 172 w 172"/>
                <a:gd name="T67" fmla="*/ 10 h 106"/>
                <a:gd name="T68" fmla="*/ 160 w 172"/>
                <a:gd name="T69" fmla="*/ 1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 h="106">
                  <a:moveTo>
                    <a:pt x="8" y="106"/>
                  </a:moveTo>
                  <a:lnTo>
                    <a:pt x="0" y="93"/>
                  </a:lnTo>
                  <a:lnTo>
                    <a:pt x="13" y="88"/>
                  </a:lnTo>
                  <a:lnTo>
                    <a:pt x="21" y="98"/>
                  </a:lnTo>
                  <a:lnTo>
                    <a:pt x="8" y="106"/>
                  </a:lnTo>
                  <a:close/>
                  <a:moveTo>
                    <a:pt x="33" y="90"/>
                  </a:moveTo>
                  <a:lnTo>
                    <a:pt x="26" y="80"/>
                  </a:lnTo>
                  <a:lnTo>
                    <a:pt x="39" y="72"/>
                  </a:lnTo>
                  <a:lnTo>
                    <a:pt x="46" y="85"/>
                  </a:lnTo>
                  <a:lnTo>
                    <a:pt x="33" y="90"/>
                  </a:lnTo>
                  <a:close/>
                  <a:moveTo>
                    <a:pt x="59" y="77"/>
                  </a:moveTo>
                  <a:lnTo>
                    <a:pt x="52" y="64"/>
                  </a:lnTo>
                  <a:lnTo>
                    <a:pt x="64" y="57"/>
                  </a:lnTo>
                  <a:lnTo>
                    <a:pt x="70" y="70"/>
                  </a:lnTo>
                  <a:lnTo>
                    <a:pt x="59" y="77"/>
                  </a:lnTo>
                  <a:close/>
                  <a:moveTo>
                    <a:pt x="82" y="62"/>
                  </a:moveTo>
                  <a:lnTo>
                    <a:pt x="77" y="49"/>
                  </a:lnTo>
                  <a:lnTo>
                    <a:pt x="90" y="44"/>
                  </a:lnTo>
                  <a:lnTo>
                    <a:pt x="95" y="54"/>
                  </a:lnTo>
                  <a:lnTo>
                    <a:pt x="82" y="62"/>
                  </a:lnTo>
                  <a:close/>
                  <a:moveTo>
                    <a:pt x="108" y="46"/>
                  </a:moveTo>
                  <a:lnTo>
                    <a:pt x="103" y="36"/>
                  </a:lnTo>
                  <a:lnTo>
                    <a:pt x="113" y="28"/>
                  </a:lnTo>
                  <a:lnTo>
                    <a:pt x="121" y="41"/>
                  </a:lnTo>
                  <a:lnTo>
                    <a:pt x="108" y="46"/>
                  </a:lnTo>
                  <a:close/>
                  <a:moveTo>
                    <a:pt x="134" y="34"/>
                  </a:moveTo>
                  <a:lnTo>
                    <a:pt x="126" y="21"/>
                  </a:lnTo>
                  <a:lnTo>
                    <a:pt x="139" y="13"/>
                  </a:lnTo>
                  <a:lnTo>
                    <a:pt x="147" y="26"/>
                  </a:lnTo>
                  <a:lnTo>
                    <a:pt x="134" y="34"/>
                  </a:lnTo>
                  <a:close/>
                  <a:moveTo>
                    <a:pt x="160" y="18"/>
                  </a:moveTo>
                  <a:lnTo>
                    <a:pt x="152" y="5"/>
                  </a:lnTo>
                  <a:lnTo>
                    <a:pt x="165" y="0"/>
                  </a:lnTo>
                  <a:lnTo>
                    <a:pt x="172" y="10"/>
                  </a:lnTo>
                  <a:lnTo>
                    <a:pt x="16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3199">
                <a:solidFill>
                  <a:srgbClr val="444444"/>
                </a:solidFill>
                <a:latin typeface="Arial"/>
              </a:endParaRPr>
            </a:p>
          </p:txBody>
        </p:sp>
        <p:sp>
          <p:nvSpPr>
            <p:cNvPr id="229" name="Freeform 204">
              <a:extLst>
                <a:ext uri="{FF2B5EF4-FFF2-40B4-BE49-F238E27FC236}">
                  <a16:creationId xmlns:a16="http://schemas.microsoft.com/office/drawing/2014/main" id="{793350D3-460E-4B26-9213-2F0D5D36BA87}"/>
                </a:ext>
              </a:extLst>
            </p:cNvPr>
            <p:cNvSpPr>
              <a:spLocks/>
            </p:cNvSpPr>
            <p:nvPr/>
          </p:nvSpPr>
          <p:spPr bwMode="auto">
            <a:xfrm>
              <a:off x="1298576" y="2663825"/>
              <a:ext cx="23813" cy="28575"/>
            </a:xfrm>
            <a:custGeom>
              <a:avLst/>
              <a:gdLst>
                <a:gd name="T0" fmla="*/ 3 w 6"/>
                <a:gd name="T1" fmla="*/ 7 h 7"/>
                <a:gd name="T2" fmla="*/ 2 w 6"/>
                <a:gd name="T3" fmla="*/ 6 h 7"/>
                <a:gd name="T4" fmla="*/ 0 w 6"/>
                <a:gd name="T5" fmla="*/ 5 h 7"/>
                <a:gd name="T6" fmla="*/ 1 w 6"/>
                <a:gd name="T7" fmla="*/ 4 h 7"/>
                <a:gd name="T8" fmla="*/ 0 w 6"/>
                <a:gd name="T9" fmla="*/ 3 h 7"/>
                <a:gd name="T10" fmla="*/ 2 w 6"/>
                <a:gd name="T11" fmla="*/ 2 h 7"/>
                <a:gd name="T12" fmla="*/ 3 w 6"/>
                <a:gd name="T13" fmla="*/ 0 h 7"/>
                <a:gd name="T14" fmla="*/ 5 w 6"/>
                <a:gd name="T15" fmla="*/ 1 h 7"/>
                <a:gd name="T16" fmla="*/ 6 w 6"/>
                <a:gd name="T17" fmla="*/ 4 h 7"/>
                <a:gd name="T18" fmla="*/ 5 w 6"/>
                <a:gd name="T19" fmla="*/ 6 h 7"/>
                <a:gd name="T20" fmla="*/ 3 w 6"/>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7">
                  <a:moveTo>
                    <a:pt x="3" y="7"/>
                  </a:moveTo>
                  <a:cubicBezTo>
                    <a:pt x="2" y="6"/>
                    <a:pt x="2" y="6"/>
                    <a:pt x="2" y="6"/>
                  </a:cubicBezTo>
                  <a:cubicBezTo>
                    <a:pt x="0" y="5"/>
                    <a:pt x="0" y="5"/>
                    <a:pt x="0" y="5"/>
                  </a:cubicBezTo>
                  <a:cubicBezTo>
                    <a:pt x="1" y="4"/>
                    <a:pt x="1" y="4"/>
                    <a:pt x="1" y="4"/>
                  </a:cubicBezTo>
                  <a:cubicBezTo>
                    <a:pt x="0" y="3"/>
                    <a:pt x="0" y="3"/>
                    <a:pt x="0" y="3"/>
                  </a:cubicBezTo>
                  <a:cubicBezTo>
                    <a:pt x="2" y="2"/>
                    <a:pt x="2" y="2"/>
                    <a:pt x="2" y="2"/>
                  </a:cubicBezTo>
                  <a:cubicBezTo>
                    <a:pt x="3" y="0"/>
                    <a:pt x="3" y="0"/>
                    <a:pt x="3" y="0"/>
                  </a:cubicBezTo>
                  <a:cubicBezTo>
                    <a:pt x="5" y="1"/>
                    <a:pt x="5" y="1"/>
                    <a:pt x="5" y="1"/>
                  </a:cubicBezTo>
                  <a:cubicBezTo>
                    <a:pt x="6" y="2"/>
                    <a:pt x="6" y="3"/>
                    <a:pt x="6" y="4"/>
                  </a:cubicBezTo>
                  <a:cubicBezTo>
                    <a:pt x="6" y="5"/>
                    <a:pt x="6" y="6"/>
                    <a:pt x="5" y="6"/>
                  </a:cubicBezTo>
                  <a:lnTo>
                    <a:pt x="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3199">
                <a:solidFill>
                  <a:srgbClr val="444444"/>
                </a:solidFill>
                <a:latin typeface="Arial"/>
              </a:endParaRPr>
            </a:p>
          </p:txBody>
        </p:sp>
        <p:sp>
          <p:nvSpPr>
            <p:cNvPr id="230" name="Freeform 205">
              <a:extLst>
                <a:ext uri="{FF2B5EF4-FFF2-40B4-BE49-F238E27FC236}">
                  <a16:creationId xmlns:a16="http://schemas.microsoft.com/office/drawing/2014/main" id="{D7CC8928-6275-4195-B5C2-D6051193C6E6}"/>
                </a:ext>
              </a:extLst>
            </p:cNvPr>
            <p:cNvSpPr>
              <a:spLocks/>
            </p:cNvSpPr>
            <p:nvPr/>
          </p:nvSpPr>
          <p:spPr bwMode="auto">
            <a:xfrm>
              <a:off x="1249363" y="2635250"/>
              <a:ext cx="36513" cy="31750"/>
            </a:xfrm>
            <a:custGeom>
              <a:avLst/>
              <a:gdLst>
                <a:gd name="T0" fmla="*/ 15 w 23"/>
                <a:gd name="T1" fmla="*/ 20 h 20"/>
                <a:gd name="T2" fmla="*/ 0 w 23"/>
                <a:gd name="T3" fmla="*/ 12 h 20"/>
                <a:gd name="T4" fmla="*/ 7 w 23"/>
                <a:gd name="T5" fmla="*/ 0 h 20"/>
                <a:gd name="T6" fmla="*/ 23 w 23"/>
                <a:gd name="T7" fmla="*/ 10 h 20"/>
                <a:gd name="T8" fmla="*/ 15 w 23"/>
                <a:gd name="T9" fmla="*/ 20 h 20"/>
              </a:gdLst>
              <a:ahLst/>
              <a:cxnLst>
                <a:cxn ang="0">
                  <a:pos x="T0" y="T1"/>
                </a:cxn>
                <a:cxn ang="0">
                  <a:pos x="T2" y="T3"/>
                </a:cxn>
                <a:cxn ang="0">
                  <a:pos x="T4" y="T5"/>
                </a:cxn>
                <a:cxn ang="0">
                  <a:pos x="T6" y="T7"/>
                </a:cxn>
                <a:cxn ang="0">
                  <a:pos x="T8" y="T9"/>
                </a:cxn>
              </a:cxnLst>
              <a:rect l="0" t="0" r="r" b="b"/>
              <a:pathLst>
                <a:path w="23" h="20">
                  <a:moveTo>
                    <a:pt x="15" y="20"/>
                  </a:moveTo>
                  <a:lnTo>
                    <a:pt x="0" y="12"/>
                  </a:lnTo>
                  <a:lnTo>
                    <a:pt x="7" y="0"/>
                  </a:lnTo>
                  <a:lnTo>
                    <a:pt x="23" y="10"/>
                  </a:lnTo>
                  <a:lnTo>
                    <a:pt x="1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3199">
                <a:solidFill>
                  <a:srgbClr val="444444"/>
                </a:solidFill>
                <a:latin typeface="Arial"/>
              </a:endParaRPr>
            </a:p>
          </p:txBody>
        </p:sp>
        <p:sp>
          <p:nvSpPr>
            <p:cNvPr id="231" name="Freeform 206">
              <a:extLst>
                <a:ext uri="{FF2B5EF4-FFF2-40B4-BE49-F238E27FC236}">
                  <a16:creationId xmlns:a16="http://schemas.microsoft.com/office/drawing/2014/main" id="{8DDC188A-E90F-4293-82C8-965B52346566}"/>
                </a:ext>
              </a:extLst>
            </p:cNvPr>
            <p:cNvSpPr>
              <a:spLocks/>
            </p:cNvSpPr>
            <p:nvPr/>
          </p:nvSpPr>
          <p:spPr bwMode="auto">
            <a:xfrm>
              <a:off x="1216026" y="2617788"/>
              <a:ext cx="20638" cy="25400"/>
            </a:xfrm>
            <a:custGeom>
              <a:avLst/>
              <a:gdLst>
                <a:gd name="T0" fmla="*/ 5 w 13"/>
                <a:gd name="T1" fmla="*/ 16 h 16"/>
                <a:gd name="T2" fmla="*/ 0 w 13"/>
                <a:gd name="T3" fmla="*/ 11 h 16"/>
                <a:gd name="T4" fmla="*/ 8 w 13"/>
                <a:gd name="T5" fmla="*/ 0 h 16"/>
                <a:gd name="T6" fmla="*/ 13 w 13"/>
                <a:gd name="T7" fmla="*/ 3 h 16"/>
                <a:gd name="T8" fmla="*/ 5 w 13"/>
                <a:gd name="T9" fmla="*/ 16 h 16"/>
              </a:gdLst>
              <a:ahLst/>
              <a:cxnLst>
                <a:cxn ang="0">
                  <a:pos x="T0" y="T1"/>
                </a:cxn>
                <a:cxn ang="0">
                  <a:pos x="T2" y="T3"/>
                </a:cxn>
                <a:cxn ang="0">
                  <a:pos x="T4" y="T5"/>
                </a:cxn>
                <a:cxn ang="0">
                  <a:pos x="T6" y="T7"/>
                </a:cxn>
                <a:cxn ang="0">
                  <a:pos x="T8" y="T9"/>
                </a:cxn>
              </a:cxnLst>
              <a:rect l="0" t="0" r="r" b="b"/>
              <a:pathLst>
                <a:path w="13" h="16">
                  <a:moveTo>
                    <a:pt x="5" y="16"/>
                  </a:moveTo>
                  <a:lnTo>
                    <a:pt x="0" y="11"/>
                  </a:lnTo>
                  <a:lnTo>
                    <a:pt x="8" y="0"/>
                  </a:lnTo>
                  <a:lnTo>
                    <a:pt x="13" y="3"/>
                  </a:lnTo>
                  <a:lnTo>
                    <a:pt x="5"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3199">
                <a:solidFill>
                  <a:srgbClr val="444444"/>
                </a:solidFill>
                <a:latin typeface="Arial"/>
              </a:endParaRPr>
            </a:p>
          </p:txBody>
        </p:sp>
        <p:sp>
          <p:nvSpPr>
            <p:cNvPr id="232" name="Freeform 207">
              <a:extLst>
                <a:ext uri="{FF2B5EF4-FFF2-40B4-BE49-F238E27FC236}">
                  <a16:creationId xmlns:a16="http://schemas.microsoft.com/office/drawing/2014/main" id="{D144D27C-62F9-4F42-B0E8-04D31AF97C12}"/>
                </a:ext>
              </a:extLst>
            </p:cNvPr>
            <p:cNvSpPr>
              <a:spLocks/>
            </p:cNvSpPr>
            <p:nvPr/>
          </p:nvSpPr>
          <p:spPr bwMode="auto">
            <a:xfrm>
              <a:off x="857251" y="2846388"/>
              <a:ext cx="20638" cy="25400"/>
            </a:xfrm>
            <a:custGeom>
              <a:avLst/>
              <a:gdLst>
                <a:gd name="T0" fmla="*/ 5 w 13"/>
                <a:gd name="T1" fmla="*/ 16 h 16"/>
                <a:gd name="T2" fmla="*/ 0 w 13"/>
                <a:gd name="T3" fmla="*/ 13 h 16"/>
                <a:gd name="T4" fmla="*/ 5 w 13"/>
                <a:gd name="T5" fmla="*/ 0 h 16"/>
                <a:gd name="T6" fmla="*/ 13 w 13"/>
                <a:gd name="T7" fmla="*/ 6 h 16"/>
                <a:gd name="T8" fmla="*/ 5 w 13"/>
                <a:gd name="T9" fmla="*/ 16 h 16"/>
              </a:gdLst>
              <a:ahLst/>
              <a:cxnLst>
                <a:cxn ang="0">
                  <a:pos x="T0" y="T1"/>
                </a:cxn>
                <a:cxn ang="0">
                  <a:pos x="T2" y="T3"/>
                </a:cxn>
                <a:cxn ang="0">
                  <a:pos x="T4" y="T5"/>
                </a:cxn>
                <a:cxn ang="0">
                  <a:pos x="T6" y="T7"/>
                </a:cxn>
                <a:cxn ang="0">
                  <a:pos x="T8" y="T9"/>
                </a:cxn>
              </a:cxnLst>
              <a:rect l="0" t="0" r="r" b="b"/>
              <a:pathLst>
                <a:path w="13" h="16">
                  <a:moveTo>
                    <a:pt x="5" y="16"/>
                  </a:moveTo>
                  <a:lnTo>
                    <a:pt x="0" y="13"/>
                  </a:lnTo>
                  <a:lnTo>
                    <a:pt x="5" y="0"/>
                  </a:lnTo>
                  <a:lnTo>
                    <a:pt x="13" y="6"/>
                  </a:lnTo>
                  <a:lnTo>
                    <a:pt x="5"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3199">
                <a:solidFill>
                  <a:srgbClr val="444444"/>
                </a:solidFill>
                <a:latin typeface="Arial"/>
              </a:endParaRPr>
            </a:p>
          </p:txBody>
        </p:sp>
        <p:sp>
          <p:nvSpPr>
            <p:cNvPr id="233" name="Freeform 208">
              <a:extLst>
                <a:ext uri="{FF2B5EF4-FFF2-40B4-BE49-F238E27FC236}">
                  <a16:creationId xmlns:a16="http://schemas.microsoft.com/office/drawing/2014/main" id="{6489636E-7303-4857-AA36-101F7C5C221F}"/>
                </a:ext>
              </a:extLst>
            </p:cNvPr>
            <p:cNvSpPr>
              <a:spLocks noEditPoints="1"/>
            </p:cNvSpPr>
            <p:nvPr/>
          </p:nvSpPr>
          <p:spPr bwMode="auto">
            <a:xfrm>
              <a:off x="574676" y="2687638"/>
              <a:ext cx="269875" cy="168275"/>
            </a:xfrm>
            <a:custGeom>
              <a:avLst/>
              <a:gdLst>
                <a:gd name="T0" fmla="*/ 165 w 170"/>
                <a:gd name="T1" fmla="*/ 106 h 106"/>
                <a:gd name="T2" fmla="*/ 152 w 170"/>
                <a:gd name="T3" fmla="*/ 98 h 106"/>
                <a:gd name="T4" fmla="*/ 157 w 170"/>
                <a:gd name="T5" fmla="*/ 88 h 106"/>
                <a:gd name="T6" fmla="*/ 170 w 170"/>
                <a:gd name="T7" fmla="*/ 93 h 106"/>
                <a:gd name="T8" fmla="*/ 165 w 170"/>
                <a:gd name="T9" fmla="*/ 106 h 106"/>
                <a:gd name="T10" fmla="*/ 139 w 170"/>
                <a:gd name="T11" fmla="*/ 90 h 106"/>
                <a:gd name="T12" fmla="*/ 126 w 170"/>
                <a:gd name="T13" fmla="*/ 85 h 106"/>
                <a:gd name="T14" fmla="*/ 134 w 170"/>
                <a:gd name="T15" fmla="*/ 72 h 106"/>
                <a:gd name="T16" fmla="*/ 147 w 170"/>
                <a:gd name="T17" fmla="*/ 80 h 106"/>
                <a:gd name="T18" fmla="*/ 139 w 170"/>
                <a:gd name="T19" fmla="*/ 90 h 106"/>
                <a:gd name="T20" fmla="*/ 113 w 170"/>
                <a:gd name="T21" fmla="*/ 77 h 106"/>
                <a:gd name="T22" fmla="*/ 101 w 170"/>
                <a:gd name="T23" fmla="*/ 70 h 106"/>
                <a:gd name="T24" fmla="*/ 108 w 170"/>
                <a:gd name="T25" fmla="*/ 57 h 106"/>
                <a:gd name="T26" fmla="*/ 121 w 170"/>
                <a:gd name="T27" fmla="*/ 64 h 106"/>
                <a:gd name="T28" fmla="*/ 113 w 170"/>
                <a:gd name="T29" fmla="*/ 77 h 106"/>
                <a:gd name="T30" fmla="*/ 88 w 170"/>
                <a:gd name="T31" fmla="*/ 62 h 106"/>
                <a:gd name="T32" fmla="*/ 75 w 170"/>
                <a:gd name="T33" fmla="*/ 54 h 106"/>
                <a:gd name="T34" fmla="*/ 83 w 170"/>
                <a:gd name="T35" fmla="*/ 44 h 106"/>
                <a:gd name="T36" fmla="*/ 95 w 170"/>
                <a:gd name="T37" fmla="*/ 49 h 106"/>
                <a:gd name="T38" fmla="*/ 88 w 170"/>
                <a:gd name="T39" fmla="*/ 62 h 106"/>
                <a:gd name="T40" fmla="*/ 62 w 170"/>
                <a:gd name="T41" fmla="*/ 46 h 106"/>
                <a:gd name="T42" fmla="*/ 52 w 170"/>
                <a:gd name="T43" fmla="*/ 41 h 106"/>
                <a:gd name="T44" fmla="*/ 57 w 170"/>
                <a:gd name="T45" fmla="*/ 28 h 106"/>
                <a:gd name="T46" fmla="*/ 70 w 170"/>
                <a:gd name="T47" fmla="*/ 36 h 106"/>
                <a:gd name="T48" fmla="*/ 62 w 170"/>
                <a:gd name="T49" fmla="*/ 46 h 106"/>
                <a:gd name="T50" fmla="*/ 39 w 170"/>
                <a:gd name="T51" fmla="*/ 34 h 106"/>
                <a:gd name="T52" fmla="*/ 26 w 170"/>
                <a:gd name="T53" fmla="*/ 26 h 106"/>
                <a:gd name="T54" fmla="*/ 31 w 170"/>
                <a:gd name="T55" fmla="*/ 13 h 106"/>
                <a:gd name="T56" fmla="*/ 44 w 170"/>
                <a:gd name="T57" fmla="*/ 21 h 106"/>
                <a:gd name="T58" fmla="*/ 39 w 170"/>
                <a:gd name="T59" fmla="*/ 34 h 106"/>
                <a:gd name="T60" fmla="*/ 13 w 170"/>
                <a:gd name="T61" fmla="*/ 18 h 106"/>
                <a:gd name="T62" fmla="*/ 0 w 170"/>
                <a:gd name="T63" fmla="*/ 10 h 106"/>
                <a:gd name="T64" fmla="*/ 8 w 170"/>
                <a:gd name="T65" fmla="*/ 0 h 106"/>
                <a:gd name="T66" fmla="*/ 18 w 170"/>
                <a:gd name="T67" fmla="*/ 5 h 106"/>
                <a:gd name="T68" fmla="*/ 13 w 170"/>
                <a:gd name="T69" fmla="*/ 1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0" h="106">
                  <a:moveTo>
                    <a:pt x="165" y="106"/>
                  </a:moveTo>
                  <a:lnTo>
                    <a:pt x="152" y="98"/>
                  </a:lnTo>
                  <a:lnTo>
                    <a:pt x="157" y="88"/>
                  </a:lnTo>
                  <a:lnTo>
                    <a:pt x="170" y="93"/>
                  </a:lnTo>
                  <a:lnTo>
                    <a:pt x="165" y="106"/>
                  </a:lnTo>
                  <a:close/>
                  <a:moveTo>
                    <a:pt x="139" y="90"/>
                  </a:moveTo>
                  <a:lnTo>
                    <a:pt x="126" y="85"/>
                  </a:lnTo>
                  <a:lnTo>
                    <a:pt x="134" y="72"/>
                  </a:lnTo>
                  <a:lnTo>
                    <a:pt x="147" y="80"/>
                  </a:lnTo>
                  <a:lnTo>
                    <a:pt x="139" y="90"/>
                  </a:lnTo>
                  <a:close/>
                  <a:moveTo>
                    <a:pt x="113" y="77"/>
                  </a:moveTo>
                  <a:lnTo>
                    <a:pt x="101" y="70"/>
                  </a:lnTo>
                  <a:lnTo>
                    <a:pt x="108" y="57"/>
                  </a:lnTo>
                  <a:lnTo>
                    <a:pt x="121" y="64"/>
                  </a:lnTo>
                  <a:lnTo>
                    <a:pt x="113" y="77"/>
                  </a:lnTo>
                  <a:close/>
                  <a:moveTo>
                    <a:pt x="88" y="62"/>
                  </a:moveTo>
                  <a:lnTo>
                    <a:pt x="75" y="54"/>
                  </a:lnTo>
                  <a:lnTo>
                    <a:pt x="83" y="44"/>
                  </a:lnTo>
                  <a:lnTo>
                    <a:pt x="95" y="49"/>
                  </a:lnTo>
                  <a:lnTo>
                    <a:pt x="88" y="62"/>
                  </a:lnTo>
                  <a:close/>
                  <a:moveTo>
                    <a:pt x="62" y="46"/>
                  </a:moveTo>
                  <a:lnTo>
                    <a:pt x="52" y="41"/>
                  </a:lnTo>
                  <a:lnTo>
                    <a:pt x="57" y="28"/>
                  </a:lnTo>
                  <a:lnTo>
                    <a:pt x="70" y="36"/>
                  </a:lnTo>
                  <a:lnTo>
                    <a:pt x="62" y="46"/>
                  </a:lnTo>
                  <a:close/>
                  <a:moveTo>
                    <a:pt x="39" y="34"/>
                  </a:moveTo>
                  <a:lnTo>
                    <a:pt x="26" y="26"/>
                  </a:lnTo>
                  <a:lnTo>
                    <a:pt x="31" y="13"/>
                  </a:lnTo>
                  <a:lnTo>
                    <a:pt x="44" y="21"/>
                  </a:lnTo>
                  <a:lnTo>
                    <a:pt x="39" y="34"/>
                  </a:lnTo>
                  <a:close/>
                  <a:moveTo>
                    <a:pt x="13" y="18"/>
                  </a:moveTo>
                  <a:lnTo>
                    <a:pt x="0" y="10"/>
                  </a:lnTo>
                  <a:lnTo>
                    <a:pt x="8" y="0"/>
                  </a:lnTo>
                  <a:lnTo>
                    <a:pt x="18" y="5"/>
                  </a:lnTo>
                  <a:lnTo>
                    <a:pt x="13"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3199">
                <a:solidFill>
                  <a:srgbClr val="444444"/>
                </a:solidFill>
                <a:latin typeface="Arial"/>
              </a:endParaRPr>
            </a:p>
          </p:txBody>
        </p:sp>
        <p:sp>
          <p:nvSpPr>
            <p:cNvPr id="234" name="Freeform 209">
              <a:extLst>
                <a:ext uri="{FF2B5EF4-FFF2-40B4-BE49-F238E27FC236}">
                  <a16:creationId xmlns:a16="http://schemas.microsoft.com/office/drawing/2014/main" id="{10421A5C-6649-44DD-A409-E4308EF1EC13}"/>
                </a:ext>
              </a:extLst>
            </p:cNvPr>
            <p:cNvSpPr>
              <a:spLocks/>
            </p:cNvSpPr>
            <p:nvPr/>
          </p:nvSpPr>
          <p:spPr bwMode="auto">
            <a:xfrm>
              <a:off x="538163" y="2663825"/>
              <a:ext cx="28575" cy="28575"/>
            </a:xfrm>
            <a:custGeom>
              <a:avLst/>
              <a:gdLst>
                <a:gd name="T0" fmla="*/ 4 w 7"/>
                <a:gd name="T1" fmla="*/ 7 h 7"/>
                <a:gd name="T2" fmla="*/ 2 w 7"/>
                <a:gd name="T3" fmla="*/ 6 h 7"/>
                <a:gd name="T4" fmla="*/ 0 w 7"/>
                <a:gd name="T5" fmla="*/ 4 h 7"/>
                <a:gd name="T6" fmla="*/ 2 w 7"/>
                <a:gd name="T7" fmla="*/ 1 h 7"/>
                <a:gd name="T8" fmla="*/ 4 w 7"/>
                <a:gd name="T9" fmla="*/ 0 h 7"/>
                <a:gd name="T10" fmla="*/ 5 w 7"/>
                <a:gd name="T11" fmla="*/ 2 h 7"/>
                <a:gd name="T12" fmla="*/ 7 w 7"/>
                <a:gd name="T13" fmla="*/ 3 h 7"/>
                <a:gd name="T14" fmla="*/ 6 w 7"/>
                <a:gd name="T15" fmla="*/ 4 h 7"/>
                <a:gd name="T16" fmla="*/ 7 w 7"/>
                <a:gd name="T17" fmla="*/ 5 h 7"/>
                <a:gd name="T18" fmla="*/ 5 w 7"/>
                <a:gd name="T19" fmla="*/ 6 h 7"/>
                <a:gd name="T20" fmla="*/ 4 w 7"/>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7">
                  <a:moveTo>
                    <a:pt x="4" y="7"/>
                  </a:moveTo>
                  <a:cubicBezTo>
                    <a:pt x="2" y="6"/>
                    <a:pt x="2" y="6"/>
                    <a:pt x="2" y="6"/>
                  </a:cubicBezTo>
                  <a:cubicBezTo>
                    <a:pt x="1" y="6"/>
                    <a:pt x="0" y="5"/>
                    <a:pt x="0" y="4"/>
                  </a:cubicBezTo>
                  <a:cubicBezTo>
                    <a:pt x="0" y="3"/>
                    <a:pt x="1" y="2"/>
                    <a:pt x="2" y="1"/>
                  </a:cubicBezTo>
                  <a:cubicBezTo>
                    <a:pt x="4" y="0"/>
                    <a:pt x="4" y="0"/>
                    <a:pt x="4" y="0"/>
                  </a:cubicBezTo>
                  <a:cubicBezTo>
                    <a:pt x="5" y="2"/>
                    <a:pt x="5" y="2"/>
                    <a:pt x="5" y="2"/>
                  </a:cubicBezTo>
                  <a:cubicBezTo>
                    <a:pt x="7" y="3"/>
                    <a:pt x="7" y="3"/>
                    <a:pt x="7" y="3"/>
                  </a:cubicBezTo>
                  <a:cubicBezTo>
                    <a:pt x="6" y="4"/>
                    <a:pt x="6" y="4"/>
                    <a:pt x="6" y="4"/>
                  </a:cubicBezTo>
                  <a:cubicBezTo>
                    <a:pt x="7" y="5"/>
                    <a:pt x="7" y="5"/>
                    <a:pt x="7" y="5"/>
                  </a:cubicBezTo>
                  <a:cubicBezTo>
                    <a:pt x="5" y="6"/>
                    <a:pt x="5" y="6"/>
                    <a:pt x="5" y="6"/>
                  </a:cubicBezTo>
                  <a:lnTo>
                    <a:pt x="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3199">
                <a:solidFill>
                  <a:srgbClr val="444444"/>
                </a:solidFill>
                <a:latin typeface="Arial"/>
              </a:endParaRPr>
            </a:p>
          </p:txBody>
        </p:sp>
        <p:sp>
          <p:nvSpPr>
            <p:cNvPr id="235" name="Freeform 210">
              <a:extLst>
                <a:ext uri="{FF2B5EF4-FFF2-40B4-BE49-F238E27FC236}">
                  <a16:creationId xmlns:a16="http://schemas.microsoft.com/office/drawing/2014/main" id="{39CBB6DD-85A4-4E06-B716-0B67C83B902A}"/>
                </a:ext>
              </a:extLst>
            </p:cNvPr>
            <p:cNvSpPr>
              <a:spLocks/>
            </p:cNvSpPr>
            <p:nvPr/>
          </p:nvSpPr>
          <p:spPr bwMode="auto">
            <a:xfrm>
              <a:off x="579438" y="2635250"/>
              <a:ext cx="31750" cy="31750"/>
            </a:xfrm>
            <a:custGeom>
              <a:avLst/>
              <a:gdLst>
                <a:gd name="T0" fmla="*/ 5 w 20"/>
                <a:gd name="T1" fmla="*/ 20 h 20"/>
                <a:gd name="T2" fmla="*/ 0 w 20"/>
                <a:gd name="T3" fmla="*/ 10 h 20"/>
                <a:gd name="T4" fmla="*/ 15 w 20"/>
                <a:gd name="T5" fmla="*/ 0 h 20"/>
                <a:gd name="T6" fmla="*/ 20 w 20"/>
                <a:gd name="T7" fmla="*/ 12 h 20"/>
                <a:gd name="T8" fmla="*/ 5 w 20"/>
                <a:gd name="T9" fmla="*/ 20 h 20"/>
              </a:gdLst>
              <a:ahLst/>
              <a:cxnLst>
                <a:cxn ang="0">
                  <a:pos x="T0" y="T1"/>
                </a:cxn>
                <a:cxn ang="0">
                  <a:pos x="T2" y="T3"/>
                </a:cxn>
                <a:cxn ang="0">
                  <a:pos x="T4" y="T5"/>
                </a:cxn>
                <a:cxn ang="0">
                  <a:pos x="T6" y="T7"/>
                </a:cxn>
                <a:cxn ang="0">
                  <a:pos x="T8" y="T9"/>
                </a:cxn>
              </a:cxnLst>
              <a:rect l="0" t="0" r="r" b="b"/>
              <a:pathLst>
                <a:path w="20" h="20">
                  <a:moveTo>
                    <a:pt x="5" y="20"/>
                  </a:moveTo>
                  <a:lnTo>
                    <a:pt x="0" y="10"/>
                  </a:lnTo>
                  <a:lnTo>
                    <a:pt x="15" y="0"/>
                  </a:lnTo>
                  <a:lnTo>
                    <a:pt x="20" y="12"/>
                  </a:lnTo>
                  <a:lnTo>
                    <a:pt x="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3199">
                <a:solidFill>
                  <a:srgbClr val="444444"/>
                </a:solidFill>
                <a:latin typeface="Arial"/>
              </a:endParaRPr>
            </a:p>
          </p:txBody>
        </p:sp>
        <p:sp>
          <p:nvSpPr>
            <p:cNvPr id="236" name="Freeform 211">
              <a:extLst>
                <a:ext uri="{FF2B5EF4-FFF2-40B4-BE49-F238E27FC236}">
                  <a16:creationId xmlns:a16="http://schemas.microsoft.com/office/drawing/2014/main" id="{103EBA51-DB6D-441A-9046-0A1106C41889}"/>
                </a:ext>
              </a:extLst>
            </p:cNvPr>
            <p:cNvSpPr>
              <a:spLocks/>
            </p:cNvSpPr>
            <p:nvPr/>
          </p:nvSpPr>
          <p:spPr bwMode="auto">
            <a:xfrm>
              <a:off x="623888" y="2617788"/>
              <a:ext cx="20638" cy="25400"/>
            </a:xfrm>
            <a:custGeom>
              <a:avLst/>
              <a:gdLst>
                <a:gd name="T0" fmla="*/ 8 w 13"/>
                <a:gd name="T1" fmla="*/ 16 h 16"/>
                <a:gd name="T2" fmla="*/ 0 w 13"/>
                <a:gd name="T3" fmla="*/ 3 h 16"/>
                <a:gd name="T4" fmla="*/ 8 w 13"/>
                <a:gd name="T5" fmla="*/ 0 h 16"/>
                <a:gd name="T6" fmla="*/ 13 w 13"/>
                <a:gd name="T7" fmla="*/ 11 h 16"/>
                <a:gd name="T8" fmla="*/ 8 w 13"/>
                <a:gd name="T9" fmla="*/ 16 h 16"/>
              </a:gdLst>
              <a:ahLst/>
              <a:cxnLst>
                <a:cxn ang="0">
                  <a:pos x="T0" y="T1"/>
                </a:cxn>
                <a:cxn ang="0">
                  <a:pos x="T2" y="T3"/>
                </a:cxn>
                <a:cxn ang="0">
                  <a:pos x="T4" y="T5"/>
                </a:cxn>
                <a:cxn ang="0">
                  <a:pos x="T6" y="T7"/>
                </a:cxn>
                <a:cxn ang="0">
                  <a:pos x="T8" y="T9"/>
                </a:cxn>
              </a:cxnLst>
              <a:rect l="0" t="0" r="r" b="b"/>
              <a:pathLst>
                <a:path w="13" h="16">
                  <a:moveTo>
                    <a:pt x="8" y="16"/>
                  </a:moveTo>
                  <a:lnTo>
                    <a:pt x="0" y="3"/>
                  </a:lnTo>
                  <a:lnTo>
                    <a:pt x="8" y="0"/>
                  </a:lnTo>
                  <a:lnTo>
                    <a:pt x="13" y="11"/>
                  </a:lnTo>
                  <a:lnTo>
                    <a:pt x="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3199">
                <a:solidFill>
                  <a:srgbClr val="444444"/>
                </a:solidFill>
                <a:latin typeface="Arial"/>
              </a:endParaRPr>
            </a:p>
          </p:txBody>
        </p:sp>
      </p:grpSp>
      <p:grpSp>
        <p:nvGrpSpPr>
          <p:cNvPr id="237" name="Group 236">
            <a:extLst>
              <a:ext uri="{FF2B5EF4-FFF2-40B4-BE49-F238E27FC236}">
                <a16:creationId xmlns:a16="http://schemas.microsoft.com/office/drawing/2014/main" id="{A3FBF782-E56F-45C9-82FE-7373425CD2D5}"/>
              </a:ext>
            </a:extLst>
          </p:cNvPr>
          <p:cNvGrpSpPr/>
          <p:nvPr/>
        </p:nvGrpSpPr>
        <p:grpSpPr>
          <a:xfrm>
            <a:off x="10537781" y="4281026"/>
            <a:ext cx="562952" cy="516997"/>
            <a:chOff x="4200525" y="2849563"/>
            <a:chExt cx="544513" cy="500063"/>
          </a:xfrm>
          <a:solidFill>
            <a:schemeClr val="bg2"/>
          </a:solidFill>
        </p:grpSpPr>
        <p:sp>
          <p:nvSpPr>
            <p:cNvPr id="238" name="Freeform 53">
              <a:extLst>
                <a:ext uri="{FF2B5EF4-FFF2-40B4-BE49-F238E27FC236}">
                  <a16:creationId xmlns:a16="http://schemas.microsoft.com/office/drawing/2014/main" id="{70EA652D-50E2-4AED-B32B-6A482D280FC3}"/>
                </a:ext>
              </a:extLst>
            </p:cNvPr>
            <p:cNvSpPr>
              <a:spLocks noEditPoints="1"/>
            </p:cNvSpPr>
            <p:nvPr/>
          </p:nvSpPr>
          <p:spPr bwMode="auto">
            <a:xfrm>
              <a:off x="4575175" y="2849563"/>
              <a:ext cx="169862" cy="169863"/>
            </a:xfrm>
            <a:custGeom>
              <a:avLst/>
              <a:gdLst>
                <a:gd name="T0" fmla="*/ 10 w 90"/>
                <a:gd name="T1" fmla="*/ 88 h 90"/>
                <a:gd name="T2" fmla="*/ 44 w 90"/>
                <a:gd name="T3" fmla="*/ 55 h 90"/>
                <a:gd name="T4" fmla="*/ 60 w 90"/>
                <a:gd name="T5" fmla="*/ 60 h 90"/>
                <a:gd name="T6" fmla="*/ 90 w 90"/>
                <a:gd name="T7" fmla="*/ 30 h 90"/>
                <a:gd name="T8" fmla="*/ 60 w 90"/>
                <a:gd name="T9" fmla="*/ 0 h 90"/>
                <a:gd name="T10" fmla="*/ 30 w 90"/>
                <a:gd name="T11" fmla="*/ 30 h 90"/>
                <a:gd name="T12" fmla="*/ 35 w 90"/>
                <a:gd name="T13" fmla="*/ 46 h 90"/>
                <a:gd name="T14" fmla="*/ 2 w 90"/>
                <a:gd name="T15" fmla="*/ 80 h 90"/>
                <a:gd name="T16" fmla="*/ 2 w 90"/>
                <a:gd name="T17" fmla="*/ 88 h 90"/>
                <a:gd name="T18" fmla="*/ 10 w 90"/>
                <a:gd name="T19" fmla="*/ 88 h 90"/>
                <a:gd name="T20" fmla="*/ 60 w 90"/>
                <a:gd name="T21" fmla="*/ 12 h 90"/>
                <a:gd name="T22" fmla="*/ 78 w 90"/>
                <a:gd name="T23" fmla="*/ 30 h 90"/>
                <a:gd name="T24" fmla="*/ 60 w 90"/>
                <a:gd name="T25" fmla="*/ 48 h 90"/>
                <a:gd name="T26" fmla="*/ 42 w 90"/>
                <a:gd name="T27" fmla="*/ 30 h 90"/>
                <a:gd name="T28" fmla="*/ 60 w 90"/>
                <a:gd name="T29"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90">
                  <a:moveTo>
                    <a:pt x="10" y="88"/>
                  </a:moveTo>
                  <a:cubicBezTo>
                    <a:pt x="44" y="55"/>
                    <a:pt x="44" y="55"/>
                    <a:pt x="44" y="55"/>
                  </a:cubicBezTo>
                  <a:cubicBezTo>
                    <a:pt x="49" y="58"/>
                    <a:pt x="54" y="60"/>
                    <a:pt x="60" y="60"/>
                  </a:cubicBezTo>
                  <a:cubicBezTo>
                    <a:pt x="77" y="60"/>
                    <a:pt x="90" y="46"/>
                    <a:pt x="90" y="30"/>
                  </a:cubicBezTo>
                  <a:cubicBezTo>
                    <a:pt x="90" y="13"/>
                    <a:pt x="77" y="0"/>
                    <a:pt x="60" y="0"/>
                  </a:cubicBezTo>
                  <a:cubicBezTo>
                    <a:pt x="43" y="0"/>
                    <a:pt x="30" y="13"/>
                    <a:pt x="30" y="30"/>
                  </a:cubicBezTo>
                  <a:cubicBezTo>
                    <a:pt x="30" y="36"/>
                    <a:pt x="32" y="42"/>
                    <a:pt x="35" y="46"/>
                  </a:cubicBezTo>
                  <a:cubicBezTo>
                    <a:pt x="2" y="80"/>
                    <a:pt x="2" y="80"/>
                    <a:pt x="2" y="80"/>
                  </a:cubicBezTo>
                  <a:cubicBezTo>
                    <a:pt x="0" y="82"/>
                    <a:pt x="0" y="86"/>
                    <a:pt x="2" y="88"/>
                  </a:cubicBezTo>
                  <a:cubicBezTo>
                    <a:pt x="4" y="90"/>
                    <a:pt x="8" y="90"/>
                    <a:pt x="10" y="88"/>
                  </a:cubicBezTo>
                  <a:close/>
                  <a:moveTo>
                    <a:pt x="60" y="12"/>
                  </a:moveTo>
                  <a:cubicBezTo>
                    <a:pt x="70" y="12"/>
                    <a:pt x="78" y="20"/>
                    <a:pt x="78" y="30"/>
                  </a:cubicBezTo>
                  <a:cubicBezTo>
                    <a:pt x="78" y="40"/>
                    <a:pt x="70" y="48"/>
                    <a:pt x="60" y="48"/>
                  </a:cubicBezTo>
                  <a:cubicBezTo>
                    <a:pt x="50" y="48"/>
                    <a:pt x="42" y="40"/>
                    <a:pt x="42" y="30"/>
                  </a:cubicBezTo>
                  <a:cubicBezTo>
                    <a:pt x="42" y="20"/>
                    <a:pt x="50" y="12"/>
                    <a:pt x="60" y="12"/>
                  </a:cubicBezTo>
                  <a:close/>
                </a:path>
              </a:pathLst>
            </a:custGeom>
            <a:grpFill/>
            <a:ln>
              <a:noFill/>
            </a:ln>
          </p:spPr>
          <p:txBody>
            <a:bodyPr vert="horz" wrap="square" lIns="121888" tIns="60944" rIns="121888" bIns="60944" numCol="1" anchor="t" anchorCtr="0" compatLnSpc="1">
              <a:prstTxWarp prst="textNoShape">
                <a:avLst/>
              </a:prstTxWarp>
            </a:bodyPr>
            <a:lstStyle/>
            <a:p>
              <a:endParaRPr lang="en-US" sz="1467">
                <a:solidFill>
                  <a:srgbClr val="444444"/>
                </a:solidFill>
                <a:latin typeface="Arial"/>
              </a:endParaRPr>
            </a:p>
          </p:txBody>
        </p:sp>
        <p:sp>
          <p:nvSpPr>
            <p:cNvPr id="239" name="Freeform 54">
              <a:extLst>
                <a:ext uri="{FF2B5EF4-FFF2-40B4-BE49-F238E27FC236}">
                  <a16:creationId xmlns:a16="http://schemas.microsoft.com/office/drawing/2014/main" id="{4602746F-B21F-4A07-B953-AF01B2035344}"/>
                </a:ext>
              </a:extLst>
            </p:cNvPr>
            <p:cNvSpPr>
              <a:spLocks noEditPoints="1"/>
            </p:cNvSpPr>
            <p:nvPr/>
          </p:nvSpPr>
          <p:spPr bwMode="auto">
            <a:xfrm>
              <a:off x="4595813" y="3198813"/>
              <a:ext cx="149225" cy="150813"/>
            </a:xfrm>
            <a:custGeom>
              <a:avLst/>
              <a:gdLst>
                <a:gd name="T0" fmla="*/ 49 w 79"/>
                <a:gd name="T1" fmla="*/ 19 h 79"/>
                <a:gd name="T2" fmla="*/ 32 w 79"/>
                <a:gd name="T3" fmla="*/ 24 h 79"/>
                <a:gd name="T4" fmla="*/ 11 w 79"/>
                <a:gd name="T5" fmla="*/ 2 h 79"/>
                <a:gd name="T6" fmla="*/ 2 w 79"/>
                <a:gd name="T7" fmla="*/ 2 h 79"/>
                <a:gd name="T8" fmla="*/ 2 w 79"/>
                <a:gd name="T9" fmla="*/ 11 h 79"/>
                <a:gd name="T10" fmla="*/ 24 w 79"/>
                <a:gd name="T11" fmla="*/ 32 h 79"/>
                <a:gd name="T12" fmla="*/ 19 w 79"/>
                <a:gd name="T13" fmla="*/ 49 h 79"/>
                <a:gd name="T14" fmla="*/ 49 w 79"/>
                <a:gd name="T15" fmla="*/ 79 h 79"/>
                <a:gd name="T16" fmla="*/ 79 w 79"/>
                <a:gd name="T17" fmla="*/ 49 h 79"/>
                <a:gd name="T18" fmla="*/ 49 w 79"/>
                <a:gd name="T19" fmla="*/ 19 h 79"/>
                <a:gd name="T20" fmla="*/ 49 w 79"/>
                <a:gd name="T21" fmla="*/ 67 h 79"/>
                <a:gd name="T22" fmla="*/ 31 w 79"/>
                <a:gd name="T23" fmla="*/ 49 h 79"/>
                <a:gd name="T24" fmla="*/ 49 w 79"/>
                <a:gd name="T25" fmla="*/ 31 h 79"/>
                <a:gd name="T26" fmla="*/ 67 w 79"/>
                <a:gd name="T27" fmla="*/ 49 h 79"/>
                <a:gd name="T28" fmla="*/ 49 w 79"/>
                <a:gd name="T29" fmla="*/ 6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79">
                  <a:moveTo>
                    <a:pt x="49" y="19"/>
                  </a:moveTo>
                  <a:cubicBezTo>
                    <a:pt x="43" y="19"/>
                    <a:pt x="37" y="21"/>
                    <a:pt x="32" y="24"/>
                  </a:cubicBezTo>
                  <a:cubicBezTo>
                    <a:pt x="11" y="2"/>
                    <a:pt x="11" y="2"/>
                    <a:pt x="11" y="2"/>
                  </a:cubicBezTo>
                  <a:cubicBezTo>
                    <a:pt x="9" y="0"/>
                    <a:pt x="5" y="0"/>
                    <a:pt x="2" y="2"/>
                  </a:cubicBezTo>
                  <a:cubicBezTo>
                    <a:pt x="0" y="5"/>
                    <a:pt x="0" y="8"/>
                    <a:pt x="2" y="11"/>
                  </a:cubicBezTo>
                  <a:cubicBezTo>
                    <a:pt x="24" y="32"/>
                    <a:pt x="24" y="32"/>
                    <a:pt x="24" y="32"/>
                  </a:cubicBezTo>
                  <a:cubicBezTo>
                    <a:pt x="21" y="37"/>
                    <a:pt x="19" y="43"/>
                    <a:pt x="19" y="49"/>
                  </a:cubicBezTo>
                  <a:cubicBezTo>
                    <a:pt x="19" y="65"/>
                    <a:pt x="33" y="79"/>
                    <a:pt x="49" y="79"/>
                  </a:cubicBezTo>
                  <a:cubicBezTo>
                    <a:pt x="66" y="79"/>
                    <a:pt x="79" y="65"/>
                    <a:pt x="79" y="49"/>
                  </a:cubicBezTo>
                  <a:cubicBezTo>
                    <a:pt x="79" y="32"/>
                    <a:pt x="66" y="19"/>
                    <a:pt x="49" y="19"/>
                  </a:cubicBezTo>
                  <a:close/>
                  <a:moveTo>
                    <a:pt x="49" y="67"/>
                  </a:moveTo>
                  <a:cubicBezTo>
                    <a:pt x="39" y="67"/>
                    <a:pt x="31" y="59"/>
                    <a:pt x="31" y="49"/>
                  </a:cubicBezTo>
                  <a:cubicBezTo>
                    <a:pt x="31" y="39"/>
                    <a:pt x="39" y="31"/>
                    <a:pt x="49" y="31"/>
                  </a:cubicBezTo>
                  <a:cubicBezTo>
                    <a:pt x="59" y="31"/>
                    <a:pt x="67" y="39"/>
                    <a:pt x="67" y="49"/>
                  </a:cubicBezTo>
                  <a:cubicBezTo>
                    <a:pt x="67" y="59"/>
                    <a:pt x="59" y="67"/>
                    <a:pt x="49" y="67"/>
                  </a:cubicBezTo>
                  <a:close/>
                </a:path>
              </a:pathLst>
            </a:custGeom>
            <a:grpFill/>
            <a:ln>
              <a:noFill/>
            </a:ln>
          </p:spPr>
          <p:txBody>
            <a:bodyPr vert="horz" wrap="square" lIns="121888" tIns="60944" rIns="121888" bIns="60944" numCol="1" anchor="t" anchorCtr="0" compatLnSpc="1">
              <a:prstTxWarp prst="textNoShape">
                <a:avLst/>
              </a:prstTxWarp>
            </a:bodyPr>
            <a:lstStyle/>
            <a:p>
              <a:endParaRPr lang="en-US" sz="1467">
                <a:solidFill>
                  <a:srgbClr val="444444"/>
                </a:solidFill>
                <a:latin typeface="Arial"/>
              </a:endParaRPr>
            </a:p>
          </p:txBody>
        </p:sp>
        <p:sp>
          <p:nvSpPr>
            <p:cNvPr id="240" name="Freeform 55">
              <a:extLst>
                <a:ext uri="{FF2B5EF4-FFF2-40B4-BE49-F238E27FC236}">
                  <a16:creationId xmlns:a16="http://schemas.microsoft.com/office/drawing/2014/main" id="{C8232B50-9269-4945-A79F-61361EEA4DC0}"/>
                </a:ext>
              </a:extLst>
            </p:cNvPr>
            <p:cNvSpPr>
              <a:spLocks noEditPoints="1"/>
            </p:cNvSpPr>
            <p:nvPr/>
          </p:nvSpPr>
          <p:spPr bwMode="auto">
            <a:xfrm>
              <a:off x="4200525" y="2849563"/>
              <a:ext cx="171450" cy="169863"/>
            </a:xfrm>
            <a:custGeom>
              <a:avLst/>
              <a:gdLst>
                <a:gd name="T0" fmla="*/ 30 w 91"/>
                <a:gd name="T1" fmla="*/ 60 h 90"/>
                <a:gd name="T2" fmla="*/ 47 w 91"/>
                <a:gd name="T3" fmla="*/ 55 h 90"/>
                <a:gd name="T4" fmla="*/ 80 w 91"/>
                <a:gd name="T5" fmla="*/ 88 h 90"/>
                <a:gd name="T6" fmla="*/ 89 w 91"/>
                <a:gd name="T7" fmla="*/ 88 h 90"/>
                <a:gd name="T8" fmla="*/ 89 w 91"/>
                <a:gd name="T9" fmla="*/ 80 h 90"/>
                <a:gd name="T10" fmla="*/ 55 w 91"/>
                <a:gd name="T11" fmla="*/ 46 h 90"/>
                <a:gd name="T12" fmla="*/ 60 w 91"/>
                <a:gd name="T13" fmla="*/ 30 h 90"/>
                <a:gd name="T14" fmla="*/ 30 w 91"/>
                <a:gd name="T15" fmla="*/ 0 h 90"/>
                <a:gd name="T16" fmla="*/ 0 w 91"/>
                <a:gd name="T17" fmla="*/ 30 h 90"/>
                <a:gd name="T18" fmla="*/ 30 w 91"/>
                <a:gd name="T19" fmla="*/ 60 h 90"/>
                <a:gd name="T20" fmla="*/ 30 w 91"/>
                <a:gd name="T21" fmla="*/ 12 h 90"/>
                <a:gd name="T22" fmla="*/ 48 w 91"/>
                <a:gd name="T23" fmla="*/ 30 h 90"/>
                <a:gd name="T24" fmla="*/ 30 w 91"/>
                <a:gd name="T25" fmla="*/ 48 h 90"/>
                <a:gd name="T26" fmla="*/ 12 w 91"/>
                <a:gd name="T27" fmla="*/ 30 h 90"/>
                <a:gd name="T28" fmla="*/ 30 w 91"/>
                <a:gd name="T29"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90">
                  <a:moveTo>
                    <a:pt x="30" y="60"/>
                  </a:moveTo>
                  <a:cubicBezTo>
                    <a:pt x="36" y="60"/>
                    <a:pt x="42" y="58"/>
                    <a:pt x="47" y="55"/>
                  </a:cubicBezTo>
                  <a:cubicBezTo>
                    <a:pt x="80" y="88"/>
                    <a:pt x="80" y="88"/>
                    <a:pt x="80" y="88"/>
                  </a:cubicBezTo>
                  <a:cubicBezTo>
                    <a:pt x="82" y="90"/>
                    <a:pt x="86" y="90"/>
                    <a:pt x="89" y="88"/>
                  </a:cubicBezTo>
                  <a:cubicBezTo>
                    <a:pt x="91" y="86"/>
                    <a:pt x="91" y="82"/>
                    <a:pt x="89" y="80"/>
                  </a:cubicBezTo>
                  <a:cubicBezTo>
                    <a:pt x="55" y="46"/>
                    <a:pt x="55" y="46"/>
                    <a:pt x="55" y="46"/>
                  </a:cubicBezTo>
                  <a:cubicBezTo>
                    <a:pt x="58" y="42"/>
                    <a:pt x="60" y="36"/>
                    <a:pt x="60" y="30"/>
                  </a:cubicBezTo>
                  <a:cubicBezTo>
                    <a:pt x="60" y="13"/>
                    <a:pt x="47" y="0"/>
                    <a:pt x="30" y="0"/>
                  </a:cubicBezTo>
                  <a:cubicBezTo>
                    <a:pt x="14" y="0"/>
                    <a:pt x="0" y="13"/>
                    <a:pt x="0" y="30"/>
                  </a:cubicBezTo>
                  <a:cubicBezTo>
                    <a:pt x="0" y="46"/>
                    <a:pt x="14" y="60"/>
                    <a:pt x="30" y="60"/>
                  </a:cubicBezTo>
                  <a:close/>
                  <a:moveTo>
                    <a:pt x="30" y="12"/>
                  </a:moveTo>
                  <a:cubicBezTo>
                    <a:pt x="40" y="12"/>
                    <a:pt x="48" y="20"/>
                    <a:pt x="48" y="30"/>
                  </a:cubicBezTo>
                  <a:cubicBezTo>
                    <a:pt x="48" y="40"/>
                    <a:pt x="40" y="48"/>
                    <a:pt x="30" y="48"/>
                  </a:cubicBezTo>
                  <a:cubicBezTo>
                    <a:pt x="21" y="48"/>
                    <a:pt x="12" y="40"/>
                    <a:pt x="12" y="30"/>
                  </a:cubicBezTo>
                  <a:cubicBezTo>
                    <a:pt x="12" y="20"/>
                    <a:pt x="21" y="12"/>
                    <a:pt x="30" y="12"/>
                  </a:cubicBezTo>
                  <a:close/>
                </a:path>
              </a:pathLst>
            </a:custGeom>
            <a:grpFill/>
            <a:ln>
              <a:noFill/>
            </a:ln>
          </p:spPr>
          <p:txBody>
            <a:bodyPr vert="horz" wrap="square" lIns="121888" tIns="60944" rIns="121888" bIns="60944" numCol="1" anchor="t" anchorCtr="0" compatLnSpc="1">
              <a:prstTxWarp prst="textNoShape">
                <a:avLst/>
              </a:prstTxWarp>
            </a:bodyPr>
            <a:lstStyle/>
            <a:p>
              <a:endParaRPr lang="en-US" sz="1467">
                <a:solidFill>
                  <a:srgbClr val="444444"/>
                </a:solidFill>
                <a:latin typeface="Arial"/>
              </a:endParaRPr>
            </a:p>
          </p:txBody>
        </p:sp>
        <p:sp>
          <p:nvSpPr>
            <p:cNvPr id="241" name="Freeform 56">
              <a:extLst>
                <a:ext uri="{FF2B5EF4-FFF2-40B4-BE49-F238E27FC236}">
                  <a16:creationId xmlns:a16="http://schemas.microsoft.com/office/drawing/2014/main" id="{FCB5014D-2E34-4A76-AEB4-5503049A9B43}"/>
                </a:ext>
              </a:extLst>
            </p:cNvPr>
            <p:cNvSpPr>
              <a:spLocks noEditPoints="1"/>
            </p:cNvSpPr>
            <p:nvPr/>
          </p:nvSpPr>
          <p:spPr bwMode="auto">
            <a:xfrm>
              <a:off x="4200525" y="3198813"/>
              <a:ext cx="149225" cy="150813"/>
            </a:xfrm>
            <a:custGeom>
              <a:avLst/>
              <a:gdLst>
                <a:gd name="T0" fmla="*/ 69 w 79"/>
                <a:gd name="T1" fmla="*/ 2 h 79"/>
                <a:gd name="T2" fmla="*/ 47 w 79"/>
                <a:gd name="T3" fmla="*/ 24 h 79"/>
                <a:gd name="T4" fmla="*/ 30 w 79"/>
                <a:gd name="T5" fmla="*/ 19 h 79"/>
                <a:gd name="T6" fmla="*/ 0 w 79"/>
                <a:gd name="T7" fmla="*/ 49 h 79"/>
                <a:gd name="T8" fmla="*/ 30 w 79"/>
                <a:gd name="T9" fmla="*/ 79 h 79"/>
                <a:gd name="T10" fmla="*/ 60 w 79"/>
                <a:gd name="T11" fmla="*/ 49 h 79"/>
                <a:gd name="T12" fmla="*/ 55 w 79"/>
                <a:gd name="T13" fmla="*/ 32 h 79"/>
                <a:gd name="T14" fmla="*/ 77 w 79"/>
                <a:gd name="T15" fmla="*/ 11 h 79"/>
                <a:gd name="T16" fmla="*/ 77 w 79"/>
                <a:gd name="T17" fmla="*/ 2 h 79"/>
                <a:gd name="T18" fmla="*/ 69 w 79"/>
                <a:gd name="T19" fmla="*/ 2 h 79"/>
                <a:gd name="T20" fmla="*/ 30 w 79"/>
                <a:gd name="T21" fmla="*/ 67 h 79"/>
                <a:gd name="T22" fmla="*/ 12 w 79"/>
                <a:gd name="T23" fmla="*/ 49 h 79"/>
                <a:gd name="T24" fmla="*/ 30 w 79"/>
                <a:gd name="T25" fmla="*/ 31 h 79"/>
                <a:gd name="T26" fmla="*/ 48 w 79"/>
                <a:gd name="T27" fmla="*/ 49 h 79"/>
                <a:gd name="T28" fmla="*/ 30 w 79"/>
                <a:gd name="T29" fmla="*/ 6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79">
                  <a:moveTo>
                    <a:pt x="69" y="2"/>
                  </a:moveTo>
                  <a:cubicBezTo>
                    <a:pt x="47" y="24"/>
                    <a:pt x="47" y="24"/>
                    <a:pt x="47" y="24"/>
                  </a:cubicBezTo>
                  <a:cubicBezTo>
                    <a:pt x="42" y="21"/>
                    <a:pt x="37" y="19"/>
                    <a:pt x="30" y="19"/>
                  </a:cubicBezTo>
                  <a:cubicBezTo>
                    <a:pt x="14" y="19"/>
                    <a:pt x="0" y="32"/>
                    <a:pt x="0" y="49"/>
                  </a:cubicBezTo>
                  <a:cubicBezTo>
                    <a:pt x="0" y="65"/>
                    <a:pt x="14" y="79"/>
                    <a:pt x="30" y="79"/>
                  </a:cubicBezTo>
                  <a:cubicBezTo>
                    <a:pt x="47" y="79"/>
                    <a:pt x="60" y="65"/>
                    <a:pt x="60" y="49"/>
                  </a:cubicBezTo>
                  <a:cubicBezTo>
                    <a:pt x="60" y="43"/>
                    <a:pt x="58" y="37"/>
                    <a:pt x="55" y="32"/>
                  </a:cubicBezTo>
                  <a:cubicBezTo>
                    <a:pt x="77" y="11"/>
                    <a:pt x="77" y="11"/>
                    <a:pt x="77" y="11"/>
                  </a:cubicBezTo>
                  <a:cubicBezTo>
                    <a:pt x="79" y="8"/>
                    <a:pt x="79" y="5"/>
                    <a:pt x="77" y="2"/>
                  </a:cubicBezTo>
                  <a:cubicBezTo>
                    <a:pt x="75" y="0"/>
                    <a:pt x="71" y="0"/>
                    <a:pt x="69" y="2"/>
                  </a:cubicBezTo>
                  <a:close/>
                  <a:moveTo>
                    <a:pt x="30" y="67"/>
                  </a:moveTo>
                  <a:cubicBezTo>
                    <a:pt x="20" y="67"/>
                    <a:pt x="12" y="59"/>
                    <a:pt x="12" y="49"/>
                  </a:cubicBezTo>
                  <a:cubicBezTo>
                    <a:pt x="12" y="39"/>
                    <a:pt x="20" y="31"/>
                    <a:pt x="30" y="31"/>
                  </a:cubicBezTo>
                  <a:cubicBezTo>
                    <a:pt x="40" y="31"/>
                    <a:pt x="48" y="39"/>
                    <a:pt x="48" y="49"/>
                  </a:cubicBezTo>
                  <a:cubicBezTo>
                    <a:pt x="48" y="59"/>
                    <a:pt x="40" y="67"/>
                    <a:pt x="30" y="67"/>
                  </a:cubicBezTo>
                  <a:close/>
                </a:path>
              </a:pathLst>
            </a:custGeom>
            <a:grpFill/>
            <a:ln>
              <a:noFill/>
            </a:ln>
          </p:spPr>
          <p:txBody>
            <a:bodyPr vert="horz" wrap="square" lIns="121888" tIns="60944" rIns="121888" bIns="60944" numCol="1" anchor="t" anchorCtr="0" compatLnSpc="1">
              <a:prstTxWarp prst="textNoShape">
                <a:avLst/>
              </a:prstTxWarp>
            </a:bodyPr>
            <a:lstStyle/>
            <a:p>
              <a:endParaRPr lang="en-US" sz="1467">
                <a:solidFill>
                  <a:srgbClr val="444444"/>
                </a:solidFill>
                <a:latin typeface="Arial"/>
              </a:endParaRPr>
            </a:p>
          </p:txBody>
        </p:sp>
        <p:sp>
          <p:nvSpPr>
            <p:cNvPr id="242" name="Freeform 57">
              <a:extLst>
                <a:ext uri="{FF2B5EF4-FFF2-40B4-BE49-F238E27FC236}">
                  <a16:creationId xmlns:a16="http://schemas.microsoft.com/office/drawing/2014/main" id="{A535DEB8-CEE7-4845-83FD-B0B1EB51576C}"/>
                </a:ext>
              </a:extLst>
            </p:cNvPr>
            <p:cNvSpPr>
              <a:spLocks noEditPoints="1"/>
            </p:cNvSpPr>
            <p:nvPr/>
          </p:nvSpPr>
          <p:spPr bwMode="auto">
            <a:xfrm>
              <a:off x="4578350" y="3051176"/>
              <a:ext cx="166687" cy="114300"/>
            </a:xfrm>
            <a:custGeom>
              <a:avLst/>
              <a:gdLst>
                <a:gd name="T0" fmla="*/ 58 w 88"/>
                <a:gd name="T1" fmla="*/ 60 h 60"/>
                <a:gd name="T2" fmla="*/ 88 w 88"/>
                <a:gd name="T3" fmla="*/ 30 h 60"/>
                <a:gd name="T4" fmla="*/ 58 w 88"/>
                <a:gd name="T5" fmla="*/ 0 h 60"/>
                <a:gd name="T6" fmla="*/ 29 w 88"/>
                <a:gd name="T7" fmla="*/ 24 h 60"/>
                <a:gd name="T8" fmla="*/ 6 w 88"/>
                <a:gd name="T9" fmla="*/ 24 h 60"/>
                <a:gd name="T10" fmla="*/ 0 w 88"/>
                <a:gd name="T11" fmla="*/ 30 h 60"/>
                <a:gd name="T12" fmla="*/ 6 w 88"/>
                <a:gd name="T13" fmla="*/ 36 h 60"/>
                <a:gd name="T14" fmla="*/ 29 w 88"/>
                <a:gd name="T15" fmla="*/ 36 h 60"/>
                <a:gd name="T16" fmla="*/ 58 w 88"/>
                <a:gd name="T17" fmla="*/ 60 h 60"/>
                <a:gd name="T18" fmla="*/ 58 w 88"/>
                <a:gd name="T19" fmla="*/ 12 h 60"/>
                <a:gd name="T20" fmla="*/ 76 w 88"/>
                <a:gd name="T21" fmla="*/ 30 h 60"/>
                <a:gd name="T22" fmla="*/ 58 w 88"/>
                <a:gd name="T23" fmla="*/ 48 h 60"/>
                <a:gd name="T24" fmla="*/ 40 w 88"/>
                <a:gd name="T25" fmla="*/ 30 h 60"/>
                <a:gd name="T26" fmla="*/ 40 w 88"/>
                <a:gd name="T27" fmla="*/ 30 h 60"/>
                <a:gd name="T28" fmla="*/ 40 w 88"/>
                <a:gd name="T29" fmla="*/ 30 h 60"/>
                <a:gd name="T30" fmla="*/ 58 w 88"/>
                <a:gd name="T31"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60">
                  <a:moveTo>
                    <a:pt x="58" y="60"/>
                  </a:moveTo>
                  <a:cubicBezTo>
                    <a:pt x="75" y="60"/>
                    <a:pt x="88" y="47"/>
                    <a:pt x="88" y="30"/>
                  </a:cubicBezTo>
                  <a:cubicBezTo>
                    <a:pt x="88" y="14"/>
                    <a:pt x="75" y="0"/>
                    <a:pt x="58" y="0"/>
                  </a:cubicBezTo>
                  <a:cubicBezTo>
                    <a:pt x="44" y="0"/>
                    <a:pt x="31" y="11"/>
                    <a:pt x="29" y="24"/>
                  </a:cubicBezTo>
                  <a:cubicBezTo>
                    <a:pt x="6" y="24"/>
                    <a:pt x="6" y="24"/>
                    <a:pt x="6" y="24"/>
                  </a:cubicBezTo>
                  <a:cubicBezTo>
                    <a:pt x="2" y="24"/>
                    <a:pt x="0" y="27"/>
                    <a:pt x="0" y="30"/>
                  </a:cubicBezTo>
                  <a:cubicBezTo>
                    <a:pt x="0" y="34"/>
                    <a:pt x="2" y="36"/>
                    <a:pt x="6" y="36"/>
                  </a:cubicBezTo>
                  <a:cubicBezTo>
                    <a:pt x="29" y="36"/>
                    <a:pt x="29" y="36"/>
                    <a:pt x="29" y="36"/>
                  </a:cubicBezTo>
                  <a:cubicBezTo>
                    <a:pt x="31" y="50"/>
                    <a:pt x="44" y="60"/>
                    <a:pt x="58" y="60"/>
                  </a:cubicBezTo>
                  <a:close/>
                  <a:moveTo>
                    <a:pt x="58" y="12"/>
                  </a:moveTo>
                  <a:cubicBezTo>
                    <a:pt x="68" y="12"/>
                    <a:pt x="76" y="20"/>
                    <a:pt x="76" y="30"/>
                  </a:cubicBezTo>
                  <a:cubicBezTo>
                    <a:pt x="76" y="40"/>
                    <a:pt x="68" y="48"/>
                    <a:pt x="58" y="48"/>
                  </a:cubicBezTo>
                  <a:cubicBezTo>
                    <a:pt x="48" y="48"/>
                    <a:pt x="40" y="40"/>
                    <a:pt x="40" y="30"/>
                  </a:cubicBezTo>
                  <a:cubicBezTo>
                    <a:pt x="40" y="30"/>
                    <a:pt x="40" y="30"/>
                    <a:pt x="40" y="30"/>
                  </a:cubicBezTo>
                  <a:cubicBezTo>
                    <a:pt x="40" y="30"/>
                    <a:pt x="40" y="30"/>
                    <a:pt x="40" y="30"/>
                  </a:cubicBezTo>
                  <a:cubicBezTo>
                    <a:pt x="40" y="20"/>
                    <a:pt x="48" y="12"/>
                    <a:pt x="58" y="12"/>
                  </a:cubicBezTo>
                  <a:close/>
                </a:path>
              </a:pathLst>
            </a:custGeom>
            <a:grpFill/>
            <a:ln>
              <a:noFill/>
            </a:ln>
          </p:spPr>
          <p:txBody>
            <a:bodyPr vert="horz" wrap="square" lIns="121888" tIns="60944" rIns="121888" bIns="60944" numCol="1" anchor="t" anchorCtr="0" compatLnSpc="1">
              <a:prstTxWarp prst="textNoShape">
                <a:avLst/>
              </a:prstTxWarp>
            </a:bodyPr>
            <a:lstStyle/>
            <a:p>
              <a:endParaRPr lang="en-US" sz="1467">
                <a:solidFill>
                  <a:srgbClr val="444444"/>
                </a:solidFill>
                <a:latin typeface="Arial"/>
              </a:endParaRPr>
            </a:p>
          </p:txBody>
        </p:sp>
        <p:sp>
          <p:nvSpPr>
            <p:cNvPr id="243" name="Freeform 58">
              <a:extLst>
                <a:ext uri="{FF2B5EF4-FFF2-40B4-BE49-F238E27FC236}">
                  <a16:creationId xmlns:a16="http://schemas.microsoft.com/office/drawing/2014/main" id="{9DC0BAE5-3033-43D2-99F4-589031859398}"/>
                </a:ext>
              </a:extLst>
            </p:cNvPr>
            <p:cNvSpPr>
              <a:spLocks noEditPoints="1"/>
            </p:cNvSpPr>
            <p:nvPr/>
          </p:nvSpPr>
          <p:spPr bwMode="auto">
            <a:xfrm>
              <a:off x="4200525" y="3051176"/>
              <a:ext cx="168275" cy="114300"/>
            </a:xfrm>
            <a:custGeom>
              <a:avLst/>
              <a:gdLst>
                <a:gd name="T0" fmla="*/ 30 w 89"/>
                <a:gd name="T1" fmla="*/ 60 h 60"/>
                <a:gd name="T2" fmla="*/ 60 w 89"/>
                <a:gd name="T3" fmla="*/ 36 h 60"/>
                <a:gd name="T4" fmla="*/ 83 w 89"/>
                <a:gd name="T5" fmla="*/ 36 h 60"/>
                <a:gd name="T6" fmla="*/ 89 w 89"/>
                <a:gd name="T7" fmla="*/ 30 h 60"/>
                <a:gd name="T8" fmla="*/ 83 w 89"/>
                <a:gd name="T9" fmla="*/ 24 h 60"/>
                <a:gd name="T10" fmla="*/ 60 w 89"/>
                <a:gd name="T11" fmla="*/ 24 h 60"/>
                <a:gd name="T12" fmla="*/ 30 w 89"/>
                <a:gd name="T13" fmla="*/ 0 h 60"/>
                <a:gd name="T14" fmla="*/ 0 w 89"/>
                <a:gd name="T15" fmla="*/ 30 h 60"/>
                <a:gd name="T16" fmla="*/ 30 w 89"/>
                <a:gd name="T17" fmla="*/ 60 h 60"/>
                <a:gd name="T18" fmla="*/ 30 w 89"/>
                <a:gd name="T19" fmla="*/ 12 h 60"/>
                <a:gd name="T20" fmla="*/ 48 w 89"/>
                <a:gd name="T21" fmla="*/ 30 h 60"/>
                <a:gd name="T22" fmla="*/ 30 w 89"/>
                <a:gd name="T23" fmla="*/ 48 h 60"/>
                <a:gd name="T24" fmla="*/ 12 w 89"/>
                <a:gd name="T25" fmla="*/ 30 h 60"/>
                <a:gd name="T26" fmla="*/ 30 w 89"/>
                <a:gd name="T27"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60">
                  <a:moveTo>
                    <a:pt x="30" y="60"/>
                  </a:moveTo>
                  <a:cubicBezTo>
                    <a:pt x="45" y="60"/>
                    <a:pt x="57" y="50"/>
                    <a:pt x="60" y="36"/>
                  </a:cubicBezTo>
                  <a:cubicBezTo>
                    <a:pt x="83" y="36"/>
                    <a:pt x="83" y="36"/>
                    <a:pt x="83" y="36"/>
                  </a:cubicBezTo>
                  <a:cubicBezTo>
                    <a:pt x="87" y="36"/>
                    <a:pt x="89" y="34"/>
                    <a:pt x="89" y="30"/>
                  </a:cubicBezTo>
                  <a:cubicBezTo>
                    <a:pt x="89" y="27"/>
                    <a:pt x="87" y="24"/>
                    <a:pt x="83" y="24"/>
                  </a:cubicBezTo>
                  <a:cubicBezTo>
                    <a:pt x="60" y="24"/>
                    <a:pt x="60" y="24"/>
                    <a:pt x="60" y="24"/>
                  </a:cubicBezTo>
                  <a:cubicBezTo>
                    <a:pt x="57" y="11"/>
                    <a:pt x="45" y="0"/>
                    <a:pt x="30" y="0"/>
                  </a:cubicBezTo>
                  <a:cubicBezTo>
                    <a:pt x="14" y="0"/>
                    <a:pt x="0" y="14"/>
                    <a:pt x="0" y="30"/>
                  </a:cubicBezTo>
                  <a:cubicBezTo>
                    <a:pt x="0" y="47"/>
                    <a:pt x="14" y="60"/>
                    <a:pt x="30" y="60"/>
                  </a:cubicBezTo>
                  <a:close/>
                  <a:moveTo>
                    <a:pt x="30" y="12"/>
                  </a:moveTo>
                  <a:cubicBezTo>
                    <a:pt x="40" y="12"/>
                    <a:pt x="48" y="20"/>
                    <a:pt x="48" y="30"/>
                  </a:cubicBezTo>
                  <a:cubicBezTo>
                    <a:pt x="48" y="40"/>
                    <a:pt x="40" y="48"/>
                    <a:pt x="30" y="48"/>
                  </a:cubicBezTo>
                  <a:cubicBezTo>
                    <a:pt x="21" y="48"/>
                    <a:pt x="12" y="40"/>
                    <a:pt x="12" y="30"/>
                  </a:cubicBezTo>
                  <a:cubicBezTo>
                    <a:pt x="12" y="20"/>
                    <a:pt x="21" y="12"/>
                    <a:pt x="30" y="12"/>
                  </a:cubicBezTo>
                  <a:close/>
                </a:path>
              </a:pathLst>
            </a:custGeom>
            <a:grpFill/>
            <a:ln>
              <a:noFill/>
            </a:ln>
          </p:spPr>
          <p:txBody>
            <a:bodyPr vert="horz" wrap="square" lIns="121888" tIns="60944" rIns="121888" bIns="60944" numCol="1" anchor="t" anchorCtr="0" compatLnSpc="1">
              <a:prstTxWarp prst="textNoShape">
                <a:avLst/>
              </a:prstTxWarp>
            </a:bodyPr>
            <a:lstStyle/>
            <a:p>
              <a:endParaRPr lang="en-US" sz="1467">
                <a:solidFill>
                  <a:srgbClr val="444444"/>
                </a:solidFill>
                <a:latin typeface="Arial"/>
              </a:endParaRPr>
            </a:p>
          </p:txBody>
        </p:sp>
        <p:sp>
          <p:nvSpPr>
            <p:cNvPr id="244" name="Freeform 59">
              <a:extLst>
                <a:ext uri="{FF2B5EF4-FFF2-40B4-BE49-F238E27FC236}">
                  <a16:creationId xmlns:a16="http://schemas.microsoft.com/office/drawing/2014/main" id="{87021059-5DA8-4665-BD4D-AEA6AD101C00}"/>
                </a:ext>
              </a:extLst>
            </p:cNvPr>
            <p:cNvSpPr>
              <a:spLocks/>
            </p:cNvSpPr>
            <p:nvPr/>
          </p:nvSpPr>
          <p:spPr bwMode="auto">
            <a:xfrm>
              <a:off x="4405313" y="3062288"/>
              <a:ext cx="138112" cy="92075"/>
            </a:xfrm>
            <a:custGeom>
              <a:avLst/>
              <a:gdLst>
                <a:gd name="T0" fmla="*/ 62 w 73"/>
                <a:gd name="T1" fmla="*/ 2 h 48"/>
                <a:gd name="T2" fmla="*/ 62 w 73"/>
                <a:gd name="T3" fmla="*/ 2 h 48"/>
                <a:gd name="T4" fmla="*/ 30 w 73"/>
                <a:gd name="T5" fmla="*/ 34 h 48"/>
                <a:gd name="T6" fmla="*/ 10 w 73"/>
                <a:gd name="T7" fmla="*/ 14 h 48"/>
                <a:gd name="T8" fmla="*/ 2 w 73"/>
                <a:gd name="T9" fmla="*/ 14 h 48"/>
                <a:gd name="T10" fmla="*/ 2 w 73"/>
                <a:gd name="T11" fmla="*/ 23 h 48"/>
                <a:gd name="T12" fmla="*/ 26 w 73"/>
                <a:gd name="T13" fmla="*/ 47 h 48"/>
                <a:gd name="T14" fmla="*/ 30 w 73"/>
                <a:gd name="T15" fmla="*/ 48 h 48"/>
                <a:gd name="T16" fmla="*/ 34 w 73"/>
                <a:gd name="T17" fmla="*/ 47 h 48"/>
                <a:gd name="T18" fmla="*/ 71 w 73"/>
                <a:gd name="T19" fmla="*/ 11 h 48"/>
                <a:gd name="T20" fmla="*/ 71 w 73"/>
                <a:gd name="T21" fmla="*/ 2 h 48"/>
                <a:gd name="T22" fmla="*/ 62 w 73"/>
                <a:gd name="T2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48">
                  <a:moveTo>
                    <a:pt x="62" y="2"/>
                  </a:moveTo>
                  <a:cubicBezTo>
                    <a:pt x="62" y="2"/>
                    <a:pt x="62" y="2"/>
                    <a:pt x="62" y="2"/>
                  </a:cubicBezTo>
                  <a:cubicBezTo>
                    <a:pt x="30" y="34"/>
                    <a:pt x="30" y="34"/>
                    <a:pt x="30" y="34"/>
                  </a:cubicBezTo>
                  <a:cubicBezTo>
                    <a:pt x="10" y="14"/>
                    <a:pt x="10" y="14"/>
                    <a:pt x="10" y="14"/>
                  </a:cubicBezTo>
                  <a:cubicBezTo>
                    <a:pt x="8" y="12"/>
                    <a:pt x="4" y="12"/>
                    <a:pt x="2" y="14"/>
                  </a:cubicBezTo>
                  <a:cubicBezTo>
                    <a:pt x="0" y="16"/>
                    <a:pt x="0" y="20"/>
                    <a:pt x="2" y="23"/>
                  </a:cubicBezTo>
                  <a:cubicBezTo>
                    <a:pt x="26" y="47"/>
                    <a:pt x="26" y="47"/>
                    <a:pt x="26" y="47"/>
                  </a:cubicBezTo>
                  <a:cubicBezTo>
                    <a:pt x="27" y="48"/>
                    <a:pt x="28" y="48"/>
                    <a:pt x="30" y="48"/>
                  </a:cubicBezTo>
                  <a:cubicBezTo>
                    <a:pt x="31" y="48"/>
                    <a:pt x="33" y="48"/>
                    <a:pt x="34" y="47"/>
                  </a:cubicBezTo>
                  <a:cubicBezTo>
                    <a:pt x="71" y="11"/>
                    <a:pt x="71" y="11"/>
                    <a:pt x="71" y="11"/>
                  </a:cubicBezTo>
                  <a:cubicBezTo>
                    <a:pt x="73" y="8"/>
                    <a:pt x="73" y="5"/>
                    <a:pt x="71" y="2"/>
                  </a:cubicBezTo>
                  <a:cubicBezTo>
                    <a:pt x="68" y="0"/>
                    <a:pt x="64" y="0"/>
                    <a:pt x="62" y="2"/>
                  </a:cubicBezTo>
                  <a:close/>
                </a:path>
              </a:pathLst>
            </a:custGeom>
            <a:grpFill/>
            <a:ln>
              <a:noFill/>
            </a:ln>
          </p:spPr>
          <p:txBody>
            <a:bodyPr vert="horz" wrap="square" lIns="121888" tIns="60944" rIns="121888" bIns="60944" numCol="1" anchor="t" anchorCtr="0" compatLnSpc="1">
              <a:prstTxWarp prst="textNoShape">
                <a:avLst/>
              </a:prstTxWarp>
            </a:bodyPr>
            <a:lstStyle/>
            <a:p>
              <a:endParaRPr lang="en-US" sz="1467">
                <a:solidFill>
                  <a:srgbClr val="444444"/>
                </a:solidFill>
                <a:latin typeface="Arial"/>
              </a:endParaRPr>
            </a:p>
          </p:txBody>
        </p:sp>
        <p:sp>
          <p:nvSpPr>
            <p:cNvPr id="245" name="Freeform 60">
              <a:extLst>
                <a:ext uri="{FF2B5EF4-FFF2-40B4-BE49-F238E27FC236}">
                  <a16:creationId xmlns:a16="http://schemas.microsoft.com/office/drawing/2014/main" id="{E71D19F2-545E-4581-9050-09F8597C9616}"/>
                </a:ext>
              </a:extLst>
            </p:cNvPr>
            <p:cNvSpPr>
              <a:spLocks noEditPoints="1"/>
            </p:cNvSpPr>
            <p:nvPr/>
          </p:nvSpPr>
          <p:spPr bwMode="auto">
            <a:xfrm>
              <a:off x="4348163" y="2982913"/>
              <a:ext cx="249237" cy="252413"/>
            </a:xfrm>
            <a:custGeom>
              <a:avLst/>
              <a:gdLst>
                <a:gd name="T0" fmla="*/ 66 w 132"/>
                <a:gd name="T1" fmla="*/ 0 h 133"/>
                <a:gd name="T2" fmla="*/ 0 w 132"/>
                <a:gd name="T3" fmla="*/ 66 h 133"/>
                <a:gd name="T4" fmla="*/ 66 w 132"/>
                <a:gd name="T5" fmla="*/ 133 h 133"/>
                <a:gd name="T6" fmla="*/ 132 w 132"/>
                <a:gd name="T7" fmla="*/ 66 h 133"/>
                <a:gd name="T8" fmla="*/ 66 w 132"/>
                <a:gd name="T9" fmla="*/ 0 h 133"/>
                <a:gd name="T10" fmla="*/ 104 w 132"/>
                <a:gd name="T11" fmla="*/ 105 h 133"/>
                <a:gd name="T12" fmla="*/ 66 w 132"/>
                <a:gd name="T13" fmla="*/ 121 h 133"/>
                <a:gd name="T14" fmla="*/ 28 w 132"/>
                <a:gd name="T15" fmla="*/ 105 h 133"/>
                <a:gd name="T16" fmla="*/ 12 w 132"/>
                <a:gd name="T17" fmla="*/ 66 h 133"/>
                <a:gd name="T18" fmla="*/ 28 w 132"/>
                <a:gd name="T19" fmla="*/ 28 h 133"/>
                <a:gd name="T20" fmla="*/ 66 w 132"/>
                <a:gd name="T21" fmla="*/ 12 h 133"/>
                <a:gd name="T22" fmla="*/ 104 w 132"/>
                <a:gd name="T23" fmla="*/ 28 h 133"/>
                <a:gd name="T24" fmla="*/ 120 w 132"/>
                <a:gd name="T25" fmla="*/ 66 h 133"/>
                <a:gd name="T26" fmla="*/ 104 w 132"/>
                <a:gd name="T27" fmla="*/ 10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3">
                  <a:moveTo>
                    <a:pt x="66" y="0"/>
                  </a:moveTo>
                  <a:cubicBezTo>
                    <a:pt x="30" y="0"/>
                    <a:pt x="0" y="30"/>
                    <a:pt x="0" y="66"/>
                  </a:cubicBezTo>
                  <a:cubicBezTo>
                    <a:pt x="0" y="103"/>
                    <a:pt x="30" y="133"/>
                    <a:pt x="66" y="133"/>
                  </a:cubicBezTo>
                  <a:cubicBezTo>
                    <a:pt x="103" y="133"/>
                    <a:pt x="132" y="103"/>
                    <a:pt x="132" y="66"/>
                  </a:cubicBezTo>
                  <a:cubicBezTo>
                    <a:pt x="132" y="30"/>
                    <a:pt x="103" y="0"/>
                    <a:pt x="66" y="0"/>
                  </a:cubicBezTo>
                  <a:close/>
                  <a:moveTo>
                    <a:pt x="104" y="105"/>
                  </a:moveTo>
                  <a:cubicBezTo>
                    <a:pt x="95" y="114"/>
                    <a:pt x="81" y="121"/>
                    <a:pt x="66" y="121"/>
                  </a:cubicBezTo>
                  <a:cubicBezTo>
                    <a:pt x="51" y="121"/>
                    <a:pt x="38" y="114"/>
                    <a:pt x="28" y="105"/>
                  </a:cubicBezTo>
                  <a:cubicBezTo>
                    <a:pt x="18" y="95"/>
                    <a:pt x="12" y="81"/>
                    <a:pt x="12" y="66"/>
                  </a:cubicBezTo>
                  <a:cubicBezTo>
                    <a:pt x="12" y="51"/>
                    <a:pt x="18" y="38"/>
                    <a:pt x="28" y="28"/>
                  </a:cubicBezTo>
                  <a:cubicBezTo>
                    <a:pt x="38" y="18"/>
                    <a:pt x="51" y="12"/>
                    <a:pt x="66" y="12"/>
                  </a:cubicBezTo>
                  <a:cubicBezTo>
                    <a:pt x="81" y="12"/>
                    <a:pt x="95" y="18"/>
                    <a:pt x="104" y="28"/>
                  </a:cubicBezTo>
                  <a:cubicBezTo>
                    <a:pt x="114" y="38"/>
                    <a:pt x="120" y="51"/>
                    <a:pt x="120" y="66"/>
                  </a:cubicBezTo>
                  <a:cubicBezTo>
                    <a:pt x="120" y="81"/>
                    <a:pt x="114" y="95"/>
                    <a:pt x="104" y="105"/>
                  </a:cubicBezTo>
                  <a:close/>
                </a:path>
              </a:pathLst>
            </a:custGeom>
            <a:grpFill/>
            <a:ln>
              <a:noFill/>
            </a:ln>
          </p:spPr>
          <p:txBody>
            <a:bodyPr vert="horz" wrap="square" lIns="121888" tIns="60944" rIns="121888" bIns="60944" numCol="1" anchor="t" anchorCtr="0" compatLnSpc="1">
              <a:prstTxWarp prst="textNoShape">
                <a:avLst/>
              </a:prstTxWarp>
            </a:bodyPr>
            <a:lstStyle/>
            <a:p>
              <a:endParaRPr lang="en-US" sz="1467">
                <a:solidFill>
                  <a:srgbClr val="444444"/>
                </a:solidFill>
                <a:latin typeface="Arial"/>
              </a:endParaRPr>
            </a:p>
          </p:txBody>
        </p:sp>
      </p:grpSp>
      <p:sp>
        <p:nvSpPr>
          <p:cNvPr id="246" name="Freeform: Shape 245">
            <a:extLst>
              <a:ext uri="{FF2B5EF4-FFF2-40B4-BE49-F238E27FC236}">
                <a16:creationId xmlns:a16="http://schemas.microsoft.com/office/drawing/2014/main" id="{8574612C-762D-4F23-857D-45D7E89A2794}"/>
              </a:ext>
            </a:extLst>
          </p:cNvPr>
          <p:cNvSpPr/>
          <p:nvPr/>
        </p:nvSpPr>
        <p:spPr>
          <a:xfrm rot="5400000">
            <a:off x="1541289" y="3340193"/>
            <a:ext cx="490244" cy="516931"/>
          </a:xfrm>
          <a:custGeom>
            <a:avLst/>
            <a:gdLst>
              <a:gd name="connsiteX0" fmla="*/ 1893306 w 2584075"/>
              <a:gd name="connsiteY0" fmla="*/ 753037 h 2724738"/>
              <a:gd name="connsiteX1" fmla="*/ 2487665 w 2584075"/>
              <a:gd name="connsiteY1" fmla="*/ 753037 h 2724738"/>
              <a:gd name="connsiteX2" fmla="*/ 2487665 w 2584075"/>
              <a:gd name="connsiteY2" fmla="*/ 174579 h 2724738"/>
              <a:gd name="connsiteX3" fmla="*/ 1893306 w 2584075"/>
              <a:gd name="connsiteY3" fmla="*/ 174579 h 2724738"/>
              <a:gd name="connsiteX4" fmla="*/ 1879383 w 2584075"/>
              <a:gd name="connsiteY4" fmla="*/ 2544304 h 2724738"/>
              <a:gd name="connsiteX5" fmla="*/ 2473742 w 2584075"/>
              <a:gd name="connsiteY5" fmla="*/ 2544304 h 2724738"/>
              <a:gd name="connsiteX6" fmla="*/ 2473742 w 2584075"/>
              <a:gd name="connsiteY6" fmla="*/ 1965847 h 2724738"/>
              <a:gd name="connsiteX7" fmla="*/ 1879383 w 2584075"/>
              <a:gd name="connsiteY7" fmla="*/ 1965847 h 2724738"/>
              <a:gd name="connsiteX8" fmla="*/ 787180 w 2584075"/>
              <a:gd name="connsiteY8" fmla="*/ 1412348 h 2724738"/>
              <a:gd name="connsiteX9" fmla="*/ 787180 w 2584075"/>
              <a:gd name="connsiteY9" fmla="*/ 1314953 h 2724738"/>
              <a:gd name="connsiteX10" fmla="*/ 1234516 w 2584075"/>
              <a:gd name="connsiteY10" fmla="*/ 1314953 h 2724738"/>
              <a:gd name="connsiteX11" fmla="*/ 1234516 w 2584075"/>
              <a:gd name="connsiteY11" fmla="*/ 0 h 2724738"/>
              <a:gd name="connsiteX12" fmla="*/ 1331912 w 2584075"/>
              <a:gd name="connsiteY12" fmla="*/ 0 h 2724738"/>
              <a:gd name="connsiteX13" fmla="*/ 1331912 w 2584075"/>
              <a:gd name="connsiteY13" fmla="*/ 416594 h 2724738"/>
              <a:gd name="connsiteX14" fmla="*/ 1796896 w 2584075"/>
              <a:gd name="connsiteY14" fmla="*/ 416594 h 2724738"/>
              <a:gd name="connsiteX15" fmla="*/ 1796896 w 2584075"/>
              <a:gd name="connsiteY15" fmla="*/ 78169 h 2724738"/>
              <a:gd name="connsiteX16" fmla="*/ 2584075 w 2584075"/>
              <a:gd name="connsiteY16" fmla="*/ 78169 h 2724738"/>
              <a:gd name="connsiteX17" fmla="*/ 2584075 w 2584075"/>
              <a:gd name="connsiteY17" fmla="*/ 849447 h 2724738"/>
              <a:gd name="connsiteX18" fmla="*/ 1796896 w 2584075"/>
              <a:gd name="connsiteY18" fmla="*/ 849447 h 2724738"/>
              <a:gd name="connsiteX19" fmla="*/ 1796896 w 2584075"/>
              <a:gd name="connsiteY19" fmla="*/ 513989 h 2724738"/>
              <a:gd name="connsiteX20" fmla="*/ 1331912 w 2584075"/>
              <a:gd name="connsiteY20" fmla="*/ 513989 h 2724738"/>
              <a:gd name="connsiteX21" fmla="*/ 1331912 w 2584075"/>
              <a:gd name="connsiteY21" fmla="*/ 2208890 h 2724738"/>
              <a:gd name="connsiteX22" fmla="*/ 1782973 w 2584075"/>
              <a:gd name="connsiteY22" fmla="*/ 2208890 h 2724738"/>
              <a:gd name="connsiteX23" fmla="*/ 1782973 w 2584075"/>
              <a:gd name="connsiteY23" fmla="*/ 1869437 h 2724738"/>
              <a:gd name="connsiteX24" fmla="*/ 2570152 w 2584075"/>
              <a:gd name="connsiteY24" fmla="*/ 1869437 h 2724738"/>
              <a:gd name="connsiteX25" fmla="*/ 2570152 w 2584075"/>
              <a:gd name="connsiteY25" fmla="*/ 2640714 h 2724738"/>
              <a:gd name="connsiteX26" fmla="*/ 1782973 w 2584075"/>
              <a:gd name="connsiteY26" fmla="*/ 2640714 h 2724738"/>
              <a:gd name="connsiteX27" fmla="*/ 1782973 w 2584075"/>
              <a:gd name="connsiteY27" fmla="*/ 2306285 h 2724738"/>
              <a:gd name="connsiteX28" fmla="*/ 1331912 w 2584075"/>
              <a:gd name="connsiteY28" fmla="*/ 2306285 h 2724738"/>
              <a:gd name="connsiteX29" fmla="*/ 1331912 w 2584075"/>
              <a:gd name="connsiteY29" fmla="*/ 2724738 h 2724738"/>
              <a:gd name="connsiteX30" fmla="*/ 1234516 w 2584075"/>
              <a:gd name="connsiteY30" fmla="*/ 2724738 h 2724738"/>
              <a:gd name="connsiteX31" fmla="*/ 1234516 w 2584075"/>
              <a:gd name="connsiteY31" fmla="*/ 1412348 h 2724738"/>
              <a:gd name="connsiteX32" fmla="*/ 96410 w 2584075"/>
              <a:gd name="connsiteY32" fmla="*/ 1652878 h 2724738"/>
              <a:gd name="connsiteX33" fmla="*/ 690769 w 2584075"/>
              <a:gd name="connsiteY33" fmla="*/ 1652878 h 2724738"/>
              <a:gd name="connsiteX34" fmla="*/ 690769 w 2584075"/>
              <a:gd name="connsiteY34" fmla="*/ 1074421 h 2724738"/>
              <a:gd name="connsiteX35" fmla="*/ 96410 w 2584075"/>
              <a:gd name="connsiteY35" fmla="*/ 1074421 h 2724738"/>
              <a:gd name="connsiteX36" fmla="*/ 0 w 2584075"/>
              <a:gd name="connsiteY36" fmla="*/ 1749288 h 2724738"/>
              <a:gd name="connsiteX37" fmla="*/ 0 w 2584075"/>
              <a:gd name="connsiteY37" fmla="*/ 978011 h 2724738"/>
              <a:gd name="connsiteX38" fmla="*/ 787179 w 2584075"/>
              <a:gd name="connsiteY38" fmla="*/ 978011 h 2724738"/>
              <a:gd name="connsiteX39" fmla="*/ 787179 w 2584075"/>
              <a:gd name="connsiteY39" fmla="*/ 1749288 h 272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84075" h="2724738">
                <a:moveTo>
                  <a:pt x="1893306" y="753037"/>
                </a:moveTo>
                <a:lnTo>
                  <a:pt x="2487665" y="753037"/>
                </a:lnTo>
                <a:lnTo>
                  <a:pt x="2487665" y="174579"/>
                </a:lnTo>
                <a:lnTo>
                  <a:pt x="1893306" y="174579"/>
                </a:lnTo>
                <a:close/>
                <a:moveTo>
                  <a:pt x="1879383" y="2544304"/>
                </a:moveTo>
                <a:lnTo>
                  <a:pt x="2473742" y="2544304"/>
                </a:lnTo>
                <a:lnTo>
                  <a:pt x="2473742" y="1965847"/>
                </a:lnTo>
                <a:lnTo>
                  <a:pt x="1879383" y="1965847"/>
                </a:lnTo>
                <a:close/>
                <a:moveTo>
                  <a:pt x="787180" y="1412348"/>
                </a:moveTo>
                <a:lnTo>
                  <a:pt x="787180" y="1314953"/>
                </a:lnTo>
                <a:lnTo>
                  <a:pt x="1234516" y="1314953"/>
                </a:lnTo>
                <a:lnTo>
                  <a:pt x="1234516" y="0"/>
                </a:lnTo>
                <a:lnTo>
                  <a:pt x="1331912" y="0"/>
                </a:lnTo>
                <a:lnTo>
                  <a:pt x="1331912" y="416594"/>
                </a:lnTo>
                <a:lnTo>
                  <a:pt x="1796896" y="416594"/>
                </a:lnTo>
                <a:lnTo>
                  <a:pt x="1796896" y="78169"/>
                </a:lnTo>
                <a:lnTo>
                  <a:pt x="2584075" y="78169"/>
                </a:lnTo>
                <a:lnTo>
                  <a:pt x="2584075" y="849447"/>
                </a:lnTo>
                <a:lnTo>
                  <a:pt x="1796896" y="849447"/>
                </a:lnTo>
                <a:lnTo>
                  <a:pt x="1796896" y="513989"/>
                </a:lnTo>
                <a:lnTo>
                  <a:pt x="1331912" y="513989"/>
                </a:lnTo>
                <a:lnTo>
                  <a:pt x="1331912" y="2208890"/>
                </a:lnTo>
                <a:lnTo>
                  <a:pt x="1782973" y="2208890"/>
                </a:lnTo>
                <a:lnTo>
                  <a:pt x="1782973" y="1869437"/>
                </a:lnTo>
                <a:lnTo>
                  <a:pt x="2570152" y="1869437"/>
                </a:lnTo>
                <a:lnTo>
                  <a:pt x="2570152" y="2640714"/>
                </a:lnTo>
                <a:lnTo>
                  <a:pt x="1782973" y="2640714"/>
                </a:lnTo>
                <a:lnTo>
                  <a:pt x="1782973" y="2306285"/>
                </a:lnTo>
                <a:lnTo>
                  <a:pt x="1331912" y="2306285"/>
                </a:lnTo>
                <a:lnTo>
                  <a:pt x="1331912" y="2724738"/>
                </a:lnTo>
                <a:lnTo>
                  <a:pt x="1234516" y="2724738"/>
                </a:lnTo>
                <a:lnTo>
                  <a:pt x="1234516" y="1412348"/>
                </a:lnTo>
                <a:close/>
                <a:moveTo>
                  <a:pt x="96410" y="1652878"/>
                </a:moveTo>
                <a:lnTo>
                  <a:pt x="690769" y="1652878"/>
                </a:lnTo>
                <a:lnTo>
                  <a:pt x="690769" y="1074421"/>
                </a:lnTo>
                <a:lnTo>
                  <a:pt x="96410" y="1074421"/>
                </a:lnTo>
                <a:close/>
                <a:moveTo>
                  <a:pt x="0" y="1749288"/>
                </a:moveTo>
                <a:lnTo>
                  <a:pt x="0" y="978011"/>
                </a:lnTo>
                <a:lnTo>
                  <a:pt x="787179" y="978011"/>
                </a:lnTo>
                <a:lnTo>
                  <a:pt x="787179" y="1749288"/>
                </a:lnTo>
                <a:close/>
              </a:path>
            </a:pathLst>
          </a:custGeom>
          <a:solidFill>
            <a:schemeClr val="bg2"/>
          </a:solidFill>
          <a:ln w="12700" cmpd="sng">
            <a:noFill/>
          </a:ln>
          <a:effectLst/>
        </p:spPr>
        <p:txBody>
          <a:bodyPr wrap="square" lIns="243840" tIns="182880" rIns="182880" bIns="182880" rtlCol="0" anchor="ctr">
            <a:noAutofit/>
          </a:bodyPr>
          <a:lstStyle/>
          <a:p>
            <a:pPr algn="ctr">
              <a:lnSpc>
                <a:spcPct val="90000"/>
              </a:lnSpc>
              <a:spcBef>
                <a:spcPts val="800"/>
              </a:spcBef>
            </a:pPr>
            <a:endParaRPr lang="en-US" sz="2667" dirty="0" err="1">
              <a:solidFill>
                <a:schemeClr val="tx2"/>
              </a:solidFill>
            </a:endParaRPr>
          </a:p>
        </p:txBody>
      </p:sp>
      <p:sp>
        <p:nvSpPr>
          <p:cNvPr id="247" name="Freeform: Shape 246">
            <a:extLst>
              <a:ext uri="{FF2B5EF4-FFF2-40B4-BE49-F238E27FC236}">
                <a16:creationId xmlns:a16="http://schemas.microsoft.com/office/drawing/2014/main" id="{D237B1B0-480F-47AD-8448-7BA80703E0CD}"/>
              </a:ext>
            </a:extLst>
          </p:cNvPr>
          <p:cNvSpPr/>
          <p:nvPr/>
        </p:nvSpPr>
        <p:spPr>
          <a:xfrm rot="3192270" flipH="1">
            <a:off x="10199951" y="3233973"/>
            <a:ext cx="659344" cy="755019"/>
          </a:xfrm>
          <a:custGeom>
            <a:avLst/>
            <a:gdLst>
              <a:gd name="connsiteX0" fmla="*/ 1899662 w 2145759"/>
              <a:gd name="connsiteY0" fmla="*/ 2275092 h 2457119"/>
              <a:gd name="connsiteX1" fmla="*/ 1963658 w 2145759"/>
              <a:gd name="connsiteY1" fmla="*/ 2284319 h 2457119"/>
              <a:gd name="connsiteX2" fmla="*/ 1954431 w 2145759"/>
              <a:gd name="connsiteY2" fmla="*/ 2348315 h 2457119"/>
              <a:gd name="connsiteX3" fmla="*/ 1890435 w 2145759"/>
              <a:gd name="connsiteY3" fmla="*/ 2339088 h 2457119"/>
              <a:gd name="connsiteX4" fmla="*/ 1899662 w 2145759"/>
              <a:gd name="connsiteY4" fmla="*/ 2275092 h 2457119"/>
              <a:gd name="connsiteX5" fmla="*/ 1875016 w 2145759"/>
              <a:gd name="connsiteY5" fmla="*/ 2242142 h 2457119"/>
              <a:gd name="connsiteX6" fmla="*/ 1857484 w 2145759"/>
              <a:gd name="connsiteY6" fmla="*/ 2363734 h 2457119"/>
              <a:gd name="connsiteX7" fmla="*/ 1979077 w 2145759"/>
              <a:gd name="connsiteY7" fmla="*/ 2381266 h 2457119"/>
              <a:gd name="connsiteX8" fmla="*/ 1996608 w 2145759"/>
              <a:gd name="connsiteY8" fmla="*/ 2259673 h 2457119"/>
              <a:gd name="connsiteX9" fmla="*/ 1875016 w 2145759"/>
              <a:gd name="connsiteY9" fmla="*/ 2242142 h 2457119"/>
              <a:gd name="connsiteX10" fmla="*/ 1525640 w 2145759"/>
              <a:gd name="connsiteY10" fmla="*/ 2304119 h 2457119"/>
              <a:gd name="connsiteX11" fmla="*/ 1589636 w 2145759"/>
              <a:gd name="connsiteY11" fmla="*/ 2313347 h 2457119"/>
              <a:gd name="connsiteX12" fmla="*/ 1580409 w 2145759"/>
              <a:gd name="connsiteY12" fmla="*/ 2377343 h 2457119"/>
              <a:gd name="connsiteX13" fmla="*/ 1516413 w 2145759"/>
              <a:gd name="connsiteY13" fmla="*/ 2368115 h 2457119"/>
              <a:gd name="connsiteX14" fmla="*/ 1525640 w 2145759"/>
              <a:gd name="connsiteY14" fmla="*/ 2304119 h 2457119"/>
              <a:gd name="connsiteX15" fmla="*/ 2031502 w 2145759"/>
              <a:gd name="connsiteY15" fmla="*/ 1888954 h 2457119"/>
              <a:gd name="connsiteX16" fmla="*/ 2095498 w 2145759"/>
              <a:gd name="connsiteY16" fmla="*/ 1898181 h 2457119"/>
              <a:gd name="connsiteX17" fmla="*/ 2086271 w 2145759"/>
              <a:gd name="connsiteY17" fmla="*/ 1962177 h 2457119"/>
              <a:gd name="connsiteX18" fmla="*/ 2022275 w 2145759"/>
              <a:gd name="connsiteY18" fmla="*/ 1952950 h 2457119"/>
              <a:gd name="connsiteX19" fmla="*/ 2031502 w 2145759"/>
              <a:gd name="connsiteY19" fmla="*/ 1888954 h 2457119"/>
              <a:gd name="connsiteX20" fmla="*/ 1155002 w 2145759"/>
              <a:gd name="connsiteY20" fmla="*/ 2333635 h 2457119"/>
              <a:gd name="connsiteX21" fmla="*/ 1218998 w 2145759"/>
              <a:gd name="connsiteY21" fmla="*/ 2342862 h 2457119"/>
              <a:gd name="connsiteX22" fmla="*/ 1209771 w 2145759"/>
              <a:gd name="connsiteY22" fmla="*/ 2406858 h 2457119"/>
              <a:gd name="connsiteX23" fmla="*/ 1145775 w 2145759"/>
              <a:gd name="connsiteY23" fmla="*/ 2397631 h 2457119"/>
              <a:gd name="connsiteX24" fmla="*/ 1155002 w 2145759"/>
              <a:gd name="connsiteY24" fmla="*/ 2333635 h 2457119"/>
              <a:gd name="connsiteX25" fmla="*/ 1646385 w 2145759"/>
              <a:gd name="connsiteY25" fmla="*/ 1718383 h 2457119"/>
              <a:gd name="connsiteX26" fmla="*/ 1710381 w 2145759"/>
              <a:gd name="connsiteY26" fmla="*/ 1727610 h 2457119"/>
              <a:gd name="connsiteX27" fmla="*/ 1701153 w 2145759"/>
              <a:gd name="connsiteY27" fmla="*/ 1791606 h 2457119"/>
              <a:gd name="connsiteX28" fmla="*/ 1637157 w 2145759"/>
              <a:gd name="connsiteY28" fmla="*/ 1782379 h 2457119"/>
              <a:gd name="connsiteX29" fmla="*/ 1646385 w 2145759"/>
              <a:gd name="connsiteY29" fmla="*/ 1718383 h 2457119"/>
              <a:gd name="connsiteX30" fmla="*/ 1090493 w 2145759"/>
              <a:gd name="connsiteY30" fmla="*/ 1714273 h 2457119"/>
              <a:gd name="connsiteX31" fmla="*/ 1154489 w 2145759"/>
              <a:gd name="connsiteY31" fmla="*/ 1723501 h 2457119"/>
              <a:gd name="connsiteX32" fmla="*/ 1145262 w 2145759"/>
              <a:gd name="connsiteY32" fmla="*/ 1787497 h 2457119"/>
              <a:gd name="connsiteX33" fmla="*/ 1081265 w 2145759"/>
              <a:gd name="connsiteY33" fmla="*/ 1778270 h 2457119"/>
              <a:gd name="connsiteX34" fmla="*/ 1090493 w 2145759"/>
              <a:gd name="connsiteY34" fmla="*/ 1714273 h 2457119"/>
              <a:gd name="connsiteX35" fmla="*/ 47184 w 2145759"/>
              <a:gd name="connsiteY35" fmla="*/ 111795 h 2457119"/>
              <a:gd name="connsiteX36" fmla="*/ 1050395 w 2145759"/>
              <a:gd name="connsiteY36" fmla="*/ 1453034 h 2457119"/>
              <a:gd name="connsiteX37" fmla="*/ 969113 w 2145759"/>
              <a:gd name="connsiteY37" fmla="*/ 1513831 h 2457119"/>
              <a:gd name="connsiteX38" fmla="*/ 47184 w 2145759"/>
              <a:gd name="connsiteY38" fmla="*/ 281262 h 2457119"/>
              <a:gd name="connsiteX39" fmla="*/ 96488 w 2145759"/>
              <a:gd name="connsiteY39" fmla="*/ 51852 h 2457119"/>
              <a:gd name="connsiteX40" fmla="*/ 366530 w 2145759"/>
              <a:gd name="connsiteY40" fmla="*/ 118510 h 2457119"/>
              <a:gd name="connsiteX41" fmla="*/ 409661 w 2145759"/>
              <a:gd name="connsiteY41" fmla="*/ 176173 h 2457119"/>
              <a:gd name="connsiteX42" fmla="*/ 389791 w 2145759"/>
              <a:gd name="connsiteY42" fmla="*/ 233576 h 2457119"/>
              <a:gd name="connsiteX43" fmla="*/ 388676 w 2145759"/>
              <a:gd name="connsiteY43" fmla="*/ 233206 h 2457119"/>
              <a:gd name="connsiteX44" fmla="*/ 374274 w 2145759"/>
              <a:gd name="connsiteY44" fmla="*/ 276598 h 2457119"/>
              <a:gd name="connsiteX45" fmla="*/ 374835 w 2145759"/>
              <a:gd name="connsiteY45" fmla="*/ 276784 h 2457119"/>
              <a:gd name="connsiteX46" fmla="*/ 374340 w 2145759"/>
              <a:gd name="connsiteY46" fmla="*/ 278214 h 2457119"/>
              <a:gd name="connsiteX47" fmla="*/ 417544 w 2145759"/>
              <a:gd name="connsiteY47" fmla="*/ 293169 h 2457119"/>
              <a:gd name="connsiteX48" fmla="*/ 418230 w 2145759"/>
              <a:gd name="connsiteY48" fmla="*/ 291187 h 2457119"/>
              <a:gd name="connsiteX49" fmla="*/ 454647 w 2145759"/>
              <a:gd name="connsiteY49" fmla="*/ 303273 h 2457119"/>
              <a:gd name="connsiteX50" fmla="*/ 511580 w 2145759"/>
              <a:gd name="connsiteY50" fmla="*/ 379390 h 2457119"/>
              <a:gd name="connsiteX51" fmla="*/ 500171 w 2145759"/>
              <a:gd name="connsiteY51" fmla="*/ 468224 h 2457119"/>
              <a:gd name="connsiteX52" fmla="*/ 497727 w 2145759"/>
              <a:gd name="connsiteY52" fmla="*/ 470052 h 2457119"/>
              <a:gd name="connsiteX53" fmla="*/ 499613 w 2145759"/>
              <a:gd name="connsiteY53" fmla="*/ 472573 h 2457119"/>
              <a:gd name="connsiteX54" fmla="*/ 498993 w 2145759"/>
              <a:gd name="connsiteY54" fmla="*/ 477393 h 2457119"/>
              <a:gd name="connsiteX55" fmla="*/ 503667 w 2145759"/>
              <a:gd name="connsiteY55" fmla="*/ 477994 h 2457119"/>
              <a:gd name="connsiteX56" fmla="*/ 584448 w 2145759"/>
              <a:gd name="connsiteY56" fmla="*/ 585993 h 2457119"/>
              <a:gd name="connsiteX57" fmla="*/ 584305 w 2145759"/>
              <a:gd name="connsiteY57" fmla="*/ 586890 h 2457119"/>
              <a:gd name="connsiteX58" fmla="*/ 585229 w 2145759"/>
              <a:gd name="connsiteY58" fmla="*/ 587038 h 2457119"/>
              <a:gd name="connsiteX59" fmla="*/ 587639 w 2145759"/>
              <a:gd name="connsiteY59" fmla="*/ 590260 h 2457119"/>
              <a:gd name="connsiteX60" fmla="*/ 590763 w 2145759"/>
              <a:gd name="connsiteY60" fmla="*/ 587923 h 2457119"/>
              <a:gd name="connsiteX61" fmla="*/ 666890 w 2145759"/>
              <a:gd name="connsiteY61" fmla="*/ 600104 h 2457119"/>
              <a:gd name="connsiteX62" fmla="*/ 727841 w 2145759"/>
              <a:gd name="connsiteY62" fmla="*/ 681592 h 2457119"/>
              <a:gd name="connsiteX63" fmla="*/ 694260 w 2145759"/>
              <a:gd name="connsiteY63" fmla="*/ 798772 h 2457119"/>
              <a:gd name="connsiteX64" fmla="*/ 698897 w 2145759"/>
              <a:gd name="connsiteY64" fmla="*/ 800101 h 2457119"/>
              <a:gd name="connsiteX65" fmla="*/ 698879 w 2145759"/>
              <a:gd name="connsiteY65" fmla="*/ 800197 h 2457119"/>
              <a:gd name="connsiteX66" fmla="*/ 699881 w 2145759"/>
              <a:gd name="connsiteY66" fmla="*/ 800383 h 2457119"/>
              <a:gd name="connsiteX67" fmla="*/ 738210 w 2145759"/>
              <a:gd name="connsiteY67" fmla="*/ 811367 h 2457119"/>
              <a:gd name="connsiteX68" fmla="*/ 739271 w 2145759"/>
              <a:gd name="connsiteY68" fmla="*/ 807666 h 2457119"/>
              <a:gd name="connsiteX69" fmla="*/ 813376 w 2145759"/>
              <a:gd name="connsiteY69" fmla="*/ 821368 h 2457119"/>
              <a:gd name="connsiteX70" fmla="*/ 911518 w 2145759"/>
              <a:gd name="connsiteY70" fmla="*/ 952580 h 2457119"/>
              <a:gd name="connsiteX71" fmla="*/ 904604 w 2145759"/>
              <a:gd name="connsiteY71" fmla="*/ 1108236 h 2457119"/>
              <a:gd name="connsiteX72" fmla="*/ 904487 w 2145759"/>
              <a:gd name="connsiteY72" fmla="*/ 1108640 h 2457119"/>
              <a:gd name="connsiteX73" fmla="*/ 904585 w 2145759"/>
              <a:gd name="connsiteY73" fmla="*/ 1108669 h 2457119"/>
              <a:gd name="connsiteX74" fmla="*/ 904470 w 2145759"/>
              <a:gd name="connsiteY74" fmla="*/ 1111264 h 2457119"/>
              <a:gd name="connsiteX75" fmla="*/ 915136 w 2145759"/>
              <a:gd name="connsiteY75" fmla="*/ 1111738 h 2457119"/>
              <a:gd name="connsiteX76" fmla="*/ 1061318 w 2145759"/>
              <a:gd name="connsiteY76" fmla="*/ 1154269 h 2457119"/>
              <a:gd name="connsiteX77" fmla="*/ 1200697 w 2145759"/>
              <a:gd name="connsiteY77" fmla="*/ 1340612 h 2457119"/>
              <a:gd name="connsiteX78" fmla="*/ 1087006 w 2145759"/>
              <a:gd name="connsiteY78" fmla="*/ 1425650 h 2457119"/>
              <a:gd name="connsiteX79" fmla="*/ 72732 w 2145759"/>
              <a:gd name="connsiteY79" fmla="*/ 69621 h 2457119"/>
              <a:gd name="connsiteX80" fmla="*/ 89475 w 2145759"/>
              <a:gd name="connsiteY80" fmla="*/ 0 h 2457119"/>
              <a:gd name="connsiteX81" fmla="*/ 0 w 2145759"/>
              <a:gd name="connsiteY81" fmla="*/ 66925 h 2457119"/>
              <a:gd name="connsiteX82" fmla="*/ 4431 w 2145759"/>
              <a:gd name="connsiteY82" fmla="*/ 72849 h 2457119"/>
              <a:gd name="connsiteX83" fmla="*/ 1465 w 2145759"/>
              <a:gd name="connsiteY83" fmla="*/ 72849 h 2457119"/>
              <a:gd name="connsiteX84" fmla="*/ 1466 w 2145759"/>
              <a:gd name="connsiteY84" fmla="*/ 296862 h 2457119"/>
              <a:gd name="connsiteX85" fmla="*/ 9632 w 2145759"/>
              <a:gd name="connsiteY85" fmla="*/ 296862 h 2457119"/>
              <a:gd name="connsiteX86" fmla="*/ 4584 w 2145759"/>
              <a:gd name="connsiteY86" fmla="*/ 300638 h 2457119"/>
              <a:gd name="connsiteX87" fmla="*/ 932502 w 2145759"/>
              <a:gd name="connsiteY87" fmla="*/ 1541215 h 2457119"/>
              <a:gd name="connsiteX88" fmla="*/ 801118 w 2145759"/>
              <a:gd name="connsiteY88" fmla="*/ 1639487 h 2457119"/>
              <a:gd name="connsiteX89" fmla="*/ 800722 w 2145759"/>
              <a:gd name="connsiteY89" fmla="*/ 1639441 h 2457119"/>
              <a:gd name="connsiteX90" fmla="*/ 776171 w 2145759"/>
              <a:gd name="connsiteY90" fmla="*/ 1853474 h 2457119"/>
              <a:gd name="connsiteX91" fmla="*/ 770488 w 2145759"/>
              <a:gd name="connsiteY91" fmla="*/ 1857725 h 2457119"/>
              <a:gd name="connsiteX92" fmla="*/ 1114815 w 2145759"/>
              <a:gd name="connsiteY92" fmla="*/ 2318072 h 2457119"/>
              <a:gd name="connsiteX93" fmla="*/ 1107368 w 2145759"/>
              <a:gd name="connsiteY93" fmla="*/ 2326404 h 2457119"/>
              <a:gd name="connsiteX94" fmla="*/ 1112825 w 2145759"/>
              <a:gd name="connsiteY94" fmla="*/ 2422277 h 2457119"/>
              <a:gd name="connsiteX95" fmla="*/ 1234417 w 2145759"/>
              <a:gd name="connsiteY95" fmla="*/ 2439808 h 2457119"/>
              <a:gd name="connsiteX96" fmla="*/ 1251949 w 2145759"/>
              <a:gd name="connsiteY96" fmla="*/ 2318216 h 2457119"/>
              <a:gd name="connsiteX97" fmla="*/ 1161522 w 2145759"/>
              <a:gd name="connsiteY97" fmla="*/ 2285898 h 2457119"/>
              <a:gd name="connsiteX98" fmla="*/ 1151426 w 2145759"/>
              <a:gd name="connsiteY98" fmla="*/ 2290688 h 2457119"/>
              <a:gd name="connsiteX99" fmla="*/ 822484 w 2145759"/>
              <a:gd name="connsiteY99" fmla="*/ 1850911 h 2457119"/>
              <a:gd name="connsiteX100" fmla="*/ 843853 w 2145759"/>
              <a:gd name="connsiteY100" fmla="*/ 1664615 h 2457119"/>
              <a:gd name="connsiteX101" fmla="*/ 959886 w 2145759"/>
              <a:gd name="connsiteY101" fmla="*/ 1577826 h 2457119"/>
              <a:gd name="connsiteX102" fmla="*/ 1050305 w 2145759"/>
              <a:gd name="connsiteY102" fmla="*/ 1698711 h 2457119"/>
              <a:gd name="connsiteX103" fmla="*/ 1042859 w 2145759"/>
              <a:gd name="connsiteY103" fmla="*/ 1707042 h 2457119"/>
              <a:gd name="connsiteX104" fmla="*/ 1048315 w 2145759"/>
              <a:gd name="connsiteY104" fmla="*/ 1802916 h 2457119"/>
              <a:gd name="connsiteX105" fmla="*/ 1169908 w 2145759"/>
              <a:gd name="connsiteY105" fmla="*/ 1820447 h 2457119"/>
              <a:gd name="connsiteX106" fmla="*/ 1187439 w 2145759"/>
              <a:gd name="connsiteY106" fmla="*/ 1698855 h 2457119"/>
              <a:gd name="connsiteX107" fmla="*/ 1097012 w 2145759"/>
              <a:gd name="connsiteY107" fmla="*/ 1666537 h 2457119"/>
              <a:gd name="connsiteX108" fmla="*/ 1086916 w 2145759"/>
              <a:gd name="connsiteY108" fmla="*/ 1671327 h 2457119"/>
              <a:gd name="connsiteX109" fmla="*/ 996497 w 2145759"/>
              <a:gd name="connsiteY109" fmla="*/ 1550442 h 2457119"/>
              <a:gd name="connsiteX110" fmla="*/ 1077779 w 2145759"/>
              <a:gd name="connsiteY110" fmla="*/ 1489645 h 2457119"/>
              <a:gd name="connsiteX111" fmla="*/ 1256384 w 2145759"/>
              <a:gd name="connsiteY111" fmla="*/ 1728431 h 2457119"/>
              <a:gd name="connsiteX112" fmla="*/ 1230927 w 2145759"/>
              <a:gd name="connsiteY112" fmla="*/ 1950364 h 2457119"/>
              <a:gd name="connsiteX113" fmla="*/ 1229005 w 2145759"/>
              <a:gd name="connsiteY113" fmla="*/ 1951802 h 2457119"/>
              <a:gd name="connsiteX114" fmla="*/ 1230529 w 2145759"/>
              <a:gd name="connsiteY114" fmla="*/ 1953839 h 2457119"/>
              <a:gd name="connsiteX115" fmla="*/ 1230134 w 2145759"/>
              <a:gd name="connsiteY115" fmla="*/ 1957285 h 2457119"/>
              <a:gd name="connsiteX116" fmla="*/ 1233386 w 2145759"/>
              <a:gd name="connsiteY116" fmla="*/ 1957658 h 2457119"/>
              <a:gd name="connsiteX117" fmla="*/ 1482968 w 2145759"/>
              <a:gd name="connsiteY117" fmla="*/ 2291336 h 2457119"/>
              <a:gd name="connsiteX118" fmla="*/ 1478006 w 2145759"/>
              <a:gd name="connsiteY118" fmla="*/ 2296888 h 2457119"/>
              <a:gd name="connsiteX119" fmla="*/ 1483462 w 2145759"/>
              <a:gd name="connsiteY119" fmla="*/ 2392762 h 2457119"/>
              <a:gd name="connsiteX120" fmla="*/ 1605055 w 2145759"/>
              <a:gd name="connsiteY120" fmla="*/ 2410293 h 2457119"/>
              <a:gd name="connsiteX121" fmla="*/ 1622586 w 2145759"/>
              <a:gd name="connsiteY121" fmla="*/ 2288700 h 2457119"/>
              <a:gd name="connsiteX122" fmla="*/ 1532159 w 2145759"/>
              <a:gd name="connsiteY122" fmla="*/ 2256383 h 2457119"/>
              <a:gd name="connsiteX123" fmla="*/ 1518695 w 2145759"/>
              <a:gd name="connsiteY123" fmla="*/ 2262771 h 2457119"/>
              <a:gd name="connsiteX124" fmla="*/ 1278020 w 2145759"/>
              <a:gd name="connsiteY124" fmla="*/ 1941001 h 2457119"/>
              <a:gd name="connsiteX125" fmla="*/ 1296284 w 2145759"/>
              <a:gd name="connsiteY125" fmla="*/ 1781775 h 2457119"/>
              <a:gd name="connsiteX126" fmla="*/ 1400308 w 2145759"/>
              <a:gd name="connsiteY126" fmla="*/ 1920849 h 2457119"/>
              <a:gd name="connsiteX127" fmla="*/ 1399747 w 2145759"/>
              <a:gd name="connsiteY127" fmla="*/ 1924076 h 2457119"/>
              <a:gd name="connsiteX128" fmla="*/ 1403167 w 2145759"/>
              <a:gd name="connsiteY128" fmla="*/ 1924671 h 2457119"/>
              <a:gd name="connsiteX129" fmla="*/ 1404244 w 2145759"/>
              <a:gd name="connsiteY129" fmla="*/ 1926110 h 2457119"/>
              <a:gd name="connsiteX130" fmla="*/ 1405602 w 2145759"/>
              <a:gd name="connsiteY130" fmla="*/ 1925094 h 2457119"/>
              <a:gd name="connsiteX131" fmla="*/ 1639790 w 2145759"/>
              <a:gd name="connsiteY131" fmla="*/ 1965821 h 2457119"/>
              <a:gd name="connsiteX132" fmla="*/ 1856711 w 2145759"/>
              <a:gd name="connsiteY132" fmla="*/ 2255833 h 2457119"/>
              <a:gd name="connsiteX133" fmla="*/ 1875016 w 2145759"/>
              <a:gd name="connsiteY133" fmla="*/ 2242142 h 2457119"/>
              <a:gd name="connsiteX134" fmla="*/ 1893322 w 2145759"/>
              <a:gd name="connsiteY134" fmla="*/ 2228449 h 2457119"/>
              <a:gd name="connsiteX135" fmla="*/ 1664933 w 2145759"/>
              <a:gd name="connsiteY135" fmla="*/ 1923106 h 2457119"/>
              <a:gd name="connsiteX136" fmla="*/ 1661864 w 2145759"/>
              <a:gd name="connsiteY136" fmla="*/ 1925402 h 2457119"/>
              <a:gd name="connsiteX137" fmla="*/ 1662226 w 2145759"/>
              <a:gd name="connsiteY137" fmla="*/ 1923317 h 2457119"/>
              <a:gd name="connsiteX138" fmla="*/ 1428896 w 2145759"/>
              <a:gd name="connsiteY138" fmla="*/ 1882739 h 2457119"/>
              <a:gd name="connsiteX139" fmla="*/ 1114390 w 2145759"/>
              <a:gd name="connsiteY139" fmla="*/ 1462261 h 2457119"/>
              <a:gd name="connsiteX140" fmla="*/ 1228081 w 2145759"/>
              <a:gd name="connsiteY140" fmla="*/ 1377223 h 2457119"/>
              <a:gd name="connsiteX141" fmla="*/ 1338620 w 2145759"/>
              <a:gd name="connsiteY141" fmla="*/ 1525007 h 2457119"/>
              <a:gd name="connsiteX142" fmla="*/ 1338283 w 2145759"/>
              <a:gd name="connsiteY142" fmla="*/ 1527865 h 2457119"/>
              <a:gd name="connsiteX143" fmla="*/ 1340996 w 2145759"/>
              <a:gd name="connsiteY143" fmla="*/ 1528184 h 2457119"/>
              <a:gd name="connsiteX144" fmla="*/ 1342143 w 2145759"/>
              <a:gd name="connsiteY144" fmla="*/ 1529717 h 2457119"/>
              <a:gd name="connsiteX145" fmla="*/ 1343759 w 2145759"/>
              <a:gd name="connsiteY145" fmla="*/ 1528509 h 2457119"/>
              <a:gd name="connsiteX146" fmla="*/ 1481961 w 2145759"/>
              <a:gd name="connsiteY146" fmla="*/ 1544766 h 2457119"/>
              <a:gd name="connsiteX147" fmla="*/ 1601261 w 2145759"/>
              <a:gd name="connsiteY147" fmla="*/ 1704264 h 2457119"/>
              <a:gd name="connsiteX148" fmla="*/ 1612259 w 2145759"/>
              <a:gd name="connsiteY148" fmla="*/ 1696038 h 2457119"/>
              <a:gd name="connsiteX149" fmla="*/ 1598751 w 2145759"/>
              <a:gd name="connsiteY149" fmla="*/ 1711151 h 2457119"/>
              <a:gd name="connsiteX150" fmla="*/ 1604207 w 2145759"/>
              <a:gd name="connsiteY150" fmla="*/ 1807025 h 2457119"/>
              <a:gd name="connsiteX151" fmla="*/ 1725800 w 2145759"/>
              <a:gd name="connsiteY151" fmla="*/ 1824556 h 2457119"/>
              <a:gd name="connsiteX152" fmla="*/ 1743331 w 2145759"/>
              <a:gd name="connsiteY152" fmla="*/ 1702964 h 2457119"/>
              <a:gd name="connsiteX153" fmla="*/ 1652904 w 2145759"/>
              <a:gd name="connsiteY153" fmla="*/ 1670646 h 2457119"/>
              <a:gd name="connsiteX154" fmla="*/ 1634590 w 2145759"/>
              <a:gd name="connsiteY154" fmla="*/ 1679335 h 2457119"/>
              <a:gd name="connsiteX155" fmla="*/ 1637872 w 2145759"/>
              <a:gd name="connsiteY155" fmla="*/ 1676880 h 2457119"/>
              <a:gd name="connsiteX156" fmla="*/ 1510376 w 2145759"/>
              <a:gd name="connsiteY156" fmla="*/ 1506424 h 2457119"/>
              <a:gd name="connsiteX157" fmla="*/ 1510292 w 2145759"/>
              <a:gd name="connsiteY157" fmla="*/ 1506487 h 2457119"/>
              <a:gd name="connsiteX158" fmla="*/ 1510805 w 2145759"/>
              <a:gd name="connsiteY158" fmla="*/ 1502125 h 2457119"/>
              <a:gd name="connsiteX159" fmla="*/ 1365843 w 2145759"/>
              <a:gd name="connsiteY159" fmla="*/ 1485072 h 2457119"/>
              <a:gd name="connsiteX160" fmla="*/ 1264692 w 2145759"/>
              <a:gd name="connsiteY160" fmla="*/ 1349839 h 2457119"/>
              <a:gd name="connsiteX161" fmla="*/ 1371425 w 2145759"/>
              <a:gd name="connsiteY161" fmla="*/ 1270006 h 2457119"/>
              <a:gd name="connsiteX162" fmla="*/ 1565204 w 2145759"/>
              <a:gd name="connsiteY162" fmla="*/ 1303705 h 2457119"/>
              <a:gd name="connsiteX163" fmla="*/ 1991314 w 2145759"/>
              <a:gd name="connsiteY163" fmla="*/ 1873392 h 2457119"/>
              <a:gd name="connsiteX164" fmla="*/ 1983868 w 2145759"/>
              <a:gd name="connsiteY164" fmla="*/ 1881723 h 2457119"/>
              <a:gd name="connsiteX165" fmla="*/ 1989324 w 2145759"/>
              <a:gd name="connsiteY165" fmla="*/ 1977596 h 2457119"/>
              <a:gd name="connsiteX166" fmla="*/ 2110917 w 2145759"/>
              <a:gd name="connsiteY166" fmla="*/ 1995128 h 2457119"/>
              <a:gd name="connsiteX167" fmla="*/ 2128448 w 2145759"/>
              <a:gd name="connsiteY167" fmla="*/ 1873535 h 2457119"/>
              <a:gd name="connsiteX168" fmla="*/ 2038021 w 2145759"/>
              <a:gd name="connsiteY168" fmla="*/ 1841218 h 2457119"/>
              <a:gd name="connsiteX169" fmla="*/ 2027925 w 2145759"/>
              <a:gd name="connsiteY169" fmla="*/ 1846008 h 2457119"/>
              <a:gd name="connsiteX170" fmla="*/ 1595226 w 2145759"/>
              <a:gd name="connsiteY170" fmla="*/ 1267512 h 2457119"/>
              <a:gd name="connsiteX171" fmla="*/ 1594207 w 2145759"/>
              <a:gd name="connsiteY171" fmla="*/ 1268274 h 2457119"/>
              <a:gd name="connsiteX172" fmla="*/ 1595208 w 2145759"/>
              <a:gd name="connsiteY172" fmla="*/ 1262518 h 2457119"/>
              <a:gd name="connsiteX173" fmla="*/ 1363665 w 2145759"/>
              <a:gd name="connsiteY173" fmla="*/ 1222251 h 2457119"/>
              <a:gd name="connsiteX174" fmla="*/ 1361970 w 2145759"/>
              <a:gd name="connsiteY174" fmla="*/ 1219985 h 2457119"/>
              <a:gd name="connsiteX175" fmla="*/ 1237308 w 2145759"/>
              <a:gd name="connsiteY175" fmla="*/ 1313228 h 2457119"/>
              <a:gd name="connsiteX176" fmla="*/ 1091962 w 2145759"/>
              <a:gd name="connsiteY176" fmla="*/ 1118909 h 2457119"/>
              <a:gd name="connsiteX177" fmla="*/ 1092858 w 2145759"/>
              <a:gd name="connsiteY177" fmla="*/ 1115831 h 2457119"/>
              <a:gd name="connsiteX178" fmla="*/ 951853 w 2145759"/>
              <a:gd name="connsiteY178" fmla="*/ 1074806 h 2457119"/>
              <a:gd name="connsiteX179" fmla="*/ 957853 w 2145759"/>
              <a:gd name="connsiteY179" fmla="*/ 939728 h 2457119"/>
              <a:gd name="connsiteX180" fmla="*/ 956848 w 2145759"/>
              <a:gd name="connsiteY180" fmla="*/ 939684 h 2457119"/>
              <a:gd name="connsiteX181" fmla="*/ 958206 w 2145759"/>
              <a:gd name="connsiteY181" fmla="*/ 938668 h 2457119"/>
              <a:gd name="connsiteX182" fmla="*/ 839774 w 2145759"/>
              <a:gd name="connsiteY182" fmla="*/ 780331 h 2457119"/>
              <a:gd name="connsiteX183" fmla="*/ 839877 w 2145759"/>
              <a:gd name="connsiteY183" fmla="*/ 779774 h 2457119"/>
              <a:gd name="connsiteX184" fmla="*/ 839274 w 2145759"/>
              <a:gd name="connsiteY184" fmla="*/ 779663 h 2457119"/>
              <a:gd name="connsiteX185" fmla="*/ 837714 w 2145759"/>
              <a:gd name="connsiteY185" fmla="*/ 777577 h 2457119"/>
              <a:gd name="connsiteX186" fmla="*/ 835787 w 2145759"/>
              <a:gd name="connsiteY186" fmla="*/ 779018 h 2457119"/>
              <a:gd name="connsiteX187" fmla="*/ 751924 w 2145759"/>
              <a:gd name="connsiteY187" fmla="*/ 763512 h 2457119"/>
              <a:gd name="connsiteX188" fmla="*/ 777295 w 2145759"/>
              <a:gd name="connsiteY188" fmla="*/ 674978 h 2457119"/>
              <a:gd name="connsiteX189" fmla="*/ 779021 w 2145759"/>
              <a:gd name="connsiteY189" fmla="*/ 673687 h 2457119"/>
              <a:gd name="connsiteX190" fmla="*/ 778041 w 2145759"/>
              <a:gd name="connsiteY190" fmla="*/ 672376 h 2457119"/>
              <a:gd name="connsiteX191" fmla="*/ 778515 w 2145759"/>
              <a:gd name="connsiteY191" fmla="*/ 670724 h 2457119"/>
              <a:gd name="connsiteX192" fmla="*/ 776339 w 2145759"/>
              <a:gd name="connsiteY192" fmla="*/ 670100 h 2457119"/>
              <a:gd name="connsiteX193" fmla="*/ 691454 w 2145759"/>
              <a:gd name="connsiteY193" fmla="*/ 556614 h 2457119"/>
              <a:gd name="connsiteX194" fmla="*/ 687438 w 2145759"/>
              <a:gd name="connsiteY194" fmla="*/ 559618 h 2457119"/>
              <a:gd name="connsiteX195" fmla="*/ 687832 w 2145759"/>
              <a:gd name="connsiteY195" fmla="*/ 557154 h 2457119"/>
              <a:gd name="connsiteX196" fmla="*/ 610745 w 2145759"/>
              <a:gd name="connsiteY196" fmla="*/ 544820 h 2457119"/>
              <a:gd name="connsiteX197" fmla="*/ 547319 w 2145759"/>
              <a:gd name="connsiteY197" fmla="*/ 460023 h 2457119"/>
              <a:gd name="connsiteX198" fmla="*/ 559120 w 2145759"/>
              <a:gd name="connsiteY198" fmla="*/ 368135 h 2457119"/>
              <a:gd name="connsiteX199" fmla="*/ 559848 w 2145759"/>
              <a:gd name="connsiteY199" fmla="*/ 367591 h 2457119"/>
              <a:gd name="connsiteX200" fmla="*/ 559286 w 2145759"/>
              <a:gd name="connsiteY200" fmla="*/ 366840 h 2457119"/>
              <a:gd name="connsiteX201" fmla="*/ 559482 w 2145759"/>
              <a:gd name="connsiteY201" fmla="*/ 365314 h 2457119"/>
              <a:gd name="connsiteX202" fmla="*/ 558002 w 2145759"/>
              <a:gd name="connsiteY202" fmla="*/ 365124 h 2457119"/>
              <a:gd name="connsiteX203" fmla="*/ 481003 w 2145759"/>
              <a:gd name="connsiteY203" fmla="*/ 262180 h 2457119"/>
              <a:gd name="connsiteX204" fmla="*/ 479458 w 2145759"/>
              <a:gd name="connsiteY204" fmla="*/ 263336 h 2457119"/>
              <a:gd name="connsiteX205" fmla="*/ 433186 w 2145759"/>
              <a:gd name="connsiteY205" fmla="*/ 247979 h 2457119"/>
              <a:gd name="connsiteX206" fmla="*/ 461673 w 2145759"/>
              <a:gd name="connsiteY206" fmla="*/ 165680 h 2457119"/>
              <a:gd name="connsiteX207" fmla="*/ 457938 w 2145759"/>
              <a:gd name="connsiteY207" fmla="*/ 164387 h 2457119"/>
              <a:gd name="connsiteX208" fmla="*/ 394332 w 2145759"/>
              <a:gd name="connsiteY208" fmla="*/ 79349 h 2457119"/>
              <a:gd name="connsiteX209" fmla="*/ 394580 w 2145759"/>
              <a:gd name="connsiteY209" fmla="*/ 78342 h 2457119"/>
              <a:gd name="connsiteX210" fmla="*/ 92255 w 2145759"/>
              <a:gd name="connsiteY210" fmla="*/ 3716 h 2457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2145759" h="2457119">
                <a:moveTo>
                  <a:pt x="1899662" y="2275092"/>
                </a:moveTo>
                <a:cubicBezTo>
                  <a:pt x="1919881" y="2259968"/>
                  <a:pt x="1948534" y="2264100"/>
                  <a:pt x="1963658" y="2284319"/>
                </a:cubicBezTo>
                <a:cubicBezTo>
                  <a:pt x="1978782" y="2304539"/>
                  <a:pt x="1974650" y="2333191"/>
                  <a:pt x="1954431" y="2348315"/>
                </a:cubicBezTo>
                <a:cubicBezTo>
                  <a:pt x="1934211" y="2363439"/>
                  <a:pt x="1905558" y="2359308"/>
                  <a:pt x="1890435" y="2339088"/>
                </a:cubicBezTo>
                <a:cubicBezTo>
                  <a:pt x="1875311" y="2318868"/>
                  <a:pt x="1879442" y="2290216"/>
                  <a:pt x="1899662" y="2275092"/>
                </a:cubicBezTo>
                <a:close/>
                <a:moveTo>
                  <a:pt x="1875016" y="2242142"/>
                </a:moveTo>
                <a:cubicBezTo>
                  <a:pt x="1836598" y="2270877"/>
                  <a:pt x="1828749" y="2325316"/>
                  <a:pt x="1857484" y="2363734"/>
                </a:cubicBezTo>
                <a:cubicBezTo>
                  <a:pt x="1886220" y="2402152"/>
                  <a:pt x="1940659" y="2410001"/>
                  <a:pt x="1979077" y="2381266"/>
                </a:cubicBezTo>
                <a:cubicBezTo>
                  <a:pt x="2017495" y="2352530"/>
                  <a:pt x="2025344" y="2298091"/>
                  <a:pt x="1996608" y="2259673"/>
                </a:cubicBezTo>
                <a:cubicBezTo>
                  <a:pt x="1967873" y="2221255"/>
                  <a:pt x="1913434" y="2213406"/>
                  <a:pt x="1875016" y="2242142"/>
                </a:cubicBezTo>
                <a:close/>
                <a:moveTo>
                  <a:pt x="1525640" y="2304119"/>
                </a:moveTo>
                <a:cubicBezTo>
                  <a:pt x="1545859" y="2288996"/>
                  <a:pt x="1574512" y="2293127"/>
                  <a:pt x="1589636" y="2313347"/>
                </a:cubicBezTo>
                <a:cubicBezTo>
                  <a:pt x="1604760" y="2333566"/>
                  <a:pt x="1600628" y="2362219"/>
                  <a:pt x="1580409" y="2377343"/>
                </a:cubicBezTo>
                <a:cubicBezTo>
                  <a:pt x="1560189" y="2392466"/>
                  <a:pt x="1531536" y="2388335"/>
                  <a:pt x="1516413" y="2368115"/>
                </a:cubicBezTo>
                <a:cubicBezTo>
                  <a:pt x="1501289" y="2347896"/>
                  <a:pt x="1505420" y="2319243"/>
                  <a:pt x="1525640" y="2304119"/>
                </a:cubicBezTo>
                <a:close/>
                <a:moveTo>
                  <a:pt x="2031502" y="1888954"/>
                </a:moveTo>
                <a:cubicBezTo>
                  <a:pt x="2051721" y="1873830"/>
                  <a:pt x="2080374" y="1877962"/>
                  <a:pt x="2095498" y="1898181"/>
                </a:cubicBezTo>
                <a:cubicBezTo>
                  <a:pt x="2110622" y="1918401"/>
                  <a:pt x="2106490" y="1947054"/>
                  <a:pt x="2086271" y="1962177"/>
                </a:cubicBezTo>
                <a:cubicBezTo>
                  <a:pt x="2066051" y="1977301"/>
                  <a:pt x="2037398" y="1973170"/>
                  <a:pt x="2022275" y="1952950"/>
                </a:cubicBezTo>
                <a:cubicBezTo>
                  <a:pt x="2007151" y="1932731"/>
                  <a:pt x="2011282" y="1904078"/>
                  <a:pt x="2031502" y="1888954"/>
                </a:cubicBezTo>
                <a:close/>
                <a:moveTo>
                  <a:pt x="1155002" y="2333635"/>
                </a:moveTo>
                <a:cubicBezTo>
                  <a:pt x="1175222" y="2318511"/>
                  <a:pt x="1203875" y="2322642"/>
                  <a:pt x="1218998" y="2342862"/>
                </a:cubicBezTo>
                <a:cubicBezTo>
                  <a:pt x="1234122" y="2363082"/>
                  <a:pt x="1229991" y="2391734"/>
                  <a:pt x="1209771" y="2406858"/>
                </a:cubicBezTo>
                <a:cubicBezTo>
                  <a:pt x="1189552" y="2421982"/>
                  <a:pt x="1160899" y="2417851"/>
                  <a:pt x="1145775" y="2397631"/>
                </a:cubicBezTo>
                <a:cubicBezTo>
                  <a:pt x="1130652" y="2377411"/>
                  <a:pt x="1134783" y="2348759"/>
                  <a:pt x="1155002" y="2333635"/>
                </a:cubicBezTo>
                <a:close/>
                <a:moveTo>
                  <a:pt x="1646385" y="1718383"/>
                </a:moveTo>
                <a:cubicBezTo>
                  <a:pt x="1666604" y="1703259"/>
                  <a:pt x="1695257" y="1707390"/>
                  <a:pt x="1710381" y="1727610"/>
                </a:cubicBezTo>
                <a:cubicBezTo>
                  <a:pt x="1725504" y="1747829"/>
                  <a:pt x="1721373" y="1776482"/>
                  <a:pt x="1701153" y="1791606"/>
                </a:cubicBezTo>
                <a:cubicBezTo>
                  <a:pt x="1680934" y="1806730"/>
                  <a:pt x="1652281" y="1802598"/>
                  <a:pt x="1637157" y="1782379"/>
                </a:cubicBezTo>
                <a:cubicBezTo>
                  <a:pt x="1622034" y="1762159"/>
                  <a:pt x="1626165" y="1733506"/>
                  <a:pt x="1646385" y="1718383"/>
                </a:cubicBezTo>
                <a:close/>
                <a:moveTo>
                  <a:pt x="1090493" y="1714273"/>
                </a:moveTo>
                <a:cubicBezTo>
                  <a:pt x="1110712" y="1699150"/>
                  <a:pt x="1139365" y="1703281"/>
                  <a:pt x="1154489" y="1723501"/>
                </a:cubicBezTo>
                <a:cubicBezTo>
                  <a:pt x="1169612" y="1743720"/>
                  <a:pt x="1165481" y="1772373"/>
                  <a:pt x="1145262" y="1787497"/>
                </a:cubicBezTo>
                <a:cubicBezTo>
                  <a:pt x="1125042" y="1802620"/>
                  <a:pt x="1096389" y="1798489"/>
                  <a:pt x="1081265" y="1778270"/>
                </a:cubicBezTo>
                <a:cubicBezTo>
                  <a:pt x="1066142" y="1758050"/>
                  <a:pt x="1070273" y="1729397"/>
                  <a:pt x="1090493" y="1714273"/>
                </a:cubicBezTo>
                <a:close/>
                <a:moveTo>
                  <a:pt x="47184" y="111795"/>
                </a:moveTo>
                <a:lnTo>
                  <a:pt x="1050395" y="1453034"/>
                </a:lnTo>
                <a:lnTo>
                  <a:pt x="969113" y="1513831"/>
                </a:lnTo>
                <a:lnTo>
                  <a:pt x="47184" y="281262"/>
                </a:lnTo>
                <a:close/>
                <a:moveTo>
                  <a:pt x="96488" y="51852"/>
                </a:moveTo>
                <a:lnTo>
                  <a:pt x="366530" y="118510"/>
                </a:lnTo>
                <a:lnTo>
                  <a:pt x="409661" y="176173"/>
                </a:lnTo>
                <a:lnTo>
                  <a:pt x="389791" y="233576"/>
                </a:lnTo>
                <a:lnTo>
                  <a:pt x="388676" y="233206"/>
                </a:lnTo>
                <a:lnTo>
                  <a:pt x="374274" y="276598"/>
                </a:lnTo>
                <a:lnTo>
                  <a:pt x="374835" y="276784"/>
                </a:lnTo>
                <a:lnTo>
                  <a:pt x="374340" y="278214"/>
                </a:lnTo>
                <a:lnTo>
                  <a:pt x="417544" y="293169"/>
                </a:lnTo>
                <a:lnTo>
                  <a:pt x="418230" y="291187"/>
                </a:lnTo>
                <a:lnTo>
                  <a:pt x="454647" y="303273"/>
                </a:lnTo>
                <a:lnTo>
                  <a:pt x="511580" y="379390"/>
                </a:lnTo>
                <a:lnTo>
                  <a:pt x="500171" y="468224"/>
                </a:lnTo>
                <a:lnTo>
                  <a:pt x="497727" y="470052"/>
                </a:lnTo>
                <a:lnTo>
                  <a:pt x="499613" y="472573"/>
                </a:lnTo>
                <a:lnTo>
                  <a:pt x="498993" y="477393"/>
                </a:lnTo>
                <a:lnTo>
                  <a:pt x="503667" y="477994"/>
                </a:lnTo>
                <a:lnTo>
                  <a:pt x="584448" y="585993"/>
                </a:lnTo>
                <a:lnTo>
                  <a:pt x="584305" y="586890"/>
                </a:lnTo>
                <a:lnTo>
                  <a:pt x="585229" y="587038"/>
                </a:lnTo>
                <a:lnTo>
                  <a:pt x="587639" y="590260"/>
                </a:lnTo>
                <a:lnTo>
                  <a:pt x="590763" y="587923"/>
                </a:lnTo>
                <a:lnTo>
                  <a:pt x="666890" y="600104"/>
                </a:lnTo>
                <a:lnTo>
                  <a:pt x="727841" y="681592"/>
                </a:lnTo>
                <a:lnTo>
                  <a:pt x="694260" y="798772"/>
                </a:lnTo>
                <a:lnTo>
                  <a:pt x="698897" y="800101"/>
                </a:lnTo>
                <a:lnTo>
                  <a:pt x="698879" y="800197"/>
                </a:lnTo>
                <a:lnTo>
                  <a:pt x="699881" y="800383"/>
                </a:lnTo>
                <a:lnTo>
                  <a:pt x="738210" y="811367"/>
                </a:lnTo>
                <a:lnTo>
                  <a:pt x="739271" y="807666"/>
                </a:lnTo>
                <a:lnTo>
                  <a:pt x="813376" y="821368"/>
                </a:lnTo>
                <a:lnTo>
                  <a:pt x="911518" y="952580"/>
                </a:lnTo>
                <a:lnTo>
                  <a:pt x="904604" y="1108236"/>
                </a:lnTo>
                <a:lnTo>
                  <a:pt x="904487" y="1108640"/>
                </a:lnTo>
                <a:lnTo>
                  <a:pt x="904585" y="1108669"/>
                </a:lnTo>
                <a:lnTo>
                  <a:pt x="904470" y="1111264"/>
                </a:lnTo>
                <a:lnTo>
                  <a:pt x="915136" y="1111738"/>
                </a:lnTo>
                <a:lnTo>
                  <a:pt x="1061318" y="1154269"/>
                </a:lnTo>
                <a:lnTo>
                  <a:pt x="1200697" y="1340612"/>
                </a:lnTo>
                <a:lnTo>
                  <a:pt x="1087006" y="1425650"/>
                </a:lnTo>
                <a:lnTo>
                  <a:pt x="72732" y="69621"/>
                </a:lnTo>
                <a:close/>
                <a:moveTo>
                  <a:pt x="89475" y="0"/>
                </a:moveTo>
                <a:lnTo>
                  <a:pt x="0" y="66925"/>
                </a:lnTo>
                <a:lnTo>
                  <a:pt x="4431" y="72849"/>
                </a:lnTo>
                <a:lnTo>
                  <a:pt x="1465" y="72849"/>
                </a:lnTo>
                <a:lnTo>
                  <a:pt x="1466" y="296862"/>
                </a:lnTo>
                <a:lnTo>
                  <a:pt x="9632" y="296862"/>
                </a:lnTo>
                <a:lnTo>
                  <a:pt x="4584" y="300638"/>
                </a:lnTo>
                <a:lnTo>
                  <a:pt x="932502" y="1541215"/>
                </a:lnTo>
                <a:lnTo>
                  <a:pt x="801118" y="1639487"/>
                </a:lnTo>
                <a:lnTo>
                  <a:pt x="800722" y="1639441"/>
                </a:lnTo>
                <a:lnTo>
                  <a:pt x="776171" y="1853474"/>
                </a:lnTo>
                <a:lnTo>
                  <a:pt x="770488" y="1857725"/>
                </a:lnTo>
                <a:lnTo>
                  <a:pt x="1114815" y="2318072"/>
                </a:lnTo>
                <a:lnTo>
                  <a:pt x="1107368" y="2326404"/>
                </a:lnTo>
                <a:cubicBezTo>
                  <a:pt x="1090300" y="2355638"/>
                  <a:pt x="1091273" y="2393463"/>
                  <a:pt x="1112825" y="2422277"/>
                </a:cubicBezTo>
                <a:cubicBezTo>
                  <a:pt x="1141561" y="2460695"/>
                  <a:pt x="1195999" y="2468544"/>
                  <a:pt x="1234417" y="2439808"/>
                </a:cubicBezTo>
                <a:cubicBezTo>
                  <a:pt x="1272836" y="2411073"/>
                  <a:pt x="1280685" y="2356634"/>
                  <a:pt x="1251949" y="2318216"/>
                </a:cubicBezTo>
                <a:cubicBezTo>
                  <a:pt x="1230397" y="2289402"/>
                  <a:pt x="1194387" y="2277784"/>
                  <a:pt x="1161522" y="2285898"/>
                </a:cubicBezTo>
                <a:lnTo>
                  <a:pt x="1151426" y="2290688"/>
                </a:lnTo>
                <a:lnTo>
                  <a:pt x="822484" y="1850911"/>
                </a:lnTo>
                <a:lnTo>
                  <a:pt x="843853" y="1664615"/>
                </a:lnTo>
                <a:lnTo>
                  <a:pt x="959886" y="1577826"/>
                </a:lnTo>
                <a:lnTo>
                  <a:pt x="1050305" y="1698711"/>
                </a:lnTo>
                <a:lnTo>
                  <a:pt x="1042859" y="1707042"/>
                </a:lnTo>
                <a:cubicBezTo>
                  <a:pt x="1025790" y="1736277"/>
                  <a:pt x="1026763" y="1774102"/>
                  <a:pt x="1048315" y="1802916"/>
                </a:cubicBezTo>
                <a:cubicBezTo>
                  <a:pt x="1077051" y="1841334"/>
                  <a:pt x="1131489" y="1849183"/>
                  <a:pt x="1169908" y="1820447"/>
                </a:cubicBezTo>
                <a:cubicBezTo>
                  <a:pt x="1208326" y="1791711"/>
                  <a:pt x="1216175" y="1737273"/>
                  <a:pt x="1187439" y="1698855"/>
                </a:cubicBezTo>
                <a:cubicBezTo>
                  <a:pt x="1165887" y="1670041"/>
                  <a:pt x="1129878" y="1658422"/>
                  <a:pt x="1097012" y="1666537"/>
                </a:cubicBezTo>
                <a:lnTo>
                  <a:pt x="1086916" y="1671327"/>
                </a:lnTo>
                <a:lnTo>
                  <a:pt x="996497" y="1550442"/>
                </a:lnTo>
                <a:lnTo>
                  <a:pt x="1077779" y="1489645"/>
                </a:lnTo>
                <a:lnTo>
                  <a:pt x="1256384" y="1728431"/>
                </a:lnTo>
                <a:lnTo>
                  <a:pt x="1230927" y="1950364"/>
                </a:lnTo>
                <a:lnTo>
                  <a:pt x="1229005" y="1951802"/>
                </a:lnTo>
                <a:lnTo>
                  <a:pt x="1230529" y="1953839"/>
                </a:lnTo>
                <a:lnTo>
                  <a:pt x="1230134" y="1957285"/>
                </a:lnTo>
                <a:lnTo>
                  <a:pt x="1233386" y="1957658"/>
                </a:lnTo>
                <a:lnTo>
                  <a:pt x="1482968" y="2291336"/>
                </a:lnTo>
                <a:lnTo>
                  <a:pt x="1478006" y="2296888"/>
                </a:lnTo>
                <a:cubicBezTo>
                  <a:pt x="1460938" y="2326123"/>
                  <a:pt x="1461910" y="2363948"/>
                  <a:pt x="1483462" y="2392762"/>
                </a:cubicBezTo>
                <a:cubicBezTo>
                  <a:pt x="1512198" y="2431180"/>
                  <a:pt x="1566637" y="2439029"/>
                  <a:pt x="1605055" y="2410293"/>
                </a:cubicBezTo>
                <a:cubicBezTo>
                  <a:pt x="1643473" y="2381557"/>
                  <a:pt x="1651322" y="2327119"/>
                  <a:pt x="1622586" y="2288700"/>
                </a:cubicBezTo>
                <a:cubicBezTo>
                  <a:pt x="1601035" y="2259887"/>
                  <a:pt x="1565025" y="2248268"/>
                  <a:pt x="1532159" y="2256383"/>
                </a:cubicBezTo>
                <a:lnTo>
                  <a:pt x="1518695" y="2262771"/>
                </a:lnTo>
                <a:lnTo>
                  <a:pt x="1278020" y="1941001"/>
                </a:lnTo>
                <a:lnTo>
                  <a:pt x="1296284" y="1781775"/>
                </a:lnTo>
                <a:lnTo>
                  <a:pt x="1400308" y="1920849"/>
                </a:lnTo>
                <a:lnTo>
                  <a:pt x="1399747" y="1924076"/>
                </a:lnTo>
                <a:lnTo>
                  <a:pt x="1403167" y="1924671"/>
                </a:lnTo>
                <a:lnTo>
                  <a:pt x="1404244" y="1926110"/>
                </a:lnTo>
                <a:lnTo>
                  <a:pt x="1405602" y="1925094"/>
                </a:lnTo>
                <a:lnTo>
                  <a:pt x="1639790" y="1965821"/>
                </a:lnTo>
                <a:lnTo>
                  <a:pt x="1856711" y="2255833"/>
                </a:lnTo>
                <a:lnTo>
                  <a:pt x="1875016" y="2242142"/>
                </a:lnTo>
                <a:lnTo>
                  <a:pt x="1893322" y="2228449"/>
                </a:lnTo>
                <a:lnTo>
                  <a:pt x="1664933" y="1923106"/>
                </a:lnTo>
                <a:lnTo>
                  <a:pt x="1661864" y="1925402"/>
                </a:lnTo>
                <a:lnTo>
                  <a:pt x="1662226" y="1923317"/>
                </a:lnTo>
                <a:lnTo>
                  <a:pt x="1428896" y="1882739"/>
                </a:lnTo>
                <a:lnTo>
                  <a:pt x="1114390" y="1462261"/>
                </a:lnTo>
                <a:lnTo>
                  <a:pt x="1228081" y="1377223"/>
                </a:lnTo>
                <a:lnTo>
                  <a:pt x="1338620" y="1525007"/>
                </a:lnTo>
                <a:lnTo>
                  <a:pt x="1338283" y="1527865"/>
                </a:lnTo>
                <a:lnTo>
                  <a:pt x="1340996" y="1528184"/>
                </a:lnTo>
                <a:lnTo>
                  <a:pt x="1342143" y="1529717"/>
                </a:lnTo>
                <a:lnTo>
                  <a:pt x="1343759" y="1528509"/>
                </a:lnTo>
                <a:lnTo>
                  <a:pt x="1481961" y="1544766"/>
                </a:lnTo>
                <a:lnTo>
                  <a:pt x="1601261" y="1704264"/>
                </a:lnTo>
                <a:lnTo>
                  <a:pt x="1612259" y="1696038"/>
                </a:lnTo>
                <a:lnTo>
                  <a:pt x="1598751" y="1711151"/>
                </a:lnTo>
                <a:cubicBezTo>
                  <a:pt x="1581682" y="1740386"/>
                  <a:pt x="1582655" y="1778211"/>
                  <a:pt x="1604207" y="1807025"/>
                </a:cubicBezTo>
                <a:cubicBezTo>
                  <a:pt x="1632943" y="1845443"/>
                  <a:pt x="1687381" y="1853292"/>
                  <a:pt x="1725800" y="1824556"/>
                </a:cubicBezTo>
                <a:cubicBezTo>
                  <a:pt x="1764218" y="1795821"/>
                  <a:pt x="1772067" y="1741382"/>
                  <a:pt x="1743331" y="1702964"/>
                </a:cubicBezTo>
                <a:cubicBezTo>
                  <a:pt x="1721779" y="1674150"/>
                  <a:pt x="1685770" y="1662532"/>
                  <a:pt x="1652904" y="1670646"/>
                </a:cubicBezTo>
                <a:lnTo>
                  <a:pt x="1634590" y="1679335"/>
                </a:lnTo>
                <a:lnTo>
                  <a:pt x="1637872" y="1676880"/>
                </a:lnTo>
                <a:lnTo>
                  <a:pt x="1510376" y="1506424"/>
                </a:lnTo>
                <a:lnTo>
                  <a:pt x="1510292" y="1506487"/>
                </a:lnTo>
                <a:lnTo>
                  <a:pt x="1510805" y="1502125"/>
                </a:lnTo>
                <a:lnTo>
                  <a:pt x="1365843" y="1485072"/>
                </a:lnTo>
                <a:lnTo>
                  <a:pt x="1264692" y="1349839"/>
                </a:lnTo>
                <a:lnTo>
                  <a:pt x="1371425" y="1270006"/>
                </a:lnTo>
                <a:lnTo>
                  <a:pt x="1565204" y="1303705"/>
                </a:lnTo>
                <a:lnTo>
                  <a:pt x="1991314" y="1873392"/>
                </a:lnTo>
                <a:lnTo>
                  <a:pt x="1983868" y="1881723"/>
                </a:lnTo>
                <a:cubicBezTo>
                  <a:pt x="1966800" y="1910957"/>
                  <a:pt x="1967772" y="1948783"/>
                  <a:pt x="1989324" y="1977596"/>
                </a:cubicBezTo>
                <a:cubicBezTo>
                  <a:pt x="2018060" y="2016014"/>
                  <a:pt x="2072499" y="2023863"/>
                  <a:pt x="2110917" y="1995128"/>
                </a:cubicBezTo>
                <a:cubicBezTo>
                  <a:pt x="2149335" y="1966392"/>
                  <a:pt x="2157184" y="1911953"/>
                  <a:pt x="2128448" y="1873535"/>
                </a:cubicBezTo>
                <a:cubicBezTo>
                  <a:pt x="2106896" y="1844722"/>
                  <a:pt x="2070887" y="1833103"/>
                  <a:pt x="2038021" y="1841218"/>
                </a:cubicBezTo>
                <a:lnTo>
                  <a:pt x="2027925" y="1846008"/>
                </a:lnTo>
                <a:lnTo>
                  <a:pt x="1595226" y="1267512"/>
                </a:lnTo>
                <a:lnTo>
                  <a:pt x="1594207" y="1268274"/>
                </a:lnTo>
                <a:lnTo>
                  <a:pt x="1595208" y="1262518"/>
                </a:lnTo>
                <a:lnTo>
                  <a:pt x="1363665" y="1222251"/>
                </a:lnTo>
                <a:lnTo>
                  <a:pt x="1361970" y="1219985"/>
                </a:lnTo>
                <a:lnTo>
                  <a:pt x="1237308" y="1313228"/>
                </a:lnTo>
                <a:lnTo>
                  <a:pt x="1091962" y="1118909"/>
                </a:lnTo>
                <a:lnTo>
                  <a:pt x="1092858" y="1115831"/>
                </a:lnTo>
                <a:lnTo>
                  <a:pt x="951853" y="1074806"/>
                </a:lnTo>
                <a:lnTo>
                  <a:pt x="957853" y="939728"/>
                </a:lnTo>
                <a:lnTo>
                  <a:pt x="956848" y="939684"/>
                </a:lnTo>
                <a:lnTo>
                  <a:pt x="958206" y="938668"/>
                </a:lnTo>
                <a:lnTo>
                  <a:pt x="839774" y="780331"/>
                </a:lnTo>
                <a:lnTo>
                  <a:pt x="839877" y="779774"/>
                </a:lnTo>
                <a:lnTo>
                  <a:pt x="839274" y="779663"/>
                </a:lnTo>
                <a:lnTo>
                  <a:pt x="837714" y="777577"/>
                </a:lnTo>
                <a:lnTo>
                  <a:pt x="835787" y="779018"/>
                </a:lnTo>
                <a:lnTo>
                  <a:pt x="751924" y="763512"/>
                </a:lnTo>
                <a:lnTo>
                  <a:pt x="777295" y="674978"/>
                </a:lnTo>
                <a:lnTo>
                  <a:pt x="779021" y="673687"/>
                </a:lnTo>
                <a:lnTo>
                  <a:pt x="778041" y="672376"/>
                </a:lnTo>
                <a:lnTo>
                  <a:pt x="778515" y="670724"/>
                </a:lnTo>
                <a:lnTo>
                  <a:pt x="776339" y="670100"/>
                </a:lnTo>
                <a:lnTo>
                  <a:pt x="691454" y="556614"/>
                </a:lnTo>
                <a:lnTo>
                  <a:pt x="687438" y="559618"/>
                </a:lnTo>
                <a:lnTo>
                  <a:pt x="687832" y="557154"/>
                </a:lnTo>
                <a:lnTo>
                  <a:pt x="610745" y="544820"/>
                </a:lnTo>
                <a:lnTo>
                  <a:pt x="547319" y="460023"/>
                </a:lnTo>
                <a:lnTo>
                  <a:pt x="559120" y="368135"/>
                </a:lnTo>
                <a:lnTo>
                  <a:pt x="559848" y="367591"/>
                </a:lnTo>
                <a:lnTo>
                  <a:pt x="559286" y="366840"/>
                </a:lnTo>
                <a:lnTo>
                  <a:pt x="559482" y="365314"/>
                </a:lnTo>
                <a:lnTo>
                  <a:pt x="558002" y="365124"/>
                </a:lnTo>
                <a:lnTo>
                  <a:pt x="481003" y="262180"/>
                </a:lnTo>
                <a:lnTo>
                  <a:pt x="479458" y="263336"/>
                </a:lnTo>
                <a:lnTo>
                  <a:pt x="433186" y="247979"/>
                </a:lnTo>
                <a:lnTo>
                  <a:pt x="461673" y="165680"/>
                </a:lnTo>
                <a:lnTo>
                  <a:pt x="457938" y="164387"/>
                </a:lnTo>
                <a:lnTo>
                  <a:pt x="394332" y="79349"/>
                </a:lnTo>
                <a:lnTo>
                  <a:pt x="394580" y="78342"/>
                </a:lnTo>
                <a:lnTo>
                  <a:pt x="92255" y="371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2"/>
              </a:solidFill>
            </a:endParaRPr>
          </a:p>
        </p:txBody>
      </p:sp>
      <p:grpSp>
        <p:nvGrpSpPr>
          <p:cNvPr id="248" name="Group 247">
            <a:extLst>
              <a:ext uri="{FF2B5EF4-FFF2-40B4-BE49-F238E27FC236}">
                <a16:creationId xmlns:a16="http://schemas.microsoft.com/office/drawing/2014/main" id="{523E9690-A75B-4D22-924E-3576CD0164BF}"/>
              </a:ext>
            </a:extLst>
          </p:cNvPr>
          <p:cNvGrpSpPr/>
          <p:nvPr/>
        </p:nvGrpSpPr>
        <p:grpSpPr>
          <a:xfrm rot="16200000">
            <a:off x="9595409" y="4833624"/>
            <a:ext cx="436256" cy="875843"/>
            <a:chOff x="1463376" y="1974704"/>
            <a:chExt cx="380877" cy="764662"/>
          </a:xfrm>
          <a:solidFill>
            <a:schemeClr val="bg2"/>
          </a:solidFill>
        </p:grpSpPr>
        <p:pic>
          <p:nvPicPr>
            <p:cNvPr id="249" name="Graphic 248" descr="Single gear">
              <a:extLst>
                <a:ext uri="{FF2B5EF4-FFF2-40B4-BE49-F238E27FC236}">
                  <a16:creationId xmlns:a16="http://schemas.microsoft.com/office/drawing/2014/main" id="{2F6B9C66-F8E3-4F40-9062-DA01D566FD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63376" y="2166596"/>
              <a:ext cx="380877" cy="380877"/>
            </a:xfrm>
            <a:prstGeom prst="rect">
              <a:avLst/>
            </a:prstGeom>
          </p:spPr>
        </p:pic>
        <p:sp>
          <p:nvSpPr>
            <p:cNvPr id="250" name="Freeform: Shape 249">
              <a:extLst>
                <a:ext uri="{FF2B5EF4-FFF2-40B4-BE49-F238E27FC236}">
                  <a16:creationId xmlns:a16="http://schemas.microsoft.com/office/drawing/2014/main" id="{89F5B45C-621E-4ABA-8431-4C5F48E5ED5C}"/>
                </a:ext>
              </a:extLst>
            </p:cNvPr>
            <p:cNvSpPr/>
            <p:nvPr/>
          </p:nvSpPr>
          <p:spPr>
            <a:xfrm>
              <a:off x="1747147" y="1974704"/>
              <a:ext cx="97106" cy="97106"/>
            </a:xfrm>
            <a:custGeom>
              <a:avLst/>
              <a:gdLst>
                <a:gd name="connsiteX0" fmla="*/ 48552 w 97106"/>
                <a:gd name="connsiteY0" fmla="*/ 15797 h 97106"/>
                <a:gd name="connsiteX1" fmla="*/ 15797 w 97106"/>
                <a:gd name="connsiteY1" fmla="*/ 48552 h 97106"/>
                <a:gd name="connsiteX2" fmla="*/ 48552 w 97106"/>
                <a:gd name="connsiteY2" fmla="*/ 81307 h 97106"/>
                <a:gd name="connsiteX3" fmla="*/ 81307 w 97106"/>
                <a:gd name="connsiteY3" fmla="*/ 48552 h 97106"/>
                <a:gd name="connsiteX4" fmla="*/ 48552 w 97106"/>
                <a:gd name="connsiteY4" fmla="*/ 15797 h 97106"/>
                <a:gd name="connsiteX5" fmla="*/ 48553 w 97106"/>
                <a:gd name="connsiteY5" fmla="*/ 0 h 97106"/>
                <a:gd name="connsiteX6" fmla="*/ 97106 w 97106"/>
                <a:gd name="connsiteY6" fmla="*/ 48553 h 97106"/>
                <a:gd name="connsiteX7" fmla="*/ 48553 w 97106"/>
                <a:gd name="connsiteY7" fmla="*/ 97106 h 97106"/>
                <a:gd name="connsiteX8" fmla="*/ 0 w 97106"/>
                <a:gd name="connsiteY8" fmla="*/ 48553 h 97106"/>
                <a:gd name="connsiteX9" fmla="*/ 48553 w 97106"/>
                <a:gd name="connsiteY9" fmla="*/ 0 h 9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106" h="97106">
                  <a:moveTo>
                    <a:pt x="48552" y="15797"/>
                  </a:moveTo>
                  <a:cubicBezTo>
                    <a:pt x="30462" y="15797"/>
                    <a:pt x="15797" y="30462"/>
                    <a:pt x="15797" y="48552"/>
                  </a:cubicBezTo>
                  <a:cubicBezTo>
                    <a:pt x="15797" y="66642"/>
                    <a:pt x="30462" y="81307"/>
                    <a:pt x="48552" y="81307"/>
                  </a:cubicBezTo>
                  <a:cubicBezTo>
                    <a:pt x="66642" y="81307"/>
                    <a:pt x="81307" y="66642"/>
                    <a:pt x="81307" y="48552"/>
                  </a:cubicBezTo>
                  <a:cubicBezTo>
                    <a:pt x="81307" y="30462"/>
                    <a:pt x="66642" y="15797"/>
                    <a:pt x="48552" y="15797"/>
                  </a:cubicBezTo>
                  <a:close/>
                  <a:moveTo>
                    <a:pt x="48553" y="0"/>
                  </a:moveTo>
                  <a:cubicBezTo>
                    <a:pt x="75368" y="0"/>
                    <a:pt x="97106" y="21738"/>
                    <a:pt x="97106" y="48553"/>
                  </a:cubicBezTo>
                  <a:cubicBezTo>
                    <a:pt x="97106" y="75368"/>
                    <a:pt x="75368" y="97106"/>
                    <a:pt x="48553" y="97106"/>
                  </a:cubicBezTo>
                  <a:cubicBezTo>
                    <a:pt x="21738" y="97106"/>
                    <a:pt x="0" y="75368"/>
                    <a:pt x="0" y="48553"/>
                  </a:cubicBezTo>
                  <a:cubicBezTo>
                    <a:pt x="0" y="21738"/>
                    <a:pt x="21738" y="0"/>
                    <a:pt x="4855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2"/>
                </a:solidFill>
              </a:endParaRPr>
            </a:p>
          </p:txBody>
        </p:sp>
        <p:sp>
          <p:nvSpPr>
            <p:cNvPr id="251" name="Freeform: Shape 250">
              <a:extLst>
                <a:ext uri="{FF2B5EF4-FFF2-40B4-BE49-F238E27FC236}">
                  <a16:creationId xmlns:a16="http://schemas.microsoft.com/office/drawing/2014/main" id="{33B2DDAF-BA53-4A50-A2F2-D79B6312B719}"/>
                </a:ext>
              </a:extLst>
            </p:cNvPr>
            <p:cNvSpPr/>
            <p:nvPr/>
          </p:nvSpPr>
          <p:spPr>
            <a:xfrm>
              <a:off x="1605262" y="1974704"/>
              <a:ext cx="97106" cy="97106"/>
            </a:xfrm>
            <a:custGeom>
              <a:avLst/>
              <a:gdLst>
                <a:gd name="connsiteX0" fmla="*/ 48552 w 97106"/>
                <a:gd name="connsiteY0" fmla="*/ 15797 h 97106"/>
                <a:gd name="connsiteX1" fmla="*/ 15797 w 97106"/>
                <a:gd name="connsiteY1" fmla="*/ 48552 h 97106"/>
                <a:gd name="connsiteX2" fmla="*/ 48552 w 97106"/>
                <a:gd name="connsiteY2" fmla="*/ 81307 h 97106"/>
                <a:gd name="connsiteX3" fmla="*/ 81307 w 97106"/>
                <a:gd name="connsiteY3" fmla="*/ 48552 h 97106"/>
                <a:gd name="connsiteX4" fmla="*/ 48552 w 97106"/>
                <a:gd name="connsiteY4" fmla="*/ 15797 h 97106"/>
                <a:gd name="connsiteX5" fmla="*/ 48553 w 97106"/>
                <a:gd name="connsiteY5" fmla="*/ 0 h 97106"/>
                <a:gd name="connsiteX6" fmla="*/ 97106 w 97106"/>
                <a:gd name="connsiteY6" fmla="*/ 48553 h 97106"/>
                <a:gd name="connsiteX7" fmla="*/ 48553 w 97106"/>
                <a:gd name="connsiteY7" fmla="*/ 97106 h 97106"/>
                <a:gd name="connsiteX8" fmla="*/ 0 w 97106"/>
                <a:gd name="connsiteY8" fmla="*/ 48553 h 97106"/>
                <a:gd name="connsiteX9" fmla="*/ 48553 w 97106"/>
                <a:gd name="connsiteY9" fmla="*/ 0 h 9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106" h="97106">
                  <a:moveTo>
                    <a:pt x="48552" y="15797"/>
                  </a:moveTo>
                  <a:cubicBezTo>
                    <a:pt x="30462" y="15797"/>
                    <a:pt x="15797" y="30462"/>
                    <a:pt x="15797" y="48552"/>
                  </a:cubicBezTo>
                  <a:cubicBezTo>
                    <a:pt x="15797" y="66642"/>
                    <a:pt x="30462" y="81307"/>
                    <a:pt x="48552" y="81307"/>
                  </a:cubicBezTo>
                  <a:cubicBezTo>
                    <a:pt x="66642" y="81307"/>
                    <a:pt x="81307" y="66642"/>
                    <a:pt x="81307" y="48552"/>
                  </a:cubicBezTo>
                  <a:cubicBezTo>
                    <a:pt x="81307" y="30462"/>
                    <a:pt x="66642" y="15797"/>
                    <a:pt x="48552" y="15797"/>
                  </a:cubicBezTo>
                  <a:close/>
                  <a:moveTo>
                    <a:pt x="48553" y="0"/>
                  </a:moveTo>
                  <a:cubicBezTo>
                    <a:pt x="75368" y="0"/>
                    <a:pt x="97106" y="21738"/>
                    <a:pt x="97106" y="48553"/>
                  </a:cubicBezTo>
                  <a:cubicBezTo>
                    <a:pt x="97106" y="75368"/>
                    <a:pt x="75368" y="97106"/>
                    <a:pt x="48553" y="97106"/>
                  </a:cubicBezTo>
                  <a:cubicBezTo>
                    <a:pt x="21738" y="97106"/>
                    <a:pt x="0" y="75368"/>
                    <a:pt x="0" y="48553"/>
                  </a:cubicBezTo>
                  <a:cubicBezTo>
                    <a:pt x="0" y="21738"/>
                    <a:pt x="21738" y="0"/>
                    <a:pt x="4855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2"/>
                </a:solidFill>
              </a:endParaRPr>
            </a:p>
          </p:txBody>
        </p:sp>
        <p:sp>
          <p:nvSpPr>
            <p:cNvPr id="252" name="Freeform: Shape 251">
              <a:extLst>
                <a:ext uri="{FF2B5EF4-FFF2-40B4-BE49-F238E27FC236}">
                  <a16:creationId xmlns:a16="http://schemas.microsoft.com/office/drawing/2014/main" id="{7DAF8574-1C71-40BC-B955-7D5E0F1CCD27}"/>
                </a:ext>
              </a:extLst>
            </p:cNvPr>
            <p:cNvSpPr/>
            <p:nvPr/>
          </p:nvSpPr>
          <p:spPr>
            <a:xfrm>
              <a:off x="1463376" y="1974704"/>
              <a:ext cx="97106" cy="97106"/>
            </a:xfrm>
            <a:custGeom>
              <a:avLst/>
              <a:gdLst>
                <a:gd name="connsiteX0" fmla="*/ 48552 w 97106"/>
                <a:gd name="connsiteY0" fmla="*/ 15797 h 97106"/>
                <a:gd name="connsiteX1" fmla="*/ 15797 w 97106"/>
                <a:gd name="connsiteY1" fmla="*/ 48552 h 97106"/>
                <a:gd name="connsiteX2" fmla="*/ 48552 w 97106"/>
                <a:gd name="connsiteY2" fmla="*/ 81307 h 97106"/>
                <a:gd name="connsiteX3" fmla="*/ 81307 w 97106"/>
                <a:gd name="connsiteY3" fmla="*/ 48552 h 97106"/>
                <a:gd name="connsiteX4" fmla="*/ 48552 w 97106"/>
                <a:gd name="connsiteY4" fmla="*/ 15797 h 97106"/>
                <a:gd name="connsiteX5" fmla="*/ 48553 w 97106"/>
                <a:gd name="connsiteY5" fmla="*/ 0 h 97106"/>
                <a:gd name="connsiteX6" fmla="*/ 97106 w 97106"/>
                <a:gd name="connsiteY6" fmla="*/ 48553 h 97106"/>
                <a:gd name="connsiteX7" fmla="*/ 48553 w 97106"/>
                <a:gd name="connsiteY7" fmla="*/ 97106 h 97106"/>
                <a:gd name="connsiteX8" fmla="*/ 0 w 97106"/>
                <a:gd name="connsiteY8" fmla="*/ 48553 h 97106"/>
                <a:gd name="connsiteX9" fmla="*/ 48553 w 97106"/>
                <a:gd name="connsiteY9" fmla="*/ 0 h 9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106" h="97106">
                  <a:moveTo>
                    <a:pt x="48552" y="15797"/>
                  </a:moveTo>
                  <a:cubicBezTo>
                    <a:pt x="30462" y="15797"/>
                    <a:pt x="15797" y="30462"/>
                    <a:pt x="15797" y="48552"/>
                  </a:cubicBezTo>
                  <a:cubicBezTo>
                    <a:pt x="15797" y="66642"/>
                    <a:pt x="30462" y="81307"/>
                    <a:pt x="48552" y="81307"/>
                  </a:cubicBezTo>
                  <a:cubicBezTo>
                    <a:pt x="66642" y="81307"/>
                    <a:pt x="81307" y="66642"/>
                    <a:pt x="81307" y="48552"/>
                  </a:cubicBezTo>
                  <a:cubicBezTo>
                    <a:pt x="81307" y="30462"/>
                    <a:pt x="66642" y="15797"/>
                    <a:pt x="48552" y="15797"/>
                  </a:cubicBezTo>
                  <a:close/>
                  <a:moveTo>
                    <a:pt x="48553" y="0"/>
                  </a:moveTo>
                  <a:cubicBezTo>
                    <a:pt x="75368" y="0"/>
                    <a:pt x="97106" y="21738"/>
                    <a:pt x="97106" y="48553"/>
                  </a:cubicBezTo>
                  <a:cubicBezTo>
                    <a:pt x="97106" y="75368"/>
                    <a:pt x="75368" y="97106"/>
                    <a:pt x="48553" y="97106"/>
                  </a:cubicBezTo>
                  <a:cubicBezTo>
                    <a:pt x="21738" y="97106"/>
                    <a:pt x="0" y="75368"/>
                    <a:pt x="0" y="48553"/>
                  </a:cubicBezTo>
                  <a:cubicBezTo>
                    <a:pt x="0" y="21738"/>
                    <a:pt x="21738" y="0"/>
                    <a:pt x="4855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2"/>
                </a:solidFill>
              </a:endParaRPr>
            </a:p>
          </p:txBody>
        </p:sp>
        <p:sp>
          <p:nvSpPr>
            <p:cNvPr id="253" name="Freeform: Shape 252">
              <a:extLst>
                <a:ext uri="{FF2B5EF4-FFF2-40B4-BE49-F238E27FC236}">
                  <a16:creationId xmlns:a16="http://schemas.microsoft.com/office/drawing/2014/main" id="{F45B2A34-6EC3-401F-B895-484501705AC8}"/>
                </a:ext>
              </a:extLst>
            </p:cNvPr>
            <p:cNvSpPr/>
            <p:nvPr/>
          </p:nvSpPr>
          <p:spPr>
            <a:xfrm>
              <a:off x="1605261" y="2642260"/>
              <a:ext cx="97106" cy="97106"/>
            </a:xfrm>
            <a:custGeom>
              <a:avLst/>
              <a:gdLst>
                <a:gd name="connsiteX0" fmla="*/ 14813 w 97106"/>
                <a:gd name="connsiteY0" fmla="*/ 14813 h 97106"/>
                <a:gd name="connsiteX1" fmla="*/ 14813 w 97106"/>
                <a:gd name="connsiteY1" fmla="*/ 82294 h 97106"/>
                <a:gd name="connsiteX2" fmla="*/ 82294 w 97106"/>
                <a:gd name="connsiteY2" fmla="*/ 82294 h 97106"/>
                <a:gd name="connsiteX3" fmla="*/ 82294 w 97106"/>
                <a:gd name="connsiteY3" fmla="*/ 14813 h 97106"/>
                <a:gd name="connsiteX4" fmla="*/ 0 w 97106"/>
                <a:gd name="connsiteY4" fmla="*/ 0 h 97106"/>
                <a:gd name="connsiteX5" fmla="*/ 97106 w 97106"/>
                <a:gd name="connsiteY5" fmla="*/ 0 h 97106"/>
                <a:gd name="connsiteX6" fmla="*/ 97106 w 97106"/>
                <a:gd name="connsiteY6" fmla="*/ 97106 h 97106"/>
                <a:gd name="connsiteX7" fmla="*/ 0 w 97106"/>
                <a:gd name="connsiteY7" fmla="*/ 97106 h 9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106" h="97106">
                  <a:moveTo>
                    <a:pt x="14813" y="14813"/>
                  </a:moveTo>
                  <a:lnTo>
                    <a:pt x="14813" y="82294"/>
                  </a:lnTo>
                  <a:lnTo>
                    <a:pt x="82294" y="82294"/>
                  </a:lnTo>
                  <a:lnTo>
                    <a:pt x="82294" y="14813"/>
                  </a:lnTo>
                  <a:close/>
                  <a:moveTo>
                    <a:pt x="0" y="0"/>
                  </a:moveTo>
                  <a:lnTo>
                    <a:pt x="97106" y="0"/>
                  </a:lnTo>
                  <a:lnTo>
                    <a:pt x="97106" y="97106"/>
                  </a:lnTo>
                  <a:lnTo>
                    <a:pt x="0" y="971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2"/>
                </a:solidFill>
              </a:endParaRPr>
            </a:p>
          </p:txBody>
        </p:sp>
        <p:sp>
          <p:nvSpPr>
            <p:cNvPr id="254" name="Rectangle 253">
              <a:extLst>
                <a:ext uri="{FF2B5EF4-FFF2-40B4-BE49-F238E27FC236}">
                  <a16:creationId xmlns:a16="http://schemas.microsoft.com/office/drawing/2014/main" id="{6D6632C0-31E8-4D6E-82C8-FA9B8520CDD9}"/>
                </a:ext>
              </a:extLst>
            </p:cNvPr>
            <p:cNvSpPr/>
            <p:nvPr/>
          </p:nvSpPr>
          <p:spPr>
            <a:xfrm>
              <a:off x="1644670" y="2525697"/>
              <a:ext cx="18288" cy="1188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2"/>
                </a:solidFill>
              </a:endParaRPr>
            </a:p>
          </p:txBody>
        </p:sp>
        <p:sp>
          <p:nvSpPr>
            <p:cNvPr id="255" name="Rectangle 254">
              <a:extLst>
                <a:ext uri="{FF2B5EF4-FFF2-40B4-BE49-F238E27FC236}">
                  <a16:creationId xmlns:a16="http://schemas.microsoft.com/office/drawing/2014/main" id="{D50C5617-1376-48AA-A2F3-7E5E997773DB}"/>
                </a:ext>
              </a:extLst>
            </p:cNvPr>
            <p:cNvSpPr/>
            <p:nvPr/>
          </p:nvSpPr>
          <p:spPr>
            <a:xfrm>
              <a:off x="1645446" y="2059767"/>
              <a:ext cx="18288" cy="1188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2"/>
                </a:solidFill>
              </a:endParaRPr>
            </a:p>
          </p:txBody>
        </p:sp>
        <p:sp>
          <p:nvSpPr>
            <p:cNvPr id="256" name="Rectangle 255">
              <a:extLst>
                <a:ext uri="{FF2B5EF4-FFF2-40B4-BE49-F238E27FC236}">
                  <a16:creationId xmlns:a16="http://schemas.microsoft.com/office/drawing/2014/main" id="{14104035-5BD1-46F9-A4F4-8BF1070F5F4E}"/>
                </a:ext>
              </a:extLst>
            </p:cNvPr>
            <p:cNvSpPr/>
            <p:nvPr/>
          </p:nvSpPr>
          <p:spPr>
            <a:xfrm>
              <a:off x="1730411" y="2107160"/>
              <a:ext cx="18288" cy="1005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2"/>
                </a:solidFill>
              </a:endParaRPr>
            </a:p>
          </p:txBody>
        </p:sp>
        <p:sp>
          <p:nvSpPr>
            <p:cNvPr id="257" name="Rectangle 256">
              <a:extLst>
                <a:ext uri="{FF2B5EF4-FFF2-40B4-BE49-F238E27FC236}">
                  <a16:creationId xmlns:a16="http://schemas.microsoft.com/office/drawing/2014/main" id="{5FAE0C97-CE22-40E5-AF2D-09FC01F47183}"/>
                </a:ext>
              </a:extLst>
            </p:cNvPr>
            <p:cNvSpPr/>
            <p:nvPr/>
          </p:nvSpPr>
          <p:spPr>
            <a:xfrm>
              <a:off x="1560481" y="2107160"/>
              <a:ext cx="18288" cy="1005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2"/>
                </a:solidFill>
              </a:endParaRPr>
            </a:p>
          </p:txBody>
        </p:sp>
        <p:sp>
          <p:nvSpPr>
            <p:cNvPr id="258" name="Rectangle 257">
              <a:extLst>
                <a:ext uri="{FF2B5EF4-FFF2-40B4-BE49-F238E27FC236}">
                  <a16:creationId xmlns:a16="http://schemas.microsoft.com/office/drawing/2014/main" id="{A423176A-C0DD-4CD5-B919-7EA7584D8E71}"/>
                </a:ext>
              </a:extLst>
            </p:cNvPr>
            <p:cNvSpPr/>
            <p:nvPr/>
          </p:nvSpPr>
          <p:spPr>
            <a:xfrm rot="2243191">
              <a:off x="1750715" y="2048014"/>
              <a:ext cx="18288" cy="73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2"/>
                </a:solidFill>
              </a:endParaRPr>
            </a:p>
          </p:txBody>
        </p:sp>
        <p:sp>
          <p:nvSpPr>
            <p:cNvPr id="259" name="Rectangle 258">
              <a:extLst>
                <a:ext uri="{FF2B5EF4-FFF2-40B4-BE49-F238E27FC236}">
                  <a16:creationId xmlns:a16="http://schemas.microsoft.com/office/drawing/2014/main" id="{4A191572-23A3-440A-8ED0-A902A0F65034}"/>
                </a:ext>
              </a:extLst>
            </p:cNvPr>
            <p:cNvSpPr/>
            <p:nvPr/>
          </p:nvSpPr>
          <p:spPr>
            <a:xfrm rot="19356809" flipH="1">
              <a:off x="1540177" y="2048013"/>
              <a:ext cx="18288" cy="73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2"/>
                </a:solidFill>
              </a:endParaRPr>
            </a:p>
          </p:txBody>
        </p:sp>
      </p:grpSp>
      <p:sp>
        <p:nvSpPr>
          <p:cNvPr id="3" name="TextBox 2">
            <a:extLst>
              <a:ext uri="{FF2B5EF4-FFF2-40B4-BE49-F238E27FC236}">
                <a16:creationId xmlns:a16="http://schemas.microsoft.com/office/drawing/2014/main" id="{16B8F31D-B6BE-41E5-AC27-4539AD746ACA}"/>
              </a:ext>
            </a:extLst>
          </p:cNvPr>
          <p:cNvSpPr txBox="1"/>
          <p:nvPr/>
        </p:nvSpPr>
        <p:spPr>
          <a:xfrm>
            <a:off x="291579" y="201877"/>
            <a:ext cx="3406766" cy="615553"/>
          </a:xfrm>
          <a:prstGeom prst="rect">
            <a:avLst/>
          </a:prstGeom>
          <a:noFill/>
        </p:spPr>
        <p:txBody>
          <a:bodyPr wrap="square" lIns="0" tIns="0" rIns="0" bIns="0" rtlCol="0">
            <a:spAutoFit/>
          </a:bodyPr>
          <a:lstStyle>
            <a:defPPr>
              <a:defRPr lang="en-US"/>
            </a:defPPr>
            <a:lvl1pPr algn="ctr">
              <a:buClr>
                <a:schemeClr val="bg1"/>
              </a:buClr>
              <a:defRPr sz="4000">
                <a:solidFill>
                  <a:srgbClr val="0070C0"/>
                </a:solidFill>
              </a:defRPr>
            </a:lvl1pPr>
          </a:lstStyle>
          <a:p>
            <a:r>
              <a:rPr lang="en-US" dirty="0"/>
              <a:t>Building Blocks </a:t>
            </a:r>
          </a:p>
        </p:txBody>
      </p:sp>
    </p:spTree>
    <p:extLst>
      <p:ext uri="{BB962C8B-B14F-4D97-AF65-F5344CB8AC3E}">
        <p14:creationId xmlns:p14="http://schemas.microsoft.com/office/powerpoint/2010/main" val="3520311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B05769-CDF8-4DA3-8AC1-8AE8B71C2DC4}"/>
              </a:ext>
            </a:extLst>
          </p:cNvPr>
          <p:cNvSpPr>
            <a:spLocks noGrp="1"/>
          </p:cNvSpPr>
          <p:nvPr>
            <p:ph type="title"/>
          </p:nvPr>
        </p:nvSpPr>
        <p:spPr>
          <a:xfrm>
            <a:off x="594360" y="637125"/>
            <a:ext cx="3802276" cy="5256371"/>
          </a:xfrm>
        </p:spPr>
        <p:txBody>
          <a:bodyPr vert="horz" lIns="91440" tIns="45720" rIns="91440" bIns="45720" rtlCol="0" anchor="ctr">
            <a:normAutofit/>
          </a:bodyPr>
          <a:lstStyle/>
          <a:p>
            <a:r>
              <a:rPr lang="en-US" sz="4800" kern="1200">
                <a:solidFill>
                  <a:schemeClr val="bg1"/>
                </a:solidFill>
                <a:latin typeface="+mj-lt"/>
                <a:ea typeface="+mj-ea"/>
                <a:cs typeface="+mj-cs"/>
              </a:rPr>
              <a:t>Blockchain Platforms</a:t>
            </a:r>
            <a:br>
              <a:rPr lang="en-US" sz="4800" kern="1200">
                <a:solidFill>
                  <a:schemeClr val="bg1"/>
                </a:solidFill>
                <a:latin typeface="+mj-lt"/>
                <a:ea typeface="+mj-ea"/>
                <a:cs typeface="+mj-cs"/>
              </a:rPr>
            </a:br>
            <a:r>
              <a:rPr lang="en-US" sz="4800" kern="1200">
                <a:solidFill>
                  <a:schemeClr val="bg1"/>
                </a:solidFill>
                <a:latin typeface="+mj-lt"/>
                <a:ea typeface="+mj-ea"/>
                <a:cs typeface="+mj-cs"/>
              </a:rPr>
              <a:t>OpenSource &amp; Enterprise</a:t>
            </a:r>
          </a:p>
        </p:txBody>
      </p:sp>
      <p:graphicFrame>
        <p:nvGraphicFramePr>
          <p:cNvPr id="3" name="Diagram 2">
            <a:extLst>
              <a:ext uri="{FF2B5EF4-FFF2-40B4-BE49-F238E27FC236}">
                <a16:creationId xmlns:a16="http://schemas.microsoft.com/office/drawing/2014/main" id="{9BA025BB-20E9-4C32-8021-240A02E1BC5D}"/>
              </a:ext>
            </a:extLst>
          </p:cNvPr>
          <p:cNvGraphicFramePr/>
          <p:nvPr>
            <p:extLst>
              <p:ext uri="{D42A27DB-BD31-4B8C-83A1-F6EECF244321}">
                <p14:modId xmlns:p14="http://schemas.microsoft.com/office/powerpoint/2010/main" val="1552502571"/>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6370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32E12-BE86-4359-987C-94353BA39792}"/>
              </a:ext>
            </a:extLst>
          </p:cNvPr>
          <p:cNvSpPr>
            <a:spLocks noGrp="1"/>
          </p:cNvSpPr>
          <p:nvPr>
            <p:ph type="title"/>
          </p:nvPr>
        </p:nvSpPr>
        <p:spPr>
          <a:xfrm>
            <a:off x="804673" y="1445494"/>
            <a:ext cx="3616856" cy="4376572"/>
          </a:xfrm>
        </p:spPr>
        <p:txBody>
          <a:bodyPr vert="horz" lIns="91440" tIns="45720" rIns="91440" bIns="45720" rtlCol="0" anchor="ctr">
            <a:normAutofit/>
          </a:bodyPr>
          <a:lstStyle/>
          <a:p>
            <a:r>
              <a:rPr lang="en-US" sz="4800" kern="1200" dirty="0">
                <a:solidFill>
                  <a:schemeClr val="tx1"/>
                </a:solidFill>
                <a:latin typeface="+mj-lt"/>
                <a:ea typeface="+mj-ea"/>
                <a:cs typeface="+mj-cs"/>
              </a:rPr>
              <a:t>Careers  Opportunities </a:t>
            </a:r>
          </a:p>
        </p:txBody>
      </p:sp>
      <p:sp>
        <p:nvSpPr>
          <p:cNvPr id="16"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B430A06-C5E4-45EF-98F5-F737185DEB56}"/>
              </a:ext>
            </a:extLst>
          </p:cNvPr>
          <p:cNvSpPr/>
          <p:nvPr/>
        </p:nvSpPr>
        <p:spPr>
          <a:xfrm>
            <a:off x="5727700" y="381001"/>
            <a:ext cx="6350000" cy="6095998"/>
          </a:xfrm>
          <a:prstGeom prst="rect">
            <a:avLst/>
          </a:prstGeom>
        </p:spPr>
        <p:txBody>
          <a:bodyPr vert="horz" wrap="square" lIns="91440" tIns="45720" rIns="91440" bIns="45720" rtlCol="0" anchor="ctr">
            <a:normAutofit/>
          </a:bodyPr>
          <a:lstStyle/>
          <a:p>
            <a:pPr marL="342900" indent="-342900">
              <a:lnSpc>
                <a:spcPct val="90000"/>
              </a:lnSpc>
              <a:spcAft>
                <a:spcPts val="600"/>
              </a:spcAft>
              <a:buFont typeface="Arial" panose="020B0604020202020204" pitchFamily="34" charset="0"/>
              <a:buChar char="•"/>
            </a:pPr>
            <a:r>
              <a:rPr lang="en-US" sz="2800" dirty="0">
                <a:solidFill>
                  <a:schemeClr val="bg1"/>
                </a:solidFill>
              </a:rPr>
              <a:t>Learning Fundamentals of  blockchain</a:t>
            </a:r>
          </a:p>
          <a:p>
            <a:pPr marL="342900" indent="-342900">
              <a:lnSpc>
                <a:spcPct val="90000"/>
              </a:lnSpc>
              <a:spcAft>
                <a:spcPts val="600"/>
              </a:spcAft>
              <a:buFont typeface="Arial" panose="020B0604020202020204" pitchFamily="34" charset="0"/>
              <a:buChar char="•"/>
            </a:pPr>
            <a:endParaRPr lang="en-US" sz="2800" dirty="0">
              <a:solidFill>
                <a:schemeClr val="bg1"/>
              </a:solidFill>
            </a:endParaRPr>
          </a:p>
          <a:p>
            <a:pPr marL="342900" indent="-342900">
              <a:lnSpc>
                <a:spcPct val="90000"/>
              </a:lnSpc>
              <a:spcAft>
                <a:spcPts val="600"/>
              </a:spcAft>
              <a:buFont typeface="Arial" panose="020B0604020202020204" pitchFamily="34" charset="0"/>
              <a:buChar char="•"/>
            </a:pPr>
            <a:r>
              <a:rPr lang="en-US" sz="2800" dirty="0">
                <a:solidFill>
                  <a:schemeClr val="bg1"/>
                </a:solidFill>
              </a:rPr>
              <a:t>Certification on Platforms Hyperledger /Ethereum</a:t>
            </a:r>
          </a:p>
          <a:p>
            <a:pPr marL="342900" indent="-342900">
              <a:lnSpc>
                <a:spcPct val="90000"/>
              </a:lnSpc>
              <a:spcAft>
                <a:spcPts val="600"/>
              </a:spcAft>
              <a:buFont typeface="Arial" panose="020B0604020202020204" pitchFamily="34" charset="0"/>
              <a:buChar char="•"/>
            </a:pPr>
            <a:endParaRPr lang="en-US" sz="2800" dirty="0">
              <a:solidFill>
                <a:schemeClr val="bg1"/>
              </a:solidFill>
            </a:endParaRPr>
          </a:p>
          <a:p>
            <a:pPr marL="342900" indent="-342900">
              <a:lnSpc>
                <a:spcPct val="90000"/>
              </a:lnSpc>
              <a:spcAft>
                <a:spcPts val="600"/>
              </a:spcAft>
              <a:buFont typeface="Arial" panose="020B0604020202020204" pitchFamily="34" charset="0"/>
              <a:buChar char="•"/>
            </a:pPr>
            <a:r>
              <a:rPr lang="en-US" sz="2800" dirty="0">
                <a:solidFill>
                  <a:schemeClr val="bg1"/>
                </a:solidFill>
              </a:rPr>
              <a:t>Startup ecosystem – Ready to take freshers based on Programming talent</a:t>
            </a:r>
          </a:p>
          <a:p>
            <a:pPr marL="342900" indent="-342900">
              <a:lnSpc>
                <a:spcPct val="90000"/>
              </a:lnSpc>
              <a:spcAft>
                <a:spcPts val="600"/>
              </a:spcAft>
              <a:buFont typeface="Arial" panose="020B0604020202020204" pitchFamily="34" charset="0"/>
              <a:buChar char="•"/>
            </a:pPr>
            <a:endParaRPr lang="en-US" sz="2800" dirty="0">
              <a:solidFill>
                <a:schemeClr val="bg1"/>
              </a:solidFill>
            </a:endParaRPr>
          </a:p>
          <a:p>
            <a:pPr marL="342900" indent="-342900">
              <a:lnSpc>
                <a:spcPct val="90000"/>
              </a:lnSpc>
              <a:spcAft>
                <a:spcPts val="600"/>
              </a:spcAft>
              <a:buFont typeface="Arial" panose="020B0604020202020204" pitchFamily="34" charset="0"/>
              <a:buChar char="•"/>
            </a:pPr>
            <a:r>
              <a:rPr lang="en-US" sz="2800" dirty="0" err="1">
                <a:solidFill>
                  <a:schemeClr val="bg1"/>
                </a:solidFill>
              </a:rPr>
              <a:t>SupplyChain</a:t>
            </a:r>
            <a:r>
              <a:rPr lang="en-US" sz="2800" dirty="0">
                <a:solidFill>
                  <a:schemeClr val="bg1"/>
                </a:solidFill>
              </a:rPr>
              <a:t> / Healthcare &amp; BFSI applications are first movers using blockchain</a:t>
            </a:r>
          </a:p>
          <a:p>
            <a:pPr marL="342900" indent="-342900">
              <a:lnSpc>
                <a:spcPct val="90000"/>
              </a:lnSpc>
              <a:spcAft>
                <a:spcPts val="600"/>
              </a:spcAft>
              <a:buFont typeface="Arial" panose="020B0604020202020204" pitchFamily="34" charset="0"/>
              <a:buChar char="•"/>
            </a:pPr>
            <a:endParaRPr lang="en-US" sz="2800" dirty="0">
              <a:solidFill>
                <a:schemeClr val="bg1"/>
              </a:solidFill>
            </a:endParaRPr>
          </a:p>
          <a:p>
            <a:pPr marL="342900" indent="-342900">
              <a:lnSpc>
                <a:spcPct val="90000"/>
              </a:lnSpc>
              <a:spcAft>
                <a:spcPts val="600"/>
              </a:spcAft>
              <a:buFont typeface="Arial" panose="020B0604020202020204" pitchFamily="34" charset="0"/>
              <a:buChar char="•"/>
            </a:pPr>
            <a:r>
              <a:rPr lang="en-US" sz="2800" dirty="0">
                <a:solidFill>
                  <a:schemeClr val="bg1"/>
                </a:solidFill>
              </a:rPr>
              <a:t>Over 20000+ Jobs on Career websites as of today in India.</a:t>
            </a:r>
          </a:p>
        </p:txBody>
      </p:sp>
      <p:sp>
        <p:nvSpPr>
          <p:cNvPr id="5" name="Rectangle 4">
            <a:extLst>
              <a:ext uri="{FF2B5EF4-FFF2-40B4-BE49-F238E27FC236}">
                <a16:creationId xmlns:a16="http://schemas.microsoft.com/office/drawing/2014/main" id="{F23BAAC4-6B45-4B95-92BE-7ECA641A89D2}"/>
              </a:ext>
            </a:extLst>
          </p:cNvPr>
          <p:cNvSpPr/>
          <p:nvPr/>
        </p:nvSpPr>
        <p:spPr>
          <a:xfrm>
            <a:off x="594166" y="5255768"/>
            <a:ext cx="4004274" cy="840230"/>
          </a:xfrm>
          <a:prstGeom prst="rect">
            <a:avLst/>
          </a:prstGeom>
        </p:spPr>
        <p:txBody>
          <a:bodyPr wrap="square">
            <a:spAutoFit/>
          </a:bodyPr>
          <a:lstStyle/>
          <a:p>
            <a:pPr>
              <a:lnSpc>
                <a:spcPct val="90000"/>
              </a:lnSpc>
              <a:spcAft>
                <a:spcPts val="600"/>
              </a:spcAft>
            </a:pPr>
            <a:r>
              <a:rPr lang="en-US" dirty="0"/>
              <a:t> A PwC report says, 56% of Indian businesses are inclined to make blockchain a part of their core business.</a:t>
            </a:r>
          </a:p>
        </p:txBody>
      </p:sp>
    </p:spTree>
    <p:extLst>
      <p:ext uri="{BB962C8B-B14F-4D97-AF65-F5344CB8AC3E}">
        <p14:creationId xmlns:p14="http://schemas.microsoft.com/office/powerpoint/2010/main" val="406086814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7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nfographic of companies and segments using blockchain technology">
            <a:extLst>
              <a:ext uri="{FF2B5EF4-FFF2-40B4-BE49-F238E27FC236}">
                <a16:creationId xmlns:a16="http://schemas.microsoft.com/office/drawing/2014/main" id="{89A74FED-3412-4929-BC47-60082C54635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72714" y="643467"/>
            <a:ext cx="7846571"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978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1341-7C9A-48CA-801D-2046CDC6327F}"/>
              </a:ext>
            </a:extLst>
          </p:cNvPr>
          <p:cNvSpPr>
            <a:spLocks noGrp="1"/>
          </p:cNvSpPr>
          <p:nvPr>
            <p:ph type="ctrTitle"/>
          </p:nvPr>
        </p:nvSpPr>
        <p:spPr>
          <a:xfrm>
            <a:off x="6072445" y="3640254"/>
            <a:ext cx="5319433" cy="2076333"/>
          </a:xfrm>
        </p:spPr>
        <p:txBody>
          <a:bodyPr anchor="t">
            <a:noAutofit/>
          </a:bodyPr>
          <a:lstStyle/>
          <a:p>
            <a:r>
              <a:rPr lang="en-US" sz="2000" dirty="0"/>
              <a:t>Satya Prakash Koppaka</a:t>
            </a:r>
            <a:br>
              <a:rPr lang="en-US" sz="2000" dirty="0"/>
            </a:br>
            <a:r>
              <a:rPr lang="en-US" sz="2000" dirty="0"/>
              <a:t>Certified  </a:t>
            </a:r>
            <a:r>
              <a:rPr lang="en-US" sz="2000" dirty="0" err="1"/>
              <a:t>BlockChain</a:t>
            </a:r>
            <a:r>
              <a:rPr lang="en-US" sz="2000" dirty="0"/>
              <a:t> Expert</a:t>
            </a:r>
            <a:br>
              <a:rPr lang="en-US" sz="2000" dirty="0"/>
            </a:br>
            <a:r>
              <a:rPr lang="en-US" sz="2000" dirty="0"/>
              <a:t>Advisor </a:t>
            </a:r>
            <a:r>
              <a:rPr lang="en-US" sz="2000" dirty="0" err="1"/>
              <a:t>BlockChain</a:t>
            </a:r>
            <a:r>
              <a:rPr lang="en-US" sz="2000" dirty="0"/>
              <a:t> Startup Ecosystem</a:t>
            </a:r>
            <a:br>
              <a:rPr lang="en-US" sz="2000" dirty="0"/>
            </a:br>
            <a:br>
              <a:rPr lang="en-US" sz="2000" dirty="0"/>
            </a:br>
            <a:r>
              <a:rPr lang="en-US" sz="2000" dirty="0">
                <a:hlinkClick r:id="rId2">
                  <a:extLst>
                    <a:ext uri="{A12FA001-AC4F-418D-AE19-62706E023703}">
                      <ahyp:hlinkClr xmlns:ahyp="http://schemas.microsoft.com/office/drawing/2018/hyperlinkcolor" val="tx"/>
                    </a:ext>
                  </a:extLst>
                </a:hlinkClick>
              </a:rPr>
              <a:t>Saccha.Koppaka@gmail.com</a:t>
            </a:r>
            <a:br>
              <a:rPr lang="en-US" sz="2000" dirty="0"/>
            </a:br>
            <a:r>
              <a:rPr lang="en-US" sz="2000" dirty="0"/>
              <a:t>https://www.linkedin.com/in/satyakoppaka</a:t>
            </a:r>
            <a:br>
              <a:rPr lang="en-US" sz="2000" dirty="0"/>
            </a:br>
            <a:r>
              <a:rPr lang="en-US" sz="2000" dirty="0"/>
              <a:t>Twitter: @SatyaKoppaka14</a:t>
            </a:r>
            <a:br>
              <a:rPr lang="en-US" sz="2000" dirty="0">
                <a:solidFill>
                  <a:schemeClr val="bg1"/>
                </a:solidFill>
              </a:rPr>
            </a:br>
            <a:endParaRPr lang="en-US" sz="2000" dirty="0"/>
          </a:p>
        </p:txBody>
      </p:sp>
      <p:sp>
        <p:nvSpPr>
          <p:cNvPr id="3" name="Subtitle 2">
            <a:extLst>
              <a:ext uri="{FF2B5EF4-FFF2-40B4-BE49-F238E27FC236}">
                <a16:creationId xmlns:a16="http://schemas.microsoft.com/office/drawing/2014/main" id="{214BF1D9-691F-4920-83FC-4286D3B022A1}"/>
              </a:ext>
            </a:extLst>
          </p:cNvPr>
          <p:cNvSpPr>
            <a:spLocks noGrp="1"/>
          </p:cNvSpPr>
          <p:nvPr>
            <p:ph type="subTitle" idx="1"/>
          </p:nvPr>
        </p:nvSpPr>
        <p:spPr>
          <a:xfrm>
            <a:off x="6072446" y="2668075"/>
            <a:ext cx="5319431" cy="972180"/>
          </a:xfrm>
        </p:spPr>
        <p:txBody>
          <a:bodyPr anchor="b">
            <a:normAutofit fontScale="92500" lnSpcReduction="10000"/>
          </a:bodyPr>
          <a:lstStyle/>
          <a:p>
            <a:pPr algn="l"/>
            <a:r>
              <a:rPr lang="en-US" sz="7200" dirty="0"/>
              <a:t>Thank You</a:t>
            </a:r>
          </a:p>
        </p:txBody>
      </p:sp>
      <p:sp>
        <p:nvSpPr>
          <p:cNvPr id="9" name="Freeform: Shape 8">
            <a:extLst>
              <a:ext uri="{FF2B5EF4-FFF2-40B4-BE49-F238E27FC236}">
                <a16:creationId xmlns:a16="http://schemas.microsoft.com/office/drawing/2014/main" id="{2C6334C2-F73F-4B3B-A626-DD5F69DF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blue, large, light, water&#10;&#10;Description automatically generated">
            <a:extLst>
              <a:ext uri="{FF2B5EF4-FFF2-40B4-BE49-F238E27FC236}">
                <a16:creationId xmlns:a16="http://schemas.microsoft.com/office/drawing/2014/main" id="{8D90DD35-F920-4388-8576-76D4932AE506}"/>
              </a:ext>
            </a:extLst>
          </p:cNvPr>
          <p:cNvPicPr>
            <a:picLocks noChangeAspect="1"/>
          </p:cNvPicPr>
          <p:nvPr/>
        </p:nvPicPr>
        <p:blipFill rotWithShape="1">
          <a:blip r:embed="rId3">
            <a:extLst>
              <a:ext uri="{28A0092B-C50C-407E-A947-70E740481C1C}">
                <a14:useLocalDpi xmlns:a14="http://schemas.microsoft.com/office/drawing/2010/main" val="0"/>
              </a:ext>
            </a:extLst>
          </a:blip>
          <a:srcRect t="21331" r="1" b="1"/>
          <a:stretch/>
        </p:blipFill>
        <p:spPr>
          <a:xfrm>
            <a:off x="20" y="10"/>
            <a:ext cx="5234499" cy="6210619"/>
          </a:xfrm>
          <a:custGeom>
            <a:avLst/>
            <a:gdLst/>
            <a:ahLst/>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Tree>
    <p:extLst>
      <p:ext uri="{BB962C8B-B14F-4D97-AF65-F5344CB8AC3E}">
        <p14:creationId xmlns:p14="http://schemas.microsoft.com/office/powerpoint/2010/main" val="250248373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00D726-3870-4257-BEF4-AFADB45895AA}"/>
              </a:ext>
            </a:extLst>
          </p:cNvPr>
          <p:cNvSpPr txBox="1"/>
          <p:nvPr/>
        </p:nvSpPr>
        <p:spPr>
          <a:xfrm>
            <a:off x="2701208" y="2584704"/>
            <a:ext cx="6789584" cy="1641347"/>
          </a:xfrm>
          <a:prstGeom prst="rect">
            <a:avLst/>
          </a:prstGeom>
          <a:noFill/>
        </p:spPr>
        <p:txBody>
          <a:bodyPr wrap="square" lIns="0" tIns="0" rIns="0" bIns="0" rtlCol="0">
            <a:spAutoFit/>
          </a:bodyPr>
          <a:lstStyle/>
          <a:p>
            <a:pPr algn="ctr">
              <a:buClr>
                <a:schemeClr val="bg1"/>
              </a:buClr>
            </a:pPr>
            <a:r>
              <a:rPr lang="en-US" sz="10666" dirty="0">
                <a:solidFill>
                  <a:srgbClr val="0070C0"/>
                </a:solidFill>
              </a:rPr>
              <a:t>Blockchain</a:t>
            </a:r>
          </a:p>
        </p:txBody>
      </p:sp>
      <p:sp>
        <p:nvSpPr>
          <p:cNvPr id="3" name="Rectangle 2">
            <a:extLst>
              <a:ext uri="{FF2B5EF4-FFF2-40B4-BE49-F238E27FC236}">
                <a16:creationId xmlns:a16="http://schemas.microsoft.com/office/drawing/2014/main" id="{12C89D08-4EF3-4A10-BDBE-712637D83567}"/>
              </a:ext>
            </a:extLst>
          </p:cNvPr>
          <p:cNvSpPr/>
          <p:nvPr/>
        </p:nvSpPr>
        <p:spPr>
          <a:xfrm>
            <a:off x="9331876" y="3082399"/>
            <a:ext cx="2407965" cy="375715"/>
          </a:xfrm>
          <a:prstGeom prst="rect">
            <a:avLst/>
          </a:prstGeom>
          <a:noFill/>
          <a:ln w="12700" cmpd="sng">
            <a:noFill/>
          </a:ln>
          <a:effectLst/>
        </p:spPr>
        <p:txBody>
          <a:bodyPr wrap="square" lIns="0" tIns="0" rIns="0" bIns="0" rtlCol="0" anchor="ctr">
            <a:noAutofit/>
          </a:bodyPr>
          <a:lstStyle/>
          <a:p>
            <a:pPr algn="ctr">
              <a:lnSpc>
                <a:spcPct val="90000"/>
              </a:lnSpc>
              <a:spcBef>
                <a:spcPts val="800"/>
              </a:spcBef>
            </a:pPr>
            <a:r>
              <a:rPr lang="en-US" sz="3733" dirty="0">
                <a:solidFill>
                  <a:schemeClr val="bg2"/>
                </a:solidFill>
              </a:rPr>
              <a:t>data trust</a:t>
            </a:r>
          </a:p>
        </p:txBody>
      </p:sp>
      <p:sp>
        <p:nvSpPr>
          <p:cNvPr id="4" name="Rectangle 3">
            <a:extLst>
              <a:ext uri="{FF2B5EF4-FFF2-40B4-BE49-F238E27FC236}">
                <a16:creationId xmlns:a16="http://schemas.microsoft.com/office/drawing/2014/main" id="{D03EC838-3557-4309-8754-F8155929CC7F}"/>
              </a:ext>
            </a:extLst>
          </p:cNvPr>
          <p:cNvSpPr/>
          <p:nvPr/>
        </p:nvSpPr>
        <p:spPr>
          <a:xfrm>
            <a:off x="7177075" y="4079392"/>
            <a:ext cx="2407965" cy="375715"/>
          </a:xfrm>
          <a:prstGeom prst="rect">
            <a:avLst/>
          </a:prstGeom>
          <a:noFill/>
          <a:ln w="12700" cmpd="sng">
            <a:noFill/>
          </a:ln>
          <a:effectLst/>
        </p:spPr>
        <p:txBody>
          <a:bodyPr wrap="square" lIns="0" tIns="0" rIns="0" bIns="0" rtlCol="0" anchor="ctr">
            <a:noAutofit/>
          </a:bodyPr>
          <a:lstStyle/>
          <a:p>
            <a:pPr algn="ctr">
              <a:lnSpc>
                <a:spcPct val="90000"/>
              </a:lnSpc>
              <a:spcBef>
                <a:spcPts val="800"/>
              </a:spcBef>
            </a:pPr>
            <a:r>
              <a:rPr lang="en-US" sz="3733" dirty="0">
                <a:solidFill>
                  <a:schemeClr val="bg2"/>
                </a:solidFill>
              </a:rPr>
              <a:t>transaction</a:t>
            </a:r>
          </a:p>
        </p:txBody>
      </p:sp>
      <p:sp>
        <p:nvSpPr>
          <p:cNvPr id="5" name="Rectangle 4">
            <a:extLst>
              <a:ext uri="{FF2B5EF4-FFF2-40B4-BE49-F238E27FC236}">
                <a16:creationId xmlns:a16="http://schemas.microsoft.com/office/drawing/2014/main" id="{AC736310-DDED-42CF-AD65-4060528424DB}"/>
              </a:ext>
            </a:extLst>
          </p:cNvPr>
          <p:cNvSpPr/>
          <p:nvPr/>
        </p:nvSpPr>
        <p:spPr>
          <a:xfrm>
            <a:off x="2824592" y="2397564"/>
            <a:ext cx="2491933" cy="299965"/>
          </a:xfrm>
          <a:prstGeom prst="rect">
            <a:avLst/>
          </a:prstGeom>
          <a:noFill/>
          <a:ln w="12700" cmpd="sng">
            <a:noFill/>
          </a:ln>
          <a:effectLst/>
        </p:spPr>
        <p:txBody>
          <a:bodyPr wrap="square" lIns="0" tIns="0" rIns="0" bIns="0" rtlCol="0" anchor="ctr">
            <a:noAutofit/>
          </a:bodyPr>
          <a:lstStyle/>
          <a:p>
            <a:pPr algn="ctr">
              <a:lnSpc>
                <a:spcPct val="90000"/>
              </a:lnSpc>
              <a:spcBef>
                <a:spcPts val="800"/>
              </a:spcBef>
            </a:pPr>
            <a:r>
              <a:rPr lang="en-US" sz="2667" dirty="0">
                <a:solidFill>
                  <a:schemeClr val="bg2"/>
                </a:solidFill>
              </a:rPr>
              <a:t>transformation</a:t>
            </a:r>
          </a:p>
        </p:txBody>
      </p:sp>
      <p:sp>
        <p:nvSpPr>
          <p:cNvPr id="6" name="Rectangle 5">
            <a:extLst>
              <a:ext uri="{FF2B5EF4-FFF2-40B4-BE49-F238E27FC236}">
                <a16:creationId xmlns:a16="http://schemas.microsoft.com/office/drawing/2014/main" id="{8A97B813-7A68-4DE6-9F6F-9CF3C96101C5}"/>
              </a:ext>
            </a:extLst>
          </p:cNvPr>
          <p:cNvSpPr/>
          <p:nvPr/>
        </p:nvSpPr>
        <p:spPr>
          <a:xfrm>
            <a:off x="9429398" y="3662819"/>
            <a:ext cx="1985701" cy="278320"/>
          </a:xfrm>
          <a:prstGeom prst="rect">
            <a:avLst/>
          </a:prstGeom>
          <a:noFill/>
          <a:ln w="12700" cmpd="sng">
            <a:noFill/>
          </a:ln>
          <a:effectLst/>
        </p:spPr>
        <p:txBody>
          <a:bodyPr wrap="square" lIns="0" tIns="0" rIns="0" bIns="0" rtlCol="0" anchor="ctr">
            <a:noAutofit/>
          </a:bodyPr>
          <a:lstStyle/>
          <a:p>
            <a:pPr algn="ctr">
              <a:lnSpc>
                <a:spcPct val="90000"/>
              </a:lnSpc>
              <a:spcBef>
                <a:spcPts val="800"/>
              </a:spcBef>
            </a:pPr>
            <a:r>
              <a:rPr lang="en-US" sz="2667" dirty="0">
                <a:solidFill>
                  <a:schemeClr val="bg2"/>
                </a:solidFill>
              </a:rPr>
              <a:t>knowledge</a:t>
            </a:r>
          </a:p>
        </p:txBody>
      </p:sp>
      <p:sp>
        <p:nvSpPr>
          <p:cNvPr id="7" name="Rectangle 6">
            <a:extLst>
              <a:ext uri="{FF2B5EF4-FFF2-40B4-BE49-F238E27FC236}">
                <a16:creationId xmlns:a16="http://schemas.microsoft.com/office/drawing/2014/main" id="{23E2BF72-3119-4737-B1C8-A563EF518FFD}"/>
              </a:ext>
            </a:extLst>
          </p:cNvPr>
          <p:cNvSpPr/>
          <p:nvPr/>
        </p:nvSpPr>
        <p:spPr>
          <a:xfrm>
            <a:off x="4646218" y="4117698"/>
            <a:ext cx="2084409" cy="233601"/>
          </a:xfrm>
          <a:prstGeom prst="rect">
            <a:avLst/>
          </a:prstGeom>
          <a:noFill/>
          <a:ln w="12700" cmpd="sng">
            <a:noFill/>
          </a:ln>
          <a:effectLst/>
        </p:spPr>
        <p:txBody>
          <a:bodyPr wrap="square" lIns="0" tIns="0" rIns="0" bIns="0" rtlCol="0" anchor="ctr">
            <a:noAutofit/>
          </a:bodyPr>
          <a:lstStyle/>
          <a:p>
            <a:pPr algn="ctr">
              <a:lnSpc>
                <a:spcPct val="90000"/>
              </a:lnSpc>
              <a:spcBef>
                <a:spcPts val="800"/>
              </a:spcBef>
            </a:pPr>
            <a:r>
              <a:rPr lang="en-US" sz="2667" dirty="0">
                <a:solidFill>
                  <a:schemeClr val="bg2"/>
                </a:solidFill>
              </a:rPr>
              <a:t>anonymous</a:t>
            </a:r>
          </a:p>
        </p:txBody>
      </p:sp>
      <p:sp>
        <p:nvSpPr>
          <p:cNvPr id="8" name="Rectangle 7">
            <a:extLst>
              <a:ext uri="{FF2B5EF4-FFF2-40B4-BE49-F238E27FC236}">
                <a16:creationId xmlns:a16="http://schemas.microsoft.com/office/drawing/2014/main" id="{7FE5F04F-1D62-4729-8A2E-E0A632E5FF27}"/>
              </a:ext>
            </a:extLst>
          </p:cNvPr>
          <p:cNvSpPr/>
          <p:nvPr/>
        </p:nvSpPr>
        <p:spPr>
          <a:xfrm>
            <a:off x="959554" y="4064015"/>
            <a:ext cx="3733415" cy="375715"/>
          </a:xfrm>
          <a:prstGeom prst="rect">
            <a:avLst/>
          </a:prstGeom>
          <a:noFill/>
          <a:ln w="12700" cmpd="sng">
            <a:noFill/>
          </a:ln>
          <a:effectLst/>
        </p:spPr>
        <p:txBody>
          <a:bodyPr wrap="square" lIns="0" tIns="0" rIns="0" bIns="0" rtlCol="0" anchor="ctr">
            <a:noAutofit/>
          </a:bodyPr>
          <a:lstStyle/>
          <a:p>
            <a:pPr algn="ctr">
              <a:lnSpc>
                <a:spcPct val="90000"/>
              </a:lnSpc>
              <a:spcBef>
                <a:spcPts val="800"/>
              </a:spcBef>
            </a:pPr>
            <a:r>
              <a:rPr lang="en-US" sz="3733" dirty="0">
                <a:solidFill>
                  <a:schemeClr val="bg2"/>
                </a:solidFill>
              </a:rPr>
              <a:t>distributed ledger</a:t>
            </a:r>
          </a:p>
        </p:txBody>
      </p:sp>
      <p:sp>
        <p:nvSpPr>
          <p:cNvPr id="9" name="Rectangle 8">
            <a:extLst>
              <a:ext uri="{FF2B5EF4-FFF2-40B4-BE49-F238E27FC236}">
                <a16:creationId xmlns:a16="http://schemas.microsoft.com/office/drawing/2014/main" id="{32EABB03-791E-4749-BB7C-A12F051869B9}"/>
              </a:ext>
            </a:extLst>
          </p:cNvPr>
          <p:cNvSpPr/>
          <p:nvPr/>
        </p:nvSpPr>
        <p:spPr>
          <a:xfrm>
            <a:off x="7268009" y="2032830"/>
            <a:ext cx="2786145" cy="256164"/>
          </a:xfrm>
          <a:prstGeom prst="rect">
            <a:avLst/>
          </a:prstGeom>
          <a:noFill/>
          <a:ln w="12700" cmpd="sng">
            <a:noFill/>
          </a:ln>
          <a:effectLst/>
        </p:spPr>
        <p:txBody>
          <a:bodyPr wrap="square" lIns="0" tIns="0" rIns="0" bIns="0" rtlCol="0" anchor="ctr">
            <a:noAutofit/>
          </a:bodyPr>
          <a:lstStyle/>
          <a:p>
            <a:pPr algn="ctr">
              <a:lnSpc>
                <a:spcPct val="90000"/>
              </a:lnSpc>
              <a:spcBef>
                <a:spcPts val="800"/>
              </a:spcBef>
            </a:pPr>
            <a:r>
              <a:rPr lang="en-US" sz="2667" dirty="0">
                <a:solidFill>
                  <a:schemeClr val="bg2"/>
                </a:solidFill>
              </a:rPr>
              <a:t>communications</a:t>
            </a:r>
          </a:p>
        </p:txBody>
      </p:sp>
      <p:sp>
        <p:nvSpPr>
          <p:cNvPr id="10" name="Rectangle 9">
            <a:extLst>
              <a:ext uri="{FF2B5EF4-FFF2-40B4-BE49-F238E27FC236}">
                <a16:creationId xmlns:a16="http://schemas.microsoft.com/office/drawing/2014/main" id="{74E0F658-B4D1-4596-829D-034DF8F9D55B}"/>
              </a:ext>
            </a:extLst>
          </p:cNvPr>
          <p:cNvSpPr/>
          <p:nvPr/>
        </p:nvSpPr>
        <p:spPr>
          <a:xfrm>
            <a:off x="5699253" y="2397565"/>
            <a:ext cx="4070752" cy="401068"/>
          </a:xfrm>
          <a:prstGeom prst="rect">
            <a:avLst/>
          </a:prstGeom>
          <a:noFill/>
          <a:ln w="12700" cmpd="sng">
            <a:noFill/>
          </a:ln>
          <a:effectLst/>
        </p:spPr>
        <p:txBody>
          <a:bodyPr wrap="square" lIns="0" tIns="0" rIns="0" bIns="0" rtlCol="0" anchor="ctr">
            <a:noAutofit/>
          </a:bodyPr>
          <a:lstStyle/>
          <a:p>
            <a:pPr algn="ctr">
              <a:lnSpc>
                <a:spcPct val="90000"/>
              </a:lnSpc>
              <a:spcBef>
                <a:spcPts val="800"/>
              </a:spcBef>
            </a:pPr>
            <a:r>
              <a:rPr lang="en-US" sz="2133" dirty="0">
                <a:solidFill>
                  <a:schemeClr val="bg2"/>
                </a:solidFill>
              </a:rPr>
              <a:t>secure immutable digital ledger</a:t>
            </a:r>
          </a:p>
        </p:txBody>
      </p:sp>
      <p:sp>
        <p:nvSpPr>
          <p:cNvPr id="11" name="Rectangle 10">
            <a:extLst>
              <a:ext uri="{FF2B5EF4-FFF2-40B4-BE49-F238E27FC236}">
                <a16:creationId xmlns:a16="http://schemas.microsoft.com/office/drawing/2014/main" id="{485D74FB-F7CC-4208-82D5-28B6EF6C6236}"/>
              </a:ext>
            </a:extLst>
          </p:cNvPr>
          <p:cNvSpPr/>
          <p:nvPr/>
        </p:nvSpPr>
        <p:spPr>
          <a:xfrm>
            <a:off x="9724714" y="2572761"/>
            <a:ext cx="1297148" cy="268273"/>
          </a:xfrm>
          <a:prstGeom prst="rect">
            <a:avLst/>
          </a:prstGeom>
          <a:noFill/>
          <a:ln w="12700" cmpd="sng">
            <a:noFill/>
          </a:ln>
          <a:effectLst/>
        </p:spPr>
        <p:txBody>
          <a:bodyPr wrap="square" lIns="0" tIns="0" rIns="0" bIns="0" rtlCol="0" anchor="ctr">
            <a:noAutofit/>
          </a:bodyPr>
          <a:lstStyle/>
          <a:p>
            <a:pPr algn="ctr">
              <a:lnSpc>
                <a:spcPct val="90000"/>
              </a:lnSpc>
              <a:spcBef>
                <a:spcPts val="800"/>
              </a:spcBef>
            </a:pPr>
            <a:r>
              <a:rPr lang="en-US" sz="2133" dirty="0">
                <a:solidFill>
                  <a:schemeClr val="bg2"/>
                </a:solidFill>
              </a:rPr>
              <a:t>exchange</a:t>
            </a:r>
          </a:p>
        </p:txBody>
      </p:sp>
      <p:sp>
        <p:nvSpPr>
          <p:cNvPr id="12" name="Rectangle 11">
            <a:extLst>
              <a:ext uri="{FF2B5EF4-FFF2-40B4-BE49-F238E27FC236}">
                <a16:creationId xmlns:a16="http://schemas.microsoft.com/office/drawing/2014/main" id="{DEFFCA4C-F8DA-4799-A6C6-8FE383FB8D25}"/>
              </a:ext>
            </a:extLst>
          </p:cNvPr>
          <p:cNvSpPr/>
          <p:nvPr/>
        </p:nvSpPr>
        <p:spPr>
          <a:xfrm>
            <a:off x="1371521" y="2968841"/>
            <a:ext cx="1302723" cy="309851"/>
          </a:xfrm>
          <a:prstGeom prst="rect">
            <a:avLst/>
          </a:prstGeom>
          <a:noFill/>
          <a:ln w="12700" cmpd="sng">
            <a:noFill/>
          </a:ln>
          <a:effectLst/>
        </p:spPr>
        <p:txBody>
          <a:bodyPr wrap="square" lIns="0" tIns="0" rIns="0" bIns="0" rtlCol="0" anchor="ctr">
            <a:noAutofit/>
          </a:bodyPr>
          <a:lstStyle/>
          <a:p>
            <a:pPr algn="ctr">
              <a:lnSpc>
                <a:spcPct val="90000"/>
              </a:lnSpc>
              <a:spcBef>
                <a:spcPts val="800"/>
              </a:spcBef>
            </a:pPr>
            <a:r>
              <a:rPr lang="en-US" sz="2667" dirty="0">
                <a:solidFill>
                  <a:schemeClr val="bg2"/>
                </a:solidFill>
              </a:rPr>
              <a:t>transfer</a:t>
            </a:r>
          </a:p>
        </p:txBody>
      </p:sp>
      <p:sp>
        <p:nvSpPr>
          <p:cNvPr id="13" name="Rectangle 12">
            <a:extLst>
              <a:ext uri="{FF2B5EF4-FFF2-40B4-BE49-F238E27FC236}">
                <a16:creationId xmlns:a16="http://schemas.microsoft.com/office/drawing/2014/main" id="{C7273D9A-2EE9-4D57-8FA7-211B10D36EDB}"/>
              </a:ext>
            </a:extLst>
          </p:cNvPr>
          <p:cNvSpPr/>
          <p:nvPr/>
        </p:nvSpPr>
        <p:spPr>
          <a:xfrm>
            <a:off x="800913" y="3549347"/>
            <a:ext cx="1873331" cy="220000"/>
          </a:xfrm>
          <a:prstGeom prst="rect">
            <a:avLst/>
          </a:prstGeom>
          <a:noFill/>
          <a:ln w="12700" cmpd="sng">
            <a:noFill/>
          </a:ln>
          <a:effectLst/>
        </p:spPr>
        <p:txBody>
          <a:bodyPr wrap="square" lIns="0" tIns="0" rIns="0" bIns="0" rtlCol="0" anchor="ctr">
            <a:noAutofit/>
          </a:bodyPr>
          <a:lstStyle/>
          <a:p>
            <a:pPr algn="ctr">
              <a:lnSpc>
                <a:spcPct val="90000"/>
              </a:lnSpc>
              <a:spcBef>
                <a:spcPts val="800"/>
              </a:spcBef>
            </a:pPr>
            <a:r>
              <a:rPr lang="en-US" sz="2133" dirty="0">
                <a:solidFill>
                  <a:schemeClr val="bg2"/>
                </a:solidFill>
              </a:rPr>
              <a:t>digital banking</a:t>
            </a:r>
          </a:p>
        </p:txBody>
      </p:sp>
      <p:sp>
        <p:nvSpPr>
          <p:cNvPr id="14" name="Rectangle 13">
            <a:extLst>
              <a:ext uri="{FF2B5EF4-FFF2-40B4-BE49-F238E27FC236}">
                <a16:creationId xmlns:a16="http://schemas.microsoft.com/office/drawing/2014/main" id="{C42B830F-769D-4373-A84B-31873769FF39}"/>
              </a:ext>
            </a:extLst>
          </p:cNvPr>
          <p:cNvSpPr/>
          <p:nvPr/>
        </p:nvSpPr>
        <p:spPr>
          <a:xfrm>
            <a:off x="4287682" y="2786954"/>
            <a:ext cx="1094303" cy="247492"/>
          </a:xfrm>
          <a:prstGeom prst="rect">
            <a:avLst/>
          </a:prstGeom>
          <a:noFill/>
          <a:ln w="12700" cmpd="sng">
            <a:noFill/>
          </a:ln>
          <a:effectLst/>
        </p:spPr>
        <p:txBody>
          <a:bodyPr wrap="square" lIns="0" tIns="0" rIns="0" bIns="0" rtlCol="0" anchor="ctr">
            <a:noAutofit/>
          </a:bodyPr>
          <a:lstStyle/>
          <a:p>
            <a:pPr algn="ctr">
              <a:lnSpc>
                <a:spcPct val="90000"/>
              </a:lnSpc>
              <a:spcBef>
                <a:spcPts val="800"/>
              </a:spcBef>
            </a:pPr>
            <a:r>
              <a:rPr lang="en-US" sz="2133" dirty="0">
                <a:solidFill>
                  <a:schemeClr val="bg2"/>
                </a:solidFill>
              </a:rPr>
              <a:t>analytics</a:t>
            </a:r>
          </a:p>
        </p:txBody>
      </p:sp>
      <p:sp>
        <p:nvSpPr>
          <p:cNvPr id="15" name="Rectangle 14">
            <a:extLst>
              <a:ext uri="{FF2B5EF4-FFF2-40B4-BE49-F238E27FC236}">
                <a16:creationId xmlns:a16="http://schemas.microsoft.com/office/drawing/2014/main" id="{FAFFCE46-89CE-4D41-A46C-CE6280E7A010}"/>
              </a:ext>
            </a:extLst>
          </p:cNvPr>
          <p:cNvSpPr/>
          <p:nvPr/>
        </p:nvSpPr>
        <p:spPr>
          <a:xfrm>
            <a:off x="5144230" y="4546580"/>
            <a:ext cx="1903660" cy="375715"/>
          </a:xfrm>
          <a:prstGeom prst="rect">
            <a:avLst/>
          </a:prstGeom>
          <a:noFill/>
          <a:ln w="12700" cmpd="sng">
            <a:noFill/>
          </a:ln>
          <a:effectLst/>
        </p:spPr>
        <p:txBody>
          <a:bodyPr wrap="square" lIns="0" tIns="0" rIns="0" bIns="0" rtlCol="0" anchor="ctr">
            <a:noAutofit/>
          </a:bodyPr>
          <a:lstStyle/>
          <a:p>
            <a:pPr algn="ctr">
              <a:lnSpc>
                <a:spcPct val="90000"/>
              </a:lnSpc>
              <a:spcBef>
                <a:spcPts val="800"/>
              </a:spcBef>
            </a:pPr>
            <a:r>
              <a:rPr lang="en-US" sz="3733" dirty="0">
                <a:solidFill>
                  <a:schemeClr val="bg2"/>
                </a:solidFill>
              </a:rPr>
              <a:t>security</a:t>
            </a:r>
          </a:p>
        </p:txBody>
      </p:sp>
    </p:spTree>
    <p:extLst>
      <p:ext uri="{BB962C8B-B14F-4D97-AF65-F5344CB8AC3E}">
        <p14:creationId xmlns:p14="http://schemas.microsoft.com/office/powerpoint/2010/main" val="386959634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3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0-#ppt_w/2"/>
                                          </p:val>
                                        </p:tav>
                                        <p:tav tm="100000">
                                          <p:val>
                                            <p:strVal val="#ppt_x"/>
                                          </p:val>
                                        </p:tav>
                                      </p:tavLst>
                                    </p:anim>
                                    <p:anim calcmode="lin" valueType="num">
                                      <p:cBhvr additive="base">
                                        <p:cTn id="16" dur="75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6" fill="hold" grpId="0" nodeType="withEffect">
                                  <p:stCondLst>
                                    <p:cond delay="6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1+#ppt_w/2"/>
                                          </p:val>
                                        </p:tav>
                                        <p:tav tm="100000">
                                          <p:val>
                                            <p:strVal val="#ppt_x"/>
                                          </p:val>
                                        </p:tav>
                                      </p:tavLst>
                                    </p:anim>
                                    <p:anim calcmode="lin" valueType="num">
                                      <p:cBhvr additive="base">
                                        <p:cTn id="20" dur="75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0" fill="hold"/>
                                        <p:tgtEl>
                                          <p:spTgt spid="7"/>
                                        </p:tgtEl>
                                        <p:attrNameLst>
                                          <p:attrName>ppt_x</p:attrName>
                                        </p:attrNameLst>
                                      </p:cBhvr>
                                      <p:tavLst>
                                        <p:tav tm="0">
                                          <p:val>
                                            <p:strVal val="#ppt_x"/>
                                          </p:val>
                                        </p:tav>
                                        <p:tav tm="100000">
                                          <p:val>
                                            <p:strVal val="#ppt_x"/>
                                          </p:val>
                                        </p:tav>
                                      </p:tavLst>
                                    </p:anim>
                                    <p:anim calcmode="lin" valueType="num">
                                      <p:cBhvr additive="base">
                                        <p:cTn id="24" dur="75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3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0-#ppt_w/2"/>
                                          </p:val>
                                        </p:tav>
                                        <p:tav tm="100000">
                                          <p:val>
                                            <p:strVal val="#ppt_x"/>
                                          </p:val>
                                        </p:tav>
                                      </p:tavLst>
                                    </p:anim>
                                    <p:anim calcmode="lin" valueType="num">
                                      <p:cBhvr additive="base">
                                        <p:cTn id="28" dur="75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60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750" fill="hold"/>
                                        <p:tgtEl>
                                          <p:spTgt spid="9"/>
                                        </p:tgtEl>
                                        <p:attrNameLst>
                                          <p:attrName>ppt_x</p:attrName>
                                        </p:attrNameLst>
                                      </p:cBhvr>
                                      <p:tavLst>
                                        <p:tav tm="0">
                                          <p:val>
                                            <p:strVal val="#ppt_x"/>
                                          </p:val>
                                        </p:tav>
                                        <p:tav tm="100000">
                                          <p:val>
                                            <p:strVal val="#ppt_x"/>
                                          </p:val>
                                        </p:tav>
                                      </p:tavLst>
                                    </p:anim>
                                    <p:anim calcmode="lin" valueType="num">
                                      <p:cBhvr additive="base">
                                        <p:cTn id="32" dur="750" fill="hold"/>
                                        <p:tgtEl>
                                          <p:spTgt spid="9"/>
                                        </p:tgtEl>
                                        <p:attrNameLst>
                                          <p:attrName>ppt_y</p:attrName>
                                        </p:attrNameLst>
                                      </p:cBhvr>
                                      <p:tavLst>
                                        <p:tav tm="0">
                                          <p:val>
                                            <p:strVal val="0-#ppt_h/2"/>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750" fill="hold"/>
                                        <p:tgtEl>
                                          <p:spTgt spid="10"/>
                                        </p:tgtEl>
                                        <p:attrNameLst>
                                          <p:attrName>ppt_x</p:attrName>
                                        </p:attrNameLst>
                                      </p:cBhvr>
                                      <p:tavLst>
                                        <p:tav tm="0">
                                          <p:val>
                                            <p:strVal val="1+#ppt_w/2"/>
                                          </p:val>
                                        </p:tav>
                                        <p:tav tm="100000">
                                          <p:val>
                                            <p:strVal val="#ppt_x"/>
                                          </p:val>
                                        </p:tav>
                                      </p:tavLst>
                                    </p:anim>
                                    <p:anim calcmode="lin" valueType="num">
                                      <p:cBhvr additive="base">
                                        <p:cTn id="36" dur="750" fill="hold"/>
                                        <p:tgtEl>
                                          <p:spTgt spid="10"/>
                                        </p:tgtEl>
                                        <p:attrNameLst>
                                          <p:attrName>ppt_y</p:attrName>
                                        </p:attrNameLst>
                                      </p:cBhvr>
                                      <p:tavLst>
                                        <p:tav tm="0">
                                          <p:val>
                                            <p:strVal val="#ppt_y"/>
                                          </p:val>
                                        </p:tav>
                                        <p:tav tm="100000">
                                          <p:val>
                                            <p:strVal val="#ppt_y"/>
                                          </p:val>
                                        </p:tav>
                                      </p:tavLst>
                                    </p:anim>
                                  </p:childTnLst>
                                </p:cTn>
                              </p:par>
                              <p:par>
                                <p:cTn id="37" presetID="2" presetClass="entr" presetSubtype="3" fill="hold" grpId="0" nodeType="withEffect">
                                  <p:stCondLst>
                                    <p:cond delay="30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750" fill="hold"/>
                                        <p:tgtEl>
                                          <p:spTgt spid="11"/>
                                        </p:tgtEl>
                                        <p:attrNameLst>
                                          <p:attrName>ppt_x</p:attrName>
                                        </p:attrNameLst>
                                      </p:cBhvr>
                                      <p:tavLst>
                                        <p:tav tm="0">
                                          <p:val>
                                            <p:strVal val="1+#ppt_w/2"/>
                                          </p:val>
                                        </p:tav>
                                        <p:tav tm="100000">
                                          <p:val>
                                            <p:strVal val="#ppt_x"/>
                                          </p:val>
                                        </p:tav>
                                      </p:tavLst>
                                    </p:anim>
                                    <p:anim calcmode="lin" valueType="num">
                                      <p:cBhvr additive="base">
                                        <p:cTn id="40" dur="750" fill="hold"/>
                                        <p:tgtEl>
                                          <p:spTgt spid="11"/>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750" fill="hold"/>
                                        <p:tgtEl>
                                          <p:spTgt spid="12"/>
                                        </p:tgtEl>
                                        <p:attrNameLst>
                                          <p:attrName>ppt_x</p:attrName>
                                        </p:attrNameLst>
                                      </p:cBhvr>
                                      <p:tavLst>
                                        <p:tav tm="0">
                                          <p:val>
                                            <p:strVal val="0-#ppt_w/2"/>
                                          </p:val>
                                        </p:tav>
                                        <p:tav tm="100000">
                                          <p:val>
                                            <p:strVal val="#ppt_x"/>
                                          </p:val>
                                        </p:tav>
                                      </p:tavLst>
                                    </p:anim>
                                    <p:anim calcmode="lin" valueType="num">
                                      <p:cBhvr additive="base">
                                        <p:cTn id="44" dur="750" fill="hold"/>
                                        <p:tgtEl>
                                          <p:spTgt spid="12"/>
                                        </p:tgtEl>
                                        <p:attrNameLst>
                                          <p:attrName>ppt_y</p:attrName>
                                        </p:attrNameLst>
                                      </p:cBhvr>
                                      <p:tavLst>
                                        <p:tav tm="0">
                                          <p:val>
                                            <p:strVal val="0-#ppt_h/2"/>
                                          </p:val>
                                        </p:tav>
                                        <p:tav tm="100000">
                                          <p:val>
                                            <p:strVal val="#ppt_y"/>
                                          </p:val>
                                        </p:tav>
                                      </p:tavLst>
                                    </p:anim>
                                  </p:childTnLst>
                                </p:cTn>
                              </p:par>
                              <p:par>
                                <p:cTn id="45" presetID="2" presetClass="entr" presetSubtype="8" fill="hold" grpId="0" nodeType="withEffect">
                                  <p:stCondLst>
                                    <p:cond delay="30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750" fill="hold"/>
                                        <p:tgtEl>
                                          <p:spTgt spid="13"/>
                                        </p:tgtEl>
                                        <p:attrNameLst>
                                          <p:attrName>ppt_x</p:attrName>
                                        </p:attrNameLst>
                                      </p:cBhvr>
                                      <p:tavLst>
                                        <p:tav tm="0">
                                          <p:val>
                                            <p:strVal val="0-#ppt_w/2"/>
                                          </p:val>
                                        </p:tav>
                                        <p:tav tm="100000">
                                          <p:val>
                                            <p:strVal val="#ppt_x"/>
                                          </p:val>
                                        </p:tav>
                                      </p:tavLst>
                                    </p:anim>
                                    <p:anim calcmode="lin" valueType="num">
                                      <p:cBhvr additive="base">
                                        <p:cTn id="48" dur="750" fill="hold"/>
                                        <p:tgtEl>
                                          <p:spTgt spid="13"/>
                                        </p:tgtEl>
                                        <p:attrNameLst>
                                          <p:attrName>ppt_y</p:attrName>
                                        </p:attrNameLst>
                                      </p:cBhvr>
                                      <p:tavLst>
                                        <p:tav tm="0">
                                          <p:val>
                                            <p:strVal val="#ppt_y"/>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750" fill="hold"/>
                                        <p:tgtEl>
                                          <p:spTgt spid="14"/>
                                        </p:tgtEl>
                                        <p:attrNameLst>
                                          <p:attrName>ppt_x</p:attrName>
                                        </p:attrNameLst>
                                      </p:cBhvr>
                                      <p:tavLst>
                                        <p:tav tm="0">
                                          <p:val>
                                            <p:strVal val="#ppt_x"/>
                                          </p:val>
                                        </p:tav>
                                        <p:tav tm="100000">
                                          <p:val>
                                            <p:strVal val="#ppt_x"/>
                                          </p:val>
                                        </p:tav>
                                      </p:tavLst>
                                    </p:anim>
                                    <p:anim calcmode="lin" valueType="num">
                                      <p:cBhvr additive="base">
                                        <p:cTn id="52" dur="750" fill="hold"/>
                                        <p:tgtEl>
                                          <p:spTgt spid="14"/>
                                        </p:tgtEl>
                                        <p:attrNameLst>
                                          <p:attrName>ppt_y</p:attrName>
                                        </p:attrNameLst>
                                      </p:cBhvr>
                                      <p:tavLst>
                                        <p:tav tm="0">
                                          <p:val>
                                            <p:strVal val="0-#ppt_h/2"/>
                                          </p:val>
                                        </p:tav>
                                        <p:tav tm="100000">
                                          <p:val>
                                            <p:strVal val="#ppt_y"/>
                                          </p:val>
                                        </p:tav>
                                      </p:tavLst>
                                    </p:anim>
                                  </p:childTnLst>
                                </p:cTn>
                              </p:par>
                              <p:par>
                                <p:cTn id="53" presetID="2" presetClass="entr" presetSubtype="4" fill="hold" grpId="0" nodeType="withEffect">
                                  <p:stCondLst>
                                    <p:cond delay="60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750" fill="hold"/>
                                        <p:tgtEl>
                                          <p:spTgt spid="15"/>
                                        </p:tgtEl>
                                        <p:attrNameLst>
                                          <p:attrName>ppt_x</p:attrName>
                                        </p:attrNameLst>
                                      </p:cBhvr>
                                      <p:tavLst>
                                        <p:tav tm="0">
                                          <p:val>
                                            <p:strVal val="#ppt_x"/>
                                          </p:val>
                                        </p:tav>
                                        <p:tav tm="100000">
                                          <p:val>
                                            <p:strVal val="#ppt_x"/>
                                          </p:val>
                                        </p:tav>
                                      </p:tavLst>
                                    </p:anim>
                                    <p:anim calcmode="lin" valueType="num">
                                      <p:cBhvr additive="base">
                                        <p:cTn id="56"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B8EBC76E-1090-40CB-86AF-88D3B07CD40D}"/>
              </a:ext>
            </a:extLst>
          </p:cNvPr>
          <p:cNvGrpSpPr/>
          <p:nvPr/>
        </p:nvGrpSpPr>
        <p:grpSpPr>
          <a:xfrm>
            <a:off x="8314532" y="788836"/>
            <a:ext cx="839505" cy="998901"/>
            <a:chOff x="4315146" y="1286801"/>
            <a:chExt cx="2913559" cy="3466755"/>
          </a:xfrm>
          <a:solidFill>
            <a:schemeClr val="bg1"/>
          </a:solidFill>
        </p:grpSpPr>
        <p:sp>
          <p:nvSpPr>
            <p:cNvPr id="108" name="Freeform: Shape 107">
              <a:extLst>
                <a:ext uri="{FF2B5EF4-FFF2-40B4-BE49-F238E27FC236}">
                  <a16:creationId xmlns:a16="http://schemas.microsoft.com/office/drawing/2014/main" id="{7703763F-EADB-4B49-B240-B75616F492D8}"/>
                </a:ext>
              </a:extLst>
            </p:cNvPr>
            <p:cNvSpPr/>
            <p:nvPr/>
          </p:nvSpPr>
          <p:spPr>
            <a:xfrm>
              <a:off x="4315146" y="1286801"/>
              <a:ext cx="2913559" cy="3466755"/>
            </a:xfrm>
            <a:custGeom>
              <a:avLst/>
              <a:gdLst>
                <a:gd name="connsiteX0" fmla="*/ 1390341 w 2714557"/>
                <a:gd name="connsiteY0" fmla="*/ 2415980 h 3229969"/>
                <a:gd name="connsiteX1" fmla="*/ 2259474 w 2714557"/>
                <a:gd name="connsiteY1" fmla="*/ 2415980 h 3229969"/>
                <a:gd name="connsiteX2" fmla="*/ 2259474 w 2714557"/>
                <a:gd name="connsiteY2" fmla="*/ 2488407 h 3229969"/>
                <a:gd name="connsiteX3" fmla="*/ 1390341 w 2714557"/>
                <a:gd name="connsiteY3" fmla="*/ 2488407 h 3229969"/>
                <a:gd name="connsiteX4" fmla="*/ 982729 w 2714557"/>
                <a:gd name="connsiteY4" fmla="*/ 1989304 h 3229969"/>
                <a:gd name="connsiteX5" fmla="*/ 2259474 w 2714557"/>
                <a:gd name="connsiteY5" fmla="*/ 1989304 h 3229969"/>
                <a:gd name="connsiteX6" fmla="*/ 2259474 w 2714557"/>
                <a:gd name="connsiteY6" fmla="*/ 2061731 h 3229969"/>
                <a:gd name="connsiteX7" fmla="*/ 982729 w 2714557"/>
                <a:gd name="connsiteY7" fmla="*/ 2061731 h 3229969"/>
                <a:gd name="connsiteX8" fmla="*/ 982729 w 2714557"/>
                <a:gd name="connsiteY8" fmla="*/ 1562627 h 3229969"/>
                <a:gd name="connsiteX9" fmla="*/ 2259474 w 2714557"/>
                <a:gd name="connsiteY9" fmla="*/ 1562627 h 3229969"/>
                <a:gd name="connsiteX10" fmla="*/ 2259474 w 2714557"/>
                <a:gd name="connsiteY10" fmla="*/ 1635054 h 3229969"/>
                <a:gd name="connsiteX11" fmla="*/ 982729 w 2714557"/>
                <a:gd name="connsiteY11" fmla="*/ 1635054 h 3229969"/>
                <a:gd name="connsiteX12" fmla="*/ 1390341 w 2714557"/>
                <a:gd name="connsiteY12" fmla="*/ 1135950 h 3229969"/>
                <a:gd name="connsiteX13" fmla="*/ 2259474 w 2714557"/>
                <a:gd name="connsiteY13" fmla="*/ 1135950 h 3229969"/>
                <a:gd name="connsiteX14" fmla="*/ 2259474 w 2714557"/>
                <a:gd name="connsiteY14" fmla="*/ 1208377 h 3229969"/>
                <a:gd name="connsiteX15" fmla="*/ 1390341 w 2714557"/>
                <a:gd name="connsiteY15" fmla="*/ 1208377 h 3229969"/>
                <a:gd name="connsiteX16" fmla="*/ 1390341 w 2714557"/>
                <a:gd name="connsiteY16" fmla="*/ 709273 h 3229969"/>
                <a:gd name="connsiteX17" fmla="*/ 2259474 w 2714557"/>
                <a:gd name="connsiteY17" fmla="*/ 709273 h 3229969"/>
                <a:gd name="connsiteX18" fmla="*/ 2259474 w 2714557"/>
                <a:gd name="connsiteY18" fmla="*/ 781700 h 3229969"/>
                <a:gd name="connsiteX19" fmla="*/ 1390341 w 2714557"/>
                <a:gd name="connsiteY19" fmla="*/ 781700 h 3229969"/>
                <a:gd name="connsiteX20" fmla="*/ 139587 w 2714557"/>
                <a:gd name="connsiteY20" fmla="*/ 143796 h 3229969"/>
                <a:gd name="connsiteX21" fmla="*/ 139587 w 2714557"/>
                <a:gd name="connsiteY21" fmla="*/ 2234494 h 3229969"/>
                <a:gd name="connsiteX22" fmla="*/ 937901 w 2714557"/>
                <a:gd name="connsiteY22" fmla="*/ 2234494 h 3229969"/>
                <a:gd name="connsiteX23" fmla="*/ 937901 w 2714557"/>
                <a:gd name="connsiteY23" fmla="*/ 3086172 h 3229969"/>
                <a:gd name="connsiteX24" fmla="*/ 2574969 w 2714557"/>
                <a:gd name="connsiteY24" fmla="*/ 3086172 h 3229969"/>
                <a:gd name="connsiteX25" fmla="*/ 2574969 w 2714557"/>
                <a:gd name="connsiteY25" fmla="*/ 143796 h 3229969"/>
                <a:gd name="connsiteX26" fmla="*/ 0 w 2714557"/>
                <a:gd name="connsiteY26" fmla="*/ 0 h 3229969"/>
                <a:gd name="connsiteX27" fmla="*/ 2714557 w 2714557"/>
                <a:gd name="connsiteY27" fmla="*/ 0 h 3229969"/>
                <a:gd name="connsiteX28" fmla="*/ 2714557 w 2714557"/>
                <a:gd name="connsiteY28" fmla="*/ 3229968 h 3229969"/>
                <a:gd name="connsiteX29" fmla="*/ 937901 w 2714557"/>
                <a:gd name="connsiteY29" fmla="*/ 3229968 h 3229969"/>
                <a:gd name="connsiteX30" fmla="*/ 937901 w 2714557"/>
                <a:gd name="connsiteY30" fmla="*/ 3229969 h 3229969"/>
                <a:gd name="connsiteX31" fmla="*/ 937900 w 2714557"/>
                <a:gd name="connsiteY31" fmla="*/ 3229968 h 3229969"/>
                <a:gd name="connsiteX32" fmla="*/ 936832 w 2714557"/>
                <a:gd name="connsiteY32" fmla="*/ 3229968 h 3229969"/>
                <a:gd name="connsiteX33" fmla="*/ 936832 w 2714557"/>
                <a:gd name="connsiteY33" fmla="*/ 3228834 h 3229969"/>
                <a:gd name="connsiteX34" fmla="*/ 4536 w 2714557"/>
                <a:gd name="connsiteY34" fmla="*/ 2239308 h 3229969"/>
                <a:gd name="connsiteX35" fmla="*/ 1 w 2714557"/>
                <a:gd name="connsiteY35" fmla="*/ 2239308 h 3229969"/>
                <a:gd name="connsiteX36" fmla="*/ 1 w 2714557"/>
                <a:gd name="connsiteY36" fmla="*/ 3229968 h 3229969"/>
                <a:gd name="connsiteX37" fmla="*/ 0 w 2714557"/>
                <a:gd name="connsiteY37" fmla="*/ 3229968 h 3229969"/>
                <a:gd name="connsiteX38" fmla="*/ 0 w 2714557"/>
                <a:gd name="connsiteY38" fmla="*/ 2234494 h 3229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14557" h="3229969">
                  <a:moveTo>
                    <a:pt x="1390341" y="2415980"/>
                  </a:moveTo>
                  <a:lnTo>
                    <a:pt x="2259474" y="2415980"/>
                  </a:lnTo>
                  <a:lnTo>
                    <a:pt x="2259474" y="2488407"/>
                  </a:lnTo>
                  <a:lnTo>
                    <a:pt x="1390341" y="2488407"/>
                  </a:lnTo>
                  <a:close/>
                  <a:moveTo>
                    <a:pt x="982729" y="1989304"/>
                  </a:moveTo>
                  <a:lnTo>
                    <a:pt x="2259474" y="1989304"/>
                  </a:lnTo>
                  <a:lnTo>
                    <a:pt x="2259474" y="2061731"/>
                  </a:lnTo>
                  <a:lnTo>
                    <a:pt x="982729" y="2061731"/>
                  </a:lnTo>
                  <a:close/>
                  <a:moveTo>
                    <a:pt x="982729" y="1562627"/>
                  </a:moveTo>
                  <a:lnTo>
                    <a:pt x="2259474" y="1562627"/>
                  </a:lnTo>
                  <a:lnTo>
                    <a:pt x="2259474" y="1635054"/>
                  </a:lnTo>
                  <a:lnTo>
                    <a:pt x="982729" y="1635054"/>
                  </a:lnTo>
                  <a:close/>
                  <a:moveTo>
                    <a:pt x="1390341" y="1135950"/>
                  </a:moveTo>
                  <a:lnTo>
                    <a:pt x="2259474" y="1135950"/>
                  </a:lnTo>
                  <a:lnTo>
                    <a:pt x="2259474" y="1208377"/>
                  </a:lnTo>
                  <a:lnTo>
                    <a:pt x="1390341" y="1208377"/>
                  </a:lnTo>
                  <a:close/>
                  <a:moveTo>
                    <a:pt x="1390341" y="709273"/>
                  </a:moveTo>
                  <a:lnTo>
                    <a:pt x="2259474" y="709273"/>
                  </a:lnTo>
                  <a:lnTo>
                    <a:pt x="2259474" y="781700"/>
                  </a:lnTo>
                  <a:lnTo>
                    <a:pt x="1390341" y="781700"/>
                  </a:lnTo>
                  <a:close/>
                  <a:moveTo>
                    <a:pt x="139587" y="143796"/>
                  </a:moveTo>
                  <a:lnTo>
                    <a:pt x="139587" y="2234494"/>
                  </a:lnTo>
                  <a:lnTo>
                    <a:pt x="937901" y="2234494"/>
                  </a:lnTo>
                  <a:lnTo>
                    <a:pt x="937901" y="3086172"/>
                  </a:lnTo>
                  <a:lnTo>
                    <a:pt x="2574969" y="3086172"/>
                  </a:lnTo>
                  <a:lnTo>
                    <a:pt x="2574969" y="143796"/>
                  </a:lnTo>
                  <a:close/>
                  <a:moveTo>
                    <a:pt x="0" y="0"/>
                  </a:moveTo>
                  <a:lnTo>
                    <a:pt x="2714557" y="0"/>
                  </a:lnTo>
                  <a:lnTo>
                    <a:pt x="2714557" y="3229968"/>
                  </a:lnTo>
                  <a:lnTo>
                    <a:pt x="937901" y="3229968"/>
                  </a:lnTo>
                  <a:lnTo>
                    <a:pt x="937901" y="3229969"/>
                  </a:lnTo>
                  <a:lnTo>
                    <a:pt x="937900" y="3229968"/>
                  </a:lnTo>
                  <a:lnTo>
                    <a:pt x="936832" y="3229968"/>
                  </a:lnTo>
                  <a:lnTo>
                    <a:pt x="936832" y="3228834"/>
                  </a:lnTo>
                  <a:lnTo>
                    <a:pt x="4536" y="2239308"/>
                  </a:lnTo>
                  <a:lnTo>
                    <a:pt x="1" y="2239308"/>
                  </a:lnTo>
                  <a:lnTo>
                    <a:pt x="1" y="3229968"/>
                  </a:lnTo>
                  <a:lnTo>
                    <a:pt x="0" y="3229968"/>
                  </a:lnTo>
                  <a:lnTo>
                    <a:pt x="0" y="2234494"/>
                  </a:lnTo>
                  <a:close/>
                </a:path>
              </a:pathLst>
            </a:custGeom>
            <a:grpFill/>
            <a:ln w="12700" cmpd="sng">
              <a:noFill/>
            </a:ln>
            <a:effectLst/>
          </p:spPr>
          <p:txBody>
            <a:bodyPr wrap="square" lIns="243840" tIns="182880" rIns="182880" bIns="182880" rtlCol="0" anchor="ctr">
              <a:noAutofit/>
            </a:bodyPr>
            <a:lstStyle/>
            <a:p>
              <a:pPr algn="ctr">
                <a:lnSpc>
                  <a:spcPct val="90000"/>
                </a:lnSpc>
                <a:spcBef>
                  <a:spcPts val="800"/>
                </a:spcBef>
              </a:pPr>
              <a:endParaRPr lang="en-US" sz="2667" dirty="0" err="1">
                <a:solidFill>
                  <a:schemeClr val="accent2">
                    <a:lumMod val="75000"/>
                  </a:schemeClr>
                </a:solidFill>
              </a:endParaRPr>
            </a:p>
          </p:txBody>
        </p:sp>
        <p:pic>
          <p:nvPicPr>
            <p:cNvPr id="109" name="Graphic 108" descr="Light bulb">
              <a:extLst>
                <a:ext uri="{FF2B5EF4-FFF2-40B4-BE49-F238E27FC236}">
                  <a16:creationId xmlns:a16="http://schemas.microsoft.com/office/drawing/2014/main" id="{2B0B0BB0-60FF-44DB-9927-E133ABCC03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1989" y="1786979"/>
              <a:ext cx="1084723" cy="1084723"/>
            </a:xfrm>
            <a:prstGeom prst="rect">
              <a:avLst/>
            </a:prstGeom>
          </p:spPr>
        </p:pic>
      </p:grpSp>
      <p:sp>
        <p:nvSpPr>
          <p:cNvPr id="2" name="TextBox 1">
            <a:extLst>
              <a:ext uri="{FF2B5EF4-FFF2-40B4-BE49-F238E27FC236}">
                <a16:creationId xmlns:a16="http://schemas.microsoft.com/office/drawing/2014/main" id="{B600D726-3870-4257-BEF4-AFADB45895AA}"/>
              </a:ext>
            </a:extLst>
          </p:cNvPr>
          <p:cNvSpPr txBox="1"/>
          <p:nvPr/>
        </p:nvSpPr>
        <p:spPr>
          <a:xfrm>
            <a:off x="2701208" y="2584704"/>
            <a:ext cx="6789584" cy="1641347"/>
          </a:xfrm>
          <a:prstGeom prst="rect">
            <a:avLst/>
          </a:prstGeom>
          <a:noFill/>
        </p:spPr>
        <p:txBody>
          <a:bodyPr wrap="square" lIns="0" tIns="0" rIns="0" bIns="0" rtlCol="0">
            <a:spAutoFit/>
          </a:bodyPr>
          <a:lstStyle/>
          <a:p>
            <a:pPr algn="ctr">
              <a:buClr>
                <a:schemeClr val="bg1"/>
              </a:buClr>
            </a:pPr>
            <a:r>
              <a:rPr lang="en-US" sz="10666" dirty="0">
                <a:solidFill>
                  <a:srgbClr val="00B0F0"/>
                </a:solidFill>
              </a:rPr>
              <a:t>Blockchain</a:t>
            </a:r>
          </a:p>
        </p:txBody>
      </p:sp>
      <p:sp>
        <p:nvSpPr>
          <p:cNvPr id="16" name="TextBox 15">
            <a:extLst>
              <a:ext uri="{FF2B5EF4-FFF2-40B4-BE49-F238E27FC236}">
                <a16:creationId xmlns:a16="http://schemas.microsoft.com/office/drawing/2014/main" id="{9E7EF80A-F3B2-4407-833E-8536E4E43DEA}"/>
              </a:ext>
            </a:extLst>
          </p:cNvPr>
          <p:cNvSpPr txBox="1"/>
          <p:nvPr/>
        </p:nvSpPr>
        <p:spPr>
          <a:xfrm>
            <a:off x="1897516" y="4154808"/>
            <a:ext cx="8396968" cy="602729"/>
          </a:xfrm>
          <a:prstGeom prst="rect">
            <a:avLst/>
          </a:prstGeom>
          <a:noFill/>
        </p:spPr>
        <p:txBody>
          <a:bodyPr wrap="square" lIns="0" tIns="0" rIns="0" bIns="0" rtlCol="0">
            <a:spAutoFit/>
          </a:bodyPr>
          <a:lstStyle/>
          <a:p>
            <a:pPr algn="ctr">
              <a:lnSpc>
                <a:spcPts val="4667"/>
              </a:lnSpc>
              <a:buClr>
                <a:schemeClr val="bg1"/>
              </a:buClr>
            </a:pPr>
            <a:r>
              <a:rPr lang="en-US" sz="4267" dirty="0">
                <a:solidFill>
                  <a:schemeClr val="accent2">
                    <a:lumMod val="75000"/>
                  </a:schemeClr>
                </a:solidFill>
              </a:rPr>
              <a:t>is about ensuring data and trust.</a:t>
            </a:r>
          </a:p>
        </p:txBody>
      </p:sp>
      <p:grpSp>
        <p:nvGrpSpPr>
          <p:cNvPr id="3" name="Group 2">
            <a:extLst>
              <a:ext uri="{FF2B5EF4-FFF2-40B4-BE49-F238E27FC236}">
                <a16:creationId xmlns:a16="http://schemas.microsoft.com/office/drawing/2014/main" id="{578187CB-8A01-4C9A-966B-20D23ECCD188}"/>
              </a:ext>
            </a:extLst>
          </p:cNvPr>
          <p:cNvGrpSpPr/>
          <p:nvPr/>
        </p:nvGrpSpPr>
        <p:grpSpPr>
          <a:xfrm>
            <a:off x="10510761" y="834823"/>
            <a:ext cx="1160380" cy="1082864"/>
            <a:chOff x="7883070" y="300441"/>
            <a:chExt cx="870285" cy="812148"/>
          </a:xfrm>
        </p:grpSpPr>
        <p:sp>
          <p:nvSpPr>
            <p:cNvPr id="24" name="Freeform 194">
              <a:extLst>
                <a:ext uri="{FF2B5EF4-FFF2-40B4-BE49-F238E27FC236}">
                  <a16:creationId xmlns:a16="http://schemas.microsoft.com/office/drawing/2014/main" id="{66E315D9-F6D9-4565-A498-243709475781}"/>
                </a:ext>
              </a:extLst>
            </p:cNvPr>
            <p:cNvSpPr>
              <a:spLocks noEditPoints="1"/>
            </p:cNvSpPr>
            <p:nvPr/>
          </p:nvSpPr>
          <p:spPr bwMode="auto">
            <a:xfrm>
              <a:off x="7983488" y="300441"/>
              <a:ext cx="665926" cy="394623"/>
            </a:xfrm>
            <a:custGeom>
              <a:avLst/>
              <a:gdLst>
                <a:gd name="T0" fmla="*/ 74 w 147"/>
                <a:gd name="T1" fmla="*/ 87 h 87"/>
                <a:gd name="T2" fmla="*/ 72 w 147"/>
                <a:gd name="T3" fmla="*/ 86 h 87"/>
                <a:gd name="T4" fmla="*/ 2 w 147"/>
                <a:gd name="T5" fmla="*/ 46 h 87"/>
                <a:gd name="T6" fmla="*/ 0 w 147"/>
                <a:gd name="T7" fmla="*/ 44 h 87"/>
                <a:gd name="T8" fmla="*/ 2 w 147"/>
                <a:gd name="T9" fmla="*/ 41 h 87"/>
                <a:gd name="T10" fmla="*/ 73 w 147"/>
                <a:gd name="T11" fmla="*/ 0 h 87"/>
                <a:gd name="T12" fmla="*/ 75 w 147"/>
                <a:gd name="T13" fmla="*/ 0 h 87"/>
                <a:gd name="T14" fmla="*/ 146 w 147"/>
                <a:gd name="T15" fmla="*/ 41 h 87"/>
                <a:gd name="T16" fmla="*/ 147 w 147"/>
                <a:gd name="T17" fmla="*/ 43 h 87"/>
                <a:gd name="T18" fmla="*/ 146 w 147"/>
                <a:gd name="T19" fmla="*/ 45 h 87"/>
                <a:gd name="T20" fmla="*/ 75 w 147"/>
                <a:gd name="T21" fmla="*/ 86 h 87"/>
                <a:gd name="T22" fmla="*/ 74 w 147"/>
                <a:gd name="T23" fmla="*/ 87 h 87"/>
                <a:gd name="T24" fmla="*/ 8 w 147"/>
                <a:gd name="T25" fmla="*/ 43 h 87"/>
                <a:gd name="T26" fmla="*/ 74 w 147"/>
                <a:gd name="T27" fmla="*/ 81 h 87"/>
                <a:gd name="T28" fmla="*/ 139 w 147"/>
                <a:gd name="T29" fmla="*/ 43 h 87"/>
                <a:gd name="T30" fmla="*/ 74 w 147"/>
                <a:gd name="T31" fmla="*/ 6 h 87"/>
                <a:gd name="T32" fmla="*/ 8 w 147"/>
                <a:gd name="T33"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7" h="87">
                  <a:moveTo>
                    <a:pt x="74" y="87"/>
                  </a:moveTo>
                  <a:cubicBezTo>
                    <a:pt x="73" y="87"/>
                    <a:pt x="73" y="86"/>
                    <a:pt x="72" y="86"/>
                  </a:cubicBezTo>
                  <a:cubicBezTo>
                    <a:pt x="2" y="46"/>
                    <a:pt x="2" y="46"/>
                    <a:pt x="2" y="46"/>
                  </a:cubicBezTo>
                  <a:cubicBezTo>
                    <a:pt x="1" y="45"/>
                    <a:pt x="0" y="44"/>
                    <a:pt x="0" y="44"/>
                  </a:cubicBezTo>
                  <a:cubicBezTo>
                    <a:pt x="0" y="43"/>
                    <a:pt x="1" y="42"/>
                    <a:pt x="2" y="41"/>
                  </a:cubicBezTo>
                  <a:cubicBezTo>
                    <a:pt x="73" y="0"/>
                    <a:pt x="73" y="0"/>
                    <a:pt x="73" y="0"/>
                  </a:cubicBezTo>
                  <a:cubicBezTo>
                    <a:pt x="74" y="0"/>
                    <a:pt x="75" y="0"/>
                    <a:pt x="75" y="0"/>
                  </a:cubicBezTo>
                  <a:cubicBezTo>
                    <a:pt x="146" y="41"/>
                    <a:pt x="146" y="41"/>
                    <a:pt x="146" y="41"/>
                  </a:cubicBezTo>
                  <a:cubicBezTo>
                    <a:pt x="147" y="41"/>
                    <a:pt x="147" y="42"/>
                    <a:pt x="147" y="43"/>
                  </a:cubicBezTo>
                  <a:cubicBezTo>
                    <a:pt x="147" y="44"/>
                    <a:pt x="147" y="45"/>
                    <a:pt x="146" y="45"/>
                  </a:cubicBezTo>
                  <a:cubicBezTo>
                    <a:pt x="75" y="86"/>
                    <a:pt x="75" y="86"/>
                    <a:pt x="75" y="86"/>
                  </a:cubicBezTo>
                  <a:cubicBezTo>
                    <a:pt x="75" y="86"/>
                    <a:pt x="74" y="87"/>
                    <a:pt x="74" y="87"/>
                  </a:cubicBezTo>
                  <a:close/>
                  <a:moveTo>
                    <a:pt x="8" y="43"/>
                  </a:moveTo>
                  <a:cubicBezTo>
                    <a:pt x="74" y="81"/>
                    <a:pt x="74" y="81"/>
                    <a:pt x="74" y="81"/>
                  </a:cubicBezTo>
                  <a:cubicBezTo>
                    <a:pt x="139" y="43"/>
                    <a:pt x="139" y="43"/>
                    <a:pt x="139" y="43"/>
                  </a:cubicBezTo>
                  <a:cubicBezTo>
                    <a:pt x="74" y="6"/>
                    <a:pt x="74" y="6"/>
                    <a:pt x="74" y="6"/>
                  </a:cubicBezTo>
                  <a:lnTo>
                    <a:pt x="8" y="43"/>
                  </a:ln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en-US" sz="3199">
                <a:solidFill>
                  <a:schemeClr val="accent2">
                    <a:lumMod val="75000"/>
                  </a:schemeClr>
                </a:solidFill>
                <a:latin typeface="Arial"/>
              </a:endParaRPr>
            </a:p>
          </p:txBody>
        </p:sp>
        <p:sp>
          <p:nvSpPr>
            <p:cNvPr id="25" name="Freeform 195">
              <a:extLst>
                <a:ext uri="{FF2B5EF4-FFF2-40B4-BE49-F238E27FC236}">
                  <a16:creationId xmlns:a16="http://schemas.microsoft.com/office/drawing/2014/main" id="{9FE92284-8E58-4949-80F0-7917BE0A9015}"/>
                </a:ext>
              </a:extLst>
            </p:cNvPr>
            <p:cNvSpPr>
              <a:spLocks/>
            </p:cNvSpPr>
            <p:nvPr/>
          </p:nvSpPr>
          <p:spPr bwMode="auto">
            <a:xfrm>
              <a:off x="8304119" y="481897"/>
              <a:ext cx="348818" cy="517943"/>
            </a:xfrm>
            <a:custGeom>
              <a:avLst/>
              <a:gdLst>
                <a:gd name="T0" fmla="*/ 29 w 77"/>
                <a:gd name="T1" fmla="*/ 114 h 114"/>
                <a:gd name="T2" fmla="*/ 27 w 77"/>
                <a:gd name="T3" fmla="*/ 112 h 114"/>
                <a:gd name="T4" fmla="*/ 28 w 77"/>
                <a:gd name="T5" fmla="*/ 109 h 114"/>
                <a:gd name="T6" fmla="*/ 72 w 77"/>
                <a:gd name="T7" fmla="*/ 83 h 114"/>
                <a:gd name="T8" fmla="*/ 71 w 77"/>
                <a:gd name="T9" fmla="*/ 7 h 114"/>
                <a:gd name="T10" fmla="*/ 5 w 77"/>
                <a:gd name="T11" fmla="*/ 45 h 114"/>
                <a:gd name="T12" fmla="*/ 6 w 77"/>
                <a:gd name="T13" fmla="*/ 88 h 114"/>
                <a:gd name="T14" fmla="*/ 3 w 77"/>
                <a:gd name="T15" fmla="*/ 91 h 114"/>
                <a:gd name="T16" fmla="*/ 0 w 77"/>
                <a:gd name="T17" fmla="*/ 88 h 114"/>
                <a:gd name="T18" fmla="*/ 0 w 77"/>
                <a:gd name="T19" fmla="*/ 44 h 114"/>
                <a:gd name="T20" fmla="*/ 1 w 77"/>
                <a:gd name="T21" fmla="*/ 42 h 114"/>
                <a:gd name="T22" fmla="*/ 72 w 77"/>
                <a:gd name="T23" fmla="*/ 1 h 114"/>
                <a:gd name="T24" fmla="*/ 75 w 77"/>
                <a:gd name="T25" fmla="*/ 1 h 114"/>
                <a:gd name="T26" fmla="*/ 76 w 77"/>
                <a:gd name="T27" fmla="*/ 3 h 114"/>
                <a:gd name="T28" fmla="*/ 77 w 77"/>
                <a:gd name="T29" fmla="*/ 85 h 114"/>
                <a:gd name="T30" fmla="*/ 76 w 77"/>
                <a:gd name="T31" fmla="*/ 87 h 114"/>
                <a:gd name="T32" fmla="*/ 31 w 77"/>
                <a:gd name="T33" fmla="*/ 113 h 114"/>
                <a:gd name="T34" fmla="*/ 29 w 77"/>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114">
                  <a:moveTo>
                    <a:pt x="29" y="114"/>
                  </a:moveTo>
                  <a:cubicBezTo>
                    <a:pt x="29" y="114"/>
                    <a:pt x="28" y="113"/>
                    <a:pt x="27" y="112"/>
                  </a:cubicBezTo>
                  <a:cubicBezTo>
                    <a:pt x="26" y="111"/>
                    <a:pt x="27" y="109"/>
                    <a:pt x="28" y="109"/>
                  </a:cubicBezTo>
                  <a:cubicBezTo>
                    <a:pt x="72" y="83"/>
                    <a:pt x="72" y="83"/>
                    <a:pt x="72" y="83"/>
                  </a:cubicBezTo>
                  <a:cubicBezTo>
                    <a:pt x="71" y="7"/>
                    <a:pt x="71" y="7"/>
                    <a:pt x="71" y="7"/>
                  </a:cubicBezTo>
                  <a:cubicBezTo>
                    <a:pt x="5" y="45"/>
                    <a:pt x="5" y="45"/>
                    <a:pt x="5" y="45"/>
                  </a:cubicBezTo>
                  <a:cubicBezTo>
                    <a:pt x="6" y="88"/>
                    <a:pt x="6" y="88"/>
                    <a:pt x="6" y="88"/>
                  </a:cubicBezTo>
                  <a:cubicBezTo>
                    <a:pt x="6" y="89"/>
                    <a:pt x="5" y="91"/>
                    <a:pt x="3" y="91"/>
                  </a:cubicBezTo>
                  <a:cubicBezTo>
                    <a:pt x="2" y="91"/>
                    <a:pt x="0" y="89"/>
                    <a:pt x="0" y="88"/>
                  </a:cubicBezTo>
                  <a:cubicBezTo>
                    <a:pt x="0" y="44"/>
                    <a:pt x="0" y="44"/>
                    <a:pt x="0" y="44"/>
                  </a:cubicBezTo>
                  <a:cubicBezTo>
                    <a:pt x="0" y="43"/>
                    <a:pt x="0" y="42"/>
                    <a:pt x="1" y="42"/>
                  </a:cubicBezTo>
                  <a:cubicBezTo>
                    <a:pt x="72" y="1"/>
                    <a:pt x="72" y="1"/>
                    <a:pt x="72" y="1"/>
                  </a:cubicBezTo>
                  <a:cubicBezTo>
                    <a:pt x="73" y="0"/>
                    <a:pt x="74" y="0"/>
                    <a:pt x="75" y="1"/>
                  </a:cubicBezTo>
                  <a:cubicBezTo>
                    <a:pt x="76" y="1"/>
                    <a:pt x="76" y="2"/>
                    <a:pt x="76" y="3"/>
                  </a:cubicBezTo>
                  <a:cubicBezTo>
                    <a:pt x="77" y="85"/>
                    <a:pt x="77" y="85"/>
                    <a:pt x="77" y="85"/>
                  </a:cubicBezTo>
                  <a:cubicBezTo>
                    <a:pt x="77" y="86"/>
                    <a:pt x="77" y="87"/>
                    <a:pt x="76" y="87"/>
                  </a:cubicBezTo>
                  <a:cubicBezTo>
                    <a:pt x="31" y="113"/>
                    <a:pt x="31" y="113"/>
                    <a:pt x="31" y="113"/>
                  </a:cubicBezTo>
                  <a:cubicBezTo>
                    <a:pt x="30" y="113"/>
                    <a:pt x="30" y="114"/>
                    <a:pt x="29" y="114"/>
                  </a:cubicBez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en-US" sz="3199">
                <a:solidFill>
                  <a:schemeClr val="accent2">
                    <a:lumMod val="75000"/>
                  </a:schemeClr>
                </a:solidFill>
                <a:latin typeface="Arial"/>
              </a:endParaRPr>
            </a:p>
          </p:txBody>
        </p:sp>
        <p:sp>
          <p:nvSpPr>
            <p:cNvPr id="26" name="Freeform 196">
              <a:extLst>
                <a:ext uri="{FF2B5EF4-FFF2-40B4-BE49-F238E27FC236}">
                  <a16:creationId xmlns:a16="http://schemas.microsoft.com/office/drawing/2014/main" id="{43A86860-ED9A-4228-9C4C-468AC4CDD384}"/>
                </a:ext>
              </a:extLst>
            </p:cNvPr>
            <p:cNvSpPr>
              <a:spLocks/>
            </p:cNvSpPr>
            <p:nvPr/>
          </p:nvSpPr>
          <p:spPr bwMode="auto">
            <a:xfrm>
              <a:off x="7983488" y="487182"/>
              <a:ext cx="348818" cy="512657"/>
            </a:xfrm>
            <a:custGeom>
              <a:avLst/>
              <a:gdLst>
                <a:gd name="T0" fmla="*/ 49 w 77"/>
                <a:gd name="T1" fmla="*/ 113 h 113"/>
                <a:gd name="T2" fmla="*/ 47 w 77"/>
                <a:gd name="T3" fmla="*/ 112 h 113"/>
                <a:gd name="T4" fmla="*/ 3 w 77"/>
                <a:gd name="T5" fmla="*/ 87 h 113"/>
                <a:gd name="T6" fmla="*/ 1 w 77"/>
                <a:gd name="T7" fmla="*/ 85 h 113"/>
                <a:gd name="T8" fmla="*/ 0 w 77"/>
                <a:gd name="T9" fmla="*/ 3 h 113"/>
                <a:gd name="T10" fmla="*/ 2 w 77"/>
                <a:gd name="T11" fmla="*/ 0 h 113"/>
                <a:gd name="T12" fmla="*/ 4 w 77"/>
                <a:gd name="T13" fmla="*/ 0 h 113"/>
                <a:gd name="T14" fmla="*/ 75 w 77"/>
                <a:gd name="T15" fmla="*/ 41 h 113"/>
                <a:gd name="T16" fmla="*/ 76 w 77"/>
                <a:gd name="T17" fmla="*/ 43 h 113"/>
                <a:gd name="T18" fmla="*/ 77 w 77"/>
                <a:gd name="T19" fmla="*/ 87 h 113"/>
                <a:gd name="T20" fmla="*/ 74 w 77"/>
                <a:gd name="T21" fmla="*/ 90 h 113"/>
                <a:gd name="T22" fmla="*/ 71 w 77"/>
                <a:gd name="T23" fmla="*/ 87 h 113"/>
                <a:gd name="T24" fmla="*/ 71 w 77"/>
                <a:gd name="T25" fmla="*/ 44 h 113"/>
                <a:gd name="T26" fmla="*/ 6 w 77"/>
                <a:gd name="T27" fmla="*/ 7 h 113"/>
                <a:gd name="T28" fmla="*/ 7 w 77"/>
                <a:gd name="T29" fmla="*/ 83 h 113"/>
                <a:gd name="T30" fmla="*/ 50 w 77"/>
                <a:gd name="T31" fmla="*/ 108 h 113"/>
                <a:gd name="T32" fmla="*/ 51 w 77"/>
                <a:gd name="T33" fmla="*/ 111 h 113"/>
                <a:gd name="T34" fmla="*/ 49 w 77"/>
                <a:gd name="T35"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113">
                  <a:moveTo>
                    <a:pt x="49" y="113"/>
                  </a:moveTo>
                  <a:cubicBezTo>
                    <a:pt x="48" y="113"/>
                    <a:pt x="48" y="113"/>
                    <a:pt x="47" y="112"/>
                  </a:cubicBezTo>
                  <a:cubicBezTo>
                    <a:pt x="3" y="87"/>
                    <a:pt x="3" y="87"/>
                    <a:pt x="3" y="87"/>
                  </a:cubicBezTo>
                  <a:cubicBezTo>
                    <a:pt x="2" y="86"/>
                    <a:pt x="1" y="85"/>
                    <a:pt x="1" y="85"/>
                  </a:cubicBezTo>
                  <a:cubicBezTo>
                    <a:pt x="0" y="3"/>
                    <a:pt x="0" y="3"/>
                    <a:pt x="0" y="3"/>
                  </a:cubicBezTo>
                  <a:cubicBezTo>
                    <a:pt x="0" y="2"/>
                    <a:pt x="1" y="1"/>
                    <a:pt x="2" y="0"/>
                  </a:cubicBezTo>
                  <a:cubicBezTo>
                    <a:pt x="3" y="0"/>
                    <a:pt x="4" y="0"/>
                    <a:pt x="4" y="0"/>
                  </a:cubicBezTo>
                  <a:cubicBezTo>
                    <a:pt x="75" y="41"/>
                    <a:pt x="75" y="41"/>
                    <a:pt x="75" y="41"/>
                  </a:cubicBezTo>
                  <a:cubicBezTo>
                    <a:pt x="76" y="41"/>
                    <a:pt x="76" y="42"/>
                    <a:pt x="76" y="43"/>
                  </a:cubicBezTo>
                  <a:cubicBezTo>
                    <a:pt x="77" y="87"/>
                    <a:pt x="77" y="87"/>
                    <a:pt x="77" y="87"/>
                  </a:cubicBezTo>
                  <a:cubicBezTo>
                    <a:pt x="77" y="88"/>
                    <a:pt x="76" y="90"/>
                    <a:pt x="74" y="90"/>
                  </a:cubicBezTo>
                  <a:cubicBezTo>
                    <a:pt x="73" y="90"/>
                    <a:pt x="71" y="88"/>
                    <a:pt x="71" y="87"/>
                  </a:cubicBezTo>
                  <a:cubicBezTo>
                    <a:pt x="71" y="44"/>
                    <a:pt x="71" y="44"/>
                    <a:pt x="71" y="44"/>
                  </a:cubicBezTo>
                  <a:cubicBezTo>
                    <a:pt x="6" y="7"/>
                    <a:pt x="6" y="7"/>
                    <a:pt x="6" y="7"/>
                  </a:cubicBezTo>
                  <a:cubicBezTo>
                    <a:pt x="7" y="83"/>
                    <a:pt x="7" y="83"/>
                    <a:pt x="7" y="83"/>
                  </a:cubicBezTo>
                  <a:cubicBezTo>
                    <a:pt x="50" y="108"/>
                    <a:pt x="50" y="108"/>
                    <a:pt x="50" y="108"/>
                  </a:cubicBezTo>
                  <a:cubicBezTo>
                    <a:pt x="51" y="109"/>
                    <a:pt x="52" y="110"/>
                    <a:pt x="51" y="111"/>
                  </a:cubicBezTo>
                  <a:cubicBezTo>
                    <a:pt x="50" y="112"/>
                    <a:pt x="50" y="113"/>
                    <a:pt x="49" y="113"/>
                  </a:cubicBez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en-US" sz="3199">
                <a:solidFill>
                  <a:schemeClr val="accent2">
                    <a:lumMod val="75000"/>
                  </a:schemeClr>
                </a:solidFill>
                <a:latin typeface="Arial"/>
              </a:endParaRPr>
            </a:p>
          </p:txBody>
        </p:sp>
        <p:sp>
          <p:nvSpPr>
            <p:cNvPr id="27" name="Freeform 197">
              <a:extLst>
                <a:ext uri="{FF2B5EF4-FFF2-40B4-BE49-F238E27FC236}">
                  <a16:creationId xmlns:a16="http://schemas.microsoft.com/office/drawing/2014/main" id="{0460E670-BDA3-4B2F-ACE6-14F5DEEE1C11}"/>
                </a:ext>
              </a:extLst>
            </p:cNvPr>
            <p:cNvSpPr>
              <a:spLocks/>
            </p:cNvSpPr>
            <p:nvPr/>
          </p:nvSpPr>
          <p:spPr bwMode="auto">
            <a:xfrm>
              <a:off x="8228365" y="772579"/>
              <a:ext cx="179694" cy="112749"/>
            </a:xfrm>
            <a:custGeom>
              <a:avLst/>
              <a:gdLst>
                <a:gd name="T0" fmla="*/ 40 w 40"/>
                <a:gd name="T1" fmla="*/ 25 h 25"/>
                <a:gd name="T2" fmla="*/ 35 w 40"/>
                <a:gd name="T3" fmla="*/ 25 h 25"/>
                <a:gd name="T4" fmla="*/ 35 w 40"/>
                <a:gd name="T5" fmla="*/ 17 h 25"/>
                <a:gd name="T6" fmla="*/ 23 w 40"/>
                <a:gd name="T7" fmla="*/ 5 h 25"/>
                <a:gd name="T8" fmla="*/ 18 w 40"/>
                <a:gd name="T9" fmla="*/ 5 h 25"/>
                <a:gd name="T10" fmla="*/ 6 w 40"/>
                <a:gd name="T11" fmla="*/ 17 h 25"/>
                <a:gd name="T12" fmla="*/ 6 w 40"/>
                <a:gd name="T13" fmla="*/ 25 h 25"/>
                <a:gd name="T14" fmla="*/ 0 w 40"/>
                <a:gd name="T15" fmla="*/ 25 h 25"/>
                <a:gd name="T16" fmla="*/ 0 w 40"/>
                <a:gd name="T17" fmla="*/ 17 h 25"/>
                <a:gd name="T18" fmla="*/ 18 w 40"/>
                <a:gd name="T19" fmla="*/ 0 h 25"/>
                <a:gd name="T20" fmla="*/ 23 w 40"/>
                <a:gd name="T21" fmla="*/ 0 h 25"/>
                <a:gd name="T22" fmla="*/ 40 w 40"/>
                <a:gd name="T23" fmla="*/ 17 h 25"/>
                <a:gd name="T24" fmla="*/ 40 w 40"/>
                <a:gd name="T2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5">
                  <a:moveTo>
                    <a:pt x="40" y="25"/>
                  </a:moveTo>
                  <a:cubicBezTo>
                    <a:pt x="35" y="25"/>
                    <a:pt x="35" y="25"/>
                    <a:pt x="35" y="25"/>
                  </a:cubicBezTo>
                  <a:cubicBezTo>
                    <a:pt x="35" y="17"/>
                    <a:pt x="35" y="17"/>
                    <a:pt x="35" y="17"/>
                  </a:cubicBezTo>
                  <a:cubicBezTo>
                    <a:pt x="35" y="11"/>
                    <a:pt x="29" y="5"/>
                    <a:pt x="23" y="5"/>
                  </a:cubicBezTo>
                  <a:cubicBezTo>
                    <a:pt x="18" y="5"/>
                    <a:pt x="18" y="5"/>
                    <a:pt x="18" y="5"/>
                  </a:cubicBezTo>
                  <a:cubicBezTo>
                    <a:pt x="11" y="5"/>
                    <a:pt x="6" y="11"/>
                    <a:pt x="6" y="17"/>
                  </a:cubicBezTo>
                  <a:cubicBezTo>
                    <a:pt x="6" y="25"/>
                    <a:pt x="6" y="25"/>
                    <a:pt x="6" y="25"/>
                  </a:cubicBezTo>
                  <a:cubicBezTo>
                    <a:pt x="0" y="25"/>
                    <a:pt x="0" y="25"/>
                    <a:pt x="0" y="25"/>
                  </a:cubicBezTo>
                  <a:cubicBezTo>
                    <a:pt x="0" y="17"/>
                    <a:pt x="0" y="17"/>
                    <a:pt x="0" y="17"/>
                  </a:cubicBezTo>
                  <a:cubicBezTo>
                    <a:pt x="0" y="8"/>
                    <a:pt x="8" y="0"/>
                    <a:pt x="18" y="0"/>
                  </a:cubicBezTo>
                  <a:cubicBezTo>
                    <a:pt x="23" y="0"/>
                    <a:pt x="23" y="0"/>
                    <a:pt x="23" y="0"/>
                  </a:cubicBezTo>
                  <a:cubicBezTo>
                    <a:pt x="32" y="0"/>
                    <a:pt x="40" y="8"/>
                    <a:pt x="40" y="17"/>
                  </a:cubicBezTo>
                  <a:lnTo>
                    <a:pt x="40" y="25"/>
                  </a:ln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en-US" sz="3199">
                <a:solidFill>
                  <a:schemeClr val="accent2">
                    <a:lumMod val="75000"/>
                  </a:schemeClr>
                </a:solidFill>
                <a:latin typeface="Arial"/>
              </a:endParaRPr>
            </a:p>
          </p:txBody>
        </p:sp>
        <p:sp>
          <p:nvSpPr>
            <p:cNvPr id="28" name="Freeform 198">
              <a:extLst>
                <a:ext uri="{FF2B5EF4-FFF2-40B4-BE49-F238E27FC236}">
                  <a16:creationId xmlns:a16="http://schemas.microsoft.com/office/drawing/2014/main" id="{F66B0685-69F9-4CC9-84DB-8E7C164BADCB}"/>
                </a:ext>
              </a:extLst>
            </p:cNvPr>
            <p:cNvSpPr>
              <a:spLocks noEditPoints="1"/>
            </p:cNvSpPr>
            <p:nvPr/>
          </p:nvSpPr>
          <p:spPr bwMode="auto">
            <a:xfrm>
              <a:off x="8191370" y="872996"/>
              <a:ext cx="253686" cy="239593"/>
            </a:xfrm>
            <a:custGeom>
              <a:avLst/>
              <a:gdLst>
                <a:gd name="T0" fmla="*/ 131 w 144"/>
                <a:gd name="T1" fmla="*/ 12 h 136"/>
                <a:gd name="T2" fmla="*/ 131 w 144"/>
                <a:gd name="T3" fmla="*/ 121 h 136"/>
                <a:gd name="T4" fmla="*/ 15 w 144"/>
                <a:gd name="T5" fmla="*/ 121 h 136"/>
                <a:gd name="T6" fmla="*/ 15 w 144"/>
                <a:gd name="T7" fmla="*/ 12 h 136"/>
                <a:gd name="T8" fmla="*/ 131 w 144"/>
                <a:gd name="T9" fmla="*/ 12 h 136"/>
                <a:gd name="T10" fmla="*/ 144 w 144"/>
                <a:gd name="T11" fmla="*/ 0 h 136"/>
                <a:gd name="T12" fmla="*/ 131 w 144"/>
                <a:gd name="T13" fmla="*/ 0 h 136"/>
                <a:gd name="T14" fmla="*/ 15 w 144"/>
                <a:gd name="T15" fmla="*/ 0 h 136"/>
                <a:gd name="T16" fmla="*/ 0 w 144"/>
                <a:gd name="T17" fmla="*/ 0 h 136"/>
                <a:gd name="T18" fmla="*/ 0 w 144"/>
                <a:gd name="T19" fmla="*/ 12 h 136"/>
                <a:gd name="T20" fmla="*/ 0 w 144"/>
                <a:gd name="T21" fmla="*/ 121 h 136"/>
                <a:gd name="T22" fmla="*/ 0 w 144"/>
                <a:gd name="T23" fmla="*/ 136 h 136"/>
                <a:gd name="T24" fmla="*/ 15 w 144"/>
                <a:gd name="T25" fmla="*/ 136 h 136"/>
                <a:gd name="T26" fmla="*/ 131 w 144"/>
                <a:gd name="T27" fmla="*/ 136 h 136"/>
                <a:gd name="T28" fmla="*/ 144 w 144"/>
                <a:gd name="T29" fmla="*/ 136 h 136"/>
                <a:gd name="T30" fmla="*/ 144 w 144"/>
                <a:gd name="T31" fmla="*/ 121 h 136"/>
                <a:gd name="T32" fmla="*/ 144 w 144"/>
                <a:gd name="T33" fmla="*/ 12 h 136"/>
                <a:gd name="T34" fmla="*/ 144 w 144"/>
                <a:gd name="T35" fmla="*/ 0 h 136"/>
                <a:gd name="T36" fmla="*/ 144 w 144"/>
                <a:gd name="T3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36">
                  <a:moveTo>
                    <a:pt x="131" y="12"/>
                  </a:moveTo>
                  <a:lnTo>
                    <a:pt x="131" y="121"/>
                  </a:lnTo>
                  <a:lnTo>
                    <a:pt x="15" y="121"/>
                  </a:lnTo>
                  <a:lnTo>
                    <a:pt x="15" y="12"/>
                  </a:lnTo>
                  <a:lnTo>
                    <a:pt x="131" y="12"/>
                  </a:lnTo>
                  <a:close/>
                  <a:moveTo>
                    <a:pt x="144" y="0"/>
                  </a:moveTo>
                  <a:lnTo>
                    <a:pt x="131" y="0"/>
                  </a:lnTo>
                  <a:lnTo>
                    <a:pt x="15" y="0"/>
                  </a:lnTo>
                  <a:lnTo>
                    <a:pt x="0" y="0"/>
                  </a:lnTo>
                  <a:lnTo>
                    <a:pt x="0" y="12"/>
                  </a:lnTo>
                  <a:lnTo>
                    <a:pt x="0" y="121"/>
                  </a:lnTo>
                  <a:lnTo>
                    <a:pt x="0" y="136"/>
                  </a:lnTo>
                  <a:lnTo>
                    <a:pt x="15" y="136"/>
                  </a:lnTo>
                  <a:lnTo>
                    <a:pt x="131" y="136"/>
                  </a:lnTo>
                  <a:lnTo>
                    <a:pt x="144" y="136"/>
                  </a:lnTo>
                  <a:lnTo>
                    <a:pt x="144" y="121"/>
                  </a:lnTo>
                  <a:lnTo>
                    <a:pt x="144" y="12"/>
                  </a:lnTo>
                  <a:lnTo>
                    <a:pt x="144" y="0"/>
                  </a:lnTo>
                  <a:lnTo>
                    <a:pt x="144" y="0"/>
                  </a:ln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en-US" sz="3199">
                <a:solidFill>
                  <a:schemeClr val="accent2">
                    <a:lumMod val="75000"/>
                  </a:schemeClr>
                </a:solidFill>
                <a:latin typeface="Arial"/>
              </a:endParaRPr>
            </a:p>
          </p:txBody>
        </p:sp>
        <p:sp>
          <p:nvSpPr>
            <p:cNvPr id="29" name="Freeform 199">
              <a:extLst>
                <a:ext uri="{FF2B5EF4-FFF2-40B4-BE49-F238E27FC236}">
                  <a16:creationId xmlns:a16="http://schemas.microsoft.com/office/drawing/2014/main" id="{3665388B-B6BF-44D6-8495-78666CB0B04D}"/>
                </a:ext>
              </a:extLst>
            </p:cNvPr>
            <p:cNvSpPr>
              <a:spLocks noEditPoints="1"/>
            </p:cNvSpPr>
            <p:nvPr/>
          </p:nvSpPr>
          <p:spPr bwMode="auto">
            <a:xfrm>
              <a:off x="8191370" y="872996"/>
              <a:ext cx="253686" cy="239593"/>
            </a:xfrm>
            <a:custGeom>
              <a:avLst/>
              <a:gdLst>
                <a:gd name="T0" fmla="*/ 131 w 144"/>
                <a:gd name="T1" fmla="*/ 12 h 136"/>
                <a:gd name="T2" fmla="*/ 131 w 144"/>
                <a:gd name="T3" fmla="*/ 121 h 136"/>
                <a:gd name="T4" fmla="*/ 15 w 144"/>
                <a:gd name="T5" fmla="*/ 121 h 136"/>
                <a:gd name="T6" fmla="*/ 15 w 144"/>
                <a:gd name="T7" fmla="*/ 12 h 136"/>
                <a:gd name="T8" fmla="*/ 131 w 144"/>
                <a:gd name="T9" fmla="*/ 12 h 136"/>
                <a:gd name="T10" fmla="*/ 144 w 144"/>
                <a:gd name="T11" fmla="*/ 0 h 136"/>
                <a:gd name="T12" fmla="*/ 131 w 144"/>
                <a:gd name="T13" fmla="*/ 0 h 136"/>
                <a:gd name="T14" fmla="*/ 15 w 144"/>
                <a:gd name="T15" fmla="*/ 0 h 136"/>
                <a:gd name="T16" fmla="*/ 0 w 144"/>
                <a:gd name="T17" fmla="*/ 0 h 136"/>
                <a:gd name="T18" fmla="*/ 0 w 144"/>
                <a:gd name="T19" fmla="*/ 12 h 136"/>
                <a:gd name="T20" fmla="*/ 0 w 144"/>
                <a:gd name="T21" fmla="*/ 121 h 136"/>
                <a:gd name="T22" fmla="*/ 0 w 144"/>
                <a:gd name="T23" fmla="*/ 136 h 136"/>
                <a:gd name="T24" fmla="*/ 15 w 144"/>
                <a:gd name="T25" fmla="*/ 136 h 136"/>
                <a:gd name="T26" fmla="*/ 131 w 144"/>
                <a:gd name="T27" fmla="*/ 136 h 136"/>
                <a:gd name="T28" fmla="*/ 144 w 144"/>
                <a:gd name="T29" fmla="*/ 136 h 136"/>
                <a:gd name="T30" fmla="*/ 144 w 144"/>
                <a:gd name="T31" fmla="*/ 121 h 136"/>
                <a:gd name="T32" fmla="*/ 144 w 144"/>
                <a:gd name="T33" fmla="*/ 12 h 136"/>
                <a:gd name="T34" fmla="*/ 144 w 144"/>
                <a:gd name="T35" fmla="*/ 0 h 136"/>
                <a:gd name="T36" fmla="*/ 144 w 144"/>
                <a:gd name="T3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36">
                  <a:moveTo>
                    <a:pt x="131" y="12"/>
                  </a:moveTo>
                  <a:lnTo>
                    <a:pt x="131" y="121"/>
                  </a:lnTo>
                  <a:lnTo>
                    <a:pt x="15" y="121"/>
                  </a:lnTo>
                  <a:lnTo>
                    <a:pt x="15" y="12"/>
                  </a:lnTo>
                  <a:lnTo>
                    <a:pt x="131" y="12"/>
                  </a:lnTo>
                  <a:moveTo>
                    <a:pt x="144" y="0"/>
                  </a:moveTo>
                  <a:lnTo>
                    <a:pt x="131" y="0"/>
                  </a:lnTo>
                  <a:lnTo>
                    <a:pt x="15" y="0"/>
                  </a:lnTo>
                  <a:lnTo>
                    <a:pt x="0" y="0"/>
                  </a:lnTo>
                  <a:lnTo>
                    <a:pt x="0" y="12"/>
                  </a:lnTo>
                  <a:lnTo>
                    <a:pt x="0" y="121"/>
                  </a:lnTo>
                  <a:lnTo>
                    <a:pt x="0" y="136"/>
                  </a:lnTo>
                  <a:lnTo>
                    <a:pt x="15" y="136"/>
                  </a:lnTo>
                  <a:lnTo>
                    <a:pt x="131" y="136"/>
                  </a:lnTo>
                  <a:lnTo>
                    <a:pt x="144" y="136"/>
                  </a:lnTo>
                  <a:lnTo>
                    <a:pt x="144" y="121"/>
                  </a:lnTo>
                  <a:lnTo>
                    <a:pt x="144" y="12"/>
                  </a:lnTo>
                  <a:lnTo>
                    <a:pt x="144" y="0"/>
                  </a:lnTo>
                  <a:lnTo>
                    <a:pt x="144" y="0"/>
                  </a:lnTo>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en-US" sz="3199">
                <a:solidFill>
                  <a:schemeClr val="accent2">
                    <a:lumMod val="75000"/>
                  </a:schemeClr>
                </a:solidFill>
                <a:latin typeface="Arial"/>
              </a:endParaRPr>
            </a:p>
          </p:txBody>
        </p:sp>
        <p:sp>
          <p:nvSpPr>
            <p:cNvPr id="30" name="Freeform 200">
              <a:extLst>
                <a:ext uri="{FF2B5EF4-FFF2-40B4-BE49-F238E27FC236}">
                  <a16:creationId xmlns:a16="http://schemas.microsoft.com/office/drawing/2014/main" id="{8108B71B-CAC2-4E64-836B-C06B0F8046C4}"/>
                </a:ext>
              </a:extLst>
            </p:cNvPr>
            <p:cNvSpPr>
              <a:spLocks noEditPoints="1"/>
            </p:cNvSpPr>
            <p:nvPr/>
          </p:nvSpPr>
          <p:spPr bwMode="auto">
            <a:xfrm>
              <a:off x="8312927" y="957558"/>
              <a:ext cx="14094" cy="59898"/>
            </a:xfrm>
            <a:custGeom>
              <a:avLst/>
              <a:gdLst>
                <a:gd name="T0" fmla="*/ 1 w 3"/>
                <a:gd name="T1" fmla="*/ 13 h 13"/>
                <a:gd name="T2" fmla="*/ 1 w 3"/>
                <a:gd name="T3" fmla="*/ 11 h 13"/>
                <a:gd name="T4" fmla="*/ 1 w 3"/>
                <a:gd name="T5" fmla="*/ 13 h 13"/>
                <a:gd name="T6" fmla="*/ 1 w 3"/>
                <a:gd name="T7" fmla="*/ 3 h 13"/>
                <a:gd name="T8" fmla="*/ 0 w 3"/>
                <a:gd name="T9" fmla="*/ 1 h 13"/>
                <a:gd name="T10" fmla="*/ 1 w 3"/>
                <a:gd name="T11" fmla="*/ 0 h 13"/>
                <a:gd name="T12" fmla="*/ 3 w 3"/>
                <a:gd name="T13" fmla="*/ 1 h 13"/>
                <a:gd name="T14" fmla="*/ 2 w 3"/>
                <a:gd name="T15" fmla="*/ 3 h 13"/>
                <a:gd name="T16" fmla="*/ 1 w 3"/>
                <a:gd name="T17"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3">
                  <a:moveTo>
                    <a:pt x="1" y="13"/>
                  </a:moveTo>
                  <a:cubicBezTo>
                    <a:pt x="1" y="11"/>
                    <a:pt x="1" y="11"/>
                    <a:pt x="1" y="11"/>
                  </a:cubicBezTo>
                  <a:cubicBezTo>
                    <a:pt x="1" y="13"/>
                    <a:pt x="1" y="13"/>
                    <a:pt x="1" y="13"/>
                  </a:cubicBezTo>
                  <a:close/>
                  <a:moveTo>
                    <a:pt x="1" y="3"/>
                  </a:moveTo>
                  <a:cubicBezTo>
                    <a:pt x="0" y="2"/>
                    <a:pt x="0" y="2"/>
                    <a:pt x="0" y="1"/>
                  </a:cubicBezTo>
                  <a:cubicBezTo>
                    <a:pt x="0" y="1"/>
                    <a:pt x="0" y="0"/>
                    <a:pt x="1" y="0"/>
                  </a:cubicBezTo>
                  <a:cubicBezTo>
                    <a:pt x="2" y="0"/>
                    <a:pt x="3" y="1"/>
                    <a:pt x="3" y="1"/>
                  </a:cubicBezTo>
                  <a:cubicBezTo>
                    <a:pt x="3" y="2"/>
                    <a:pt x="3" y="2"/>
                    <a:pt x="2" y="3"/>
                  </a:cubicBezTo>
                  <a:cubicBezTo>
                    <a:pt x="1" y="3"/>
                    <a:pt x="1" y="3"/>
                    <a:pt x="1" y="3"/>
                  </a:cubicBez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en-US" sz="3199">
                <a:solidFill>
                  <a:schemeClr val="accent2">
                    <a:lumMod val="75000"/>
                  </a:schemeClr>
                </a:solidFill>
                <a:latin typeface="Arial"/>
              </a:endParaRPr>
            </a:p>
          </p:txBody>
        </p:sp>
        <p:sp>
          <p:nvSpPr>
            <p:cNvPr id="31" name="Freeform 201">
              <a:extLst>
                <a:ext uri="{FF2B5EF4-FFF2-40B4-BE49-F238E27FC236}">
                  <a16:creationId xmlns:a16="http://schemas.microsoft.com/office/drawing/2014/main" id="{521E9A92-332C-4A0F-A574-E75800512B1C}"/>
                </a:ext>
              </a:extLst>
            </p:cNvPr>
            <p:cNvSpPr>
              <a:spLocks/>
            </p:cNvSpPr>
            <p:nvPr/>
          </p:nvSpPr>
          <p:spPr bwMode="auto">
            <a:xfrm>
              <a:off x="8300595" y="945227"/>
              <a:ext cx="40520" cy="81039"/>
            </a:xfrm>
            <a:custGeom>
              <a:avLst/>
              <a:gdLst>
                <a:gd name="T0" fmla="*/ 4 w 9"/>
                <a:gd name="T1" fmla="*/ 0 h 18"/>
                <a:gd name="T2" fmla="*/ 0 w 9"/>
                <a:gd name="T3" fmla="*/ 4 h 18"/>
                <a:gd name="T4" fmla="*/ 2 w 9"/>
                <a:gd name="T5" fmla="*/ 8 h 18"/>
                <a:gd name="T6" fmla="*/ 1 w 9"/>
                <a:gd name="T7" fmla="*/ 18 h 18"/>
                <a:gd name="T8" fmla="*/ 4 w 9"/>
                <a:gd name="T9" fmla="*/ 18 h 18"/>
                <a:gd name="T10" fmla="*/ 7 w 9"/>
                <a:gd name="T11" fmla="*/ 18 h 18"/>
                <a:gd name="T12" fmla="*/ 6 w 9"/>
                <a:gd name="T13" fmla="*/ 8 h 18"/>
                <a:gd name="T14" fmla="*/ 9 w 9"/>
                <a:gd name="T15" fmla="*/ 4 h 18"/>
                <a:gd name="T16" fmla="*/ 4 w 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4" y="0"/>
                  </a:moveTo>
                  <a:cubicBezTo>
                    <a:pt x="2" y="0"/>
                    <a:pt x="0" y="2"/>
                    <a:pt x="0" y="4"/>
                  </a:cubicBezTo>
                  <a:cubicBezTo>
                    <a:pt x="0" y="6"/>
                    <a:pt x="1" y="7"/>
                    <a:pt x="2" y="8"/>
                  </a:cubicBezTo>
                  <a:cubicBezTo>
                    <a:pt x="1" y="18"/>
                    <a:pt x="1" y="18"/>
                    <a:pt x="1" y="18"/>
                  </a:cubicBezTo>
                  <a:cubicBezTo>
                    <a:pt x="4" y="18"/>
                    <a:pt x="4" y="18"/>
                    <a:pt x="4" y="18"/>
                  </a:cubicBezTo>
                  <a:cubicBezTo>
                    <a:pt x="7" y="18"/>
                    <a:pt x="7" y="18"/>
                    <a:pt x="7" y="18"/>
                  </a:cubicBezTo>
                  <a:cubicBezTo>
                    <a:pt x="6" y="8"/>
                    <a:pt x="6" y="8"/>
                    <a:pt x="6" y="8"/>
                  </a:cubicBezTo>
                  <a:cubicBezTo>
                    <a:pt x="8" y="7"/>
                    <a:pt x="9" y="6"/>
                    <a:pt x="9" y="4"/>
                  </a:cubicBezTo>
                  <a:cubicBezTo>
                    <a:pt x="9" y="2"/>
                    <a:pt x="7" y="0"/>
                    <a:pt x="4" y="0"/>
                  </a:cubicBez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en-US" sz="3199">
                <a:solidFill>
                  <a:schemeClr val="accent2">
                    <a:lumMod val="75000"/>
                  </a:schemeClr>
                </a:solidFill>
                <a:latin typeface="Arial"/>
              </a:endParaRPr>
            </a:p>
          </p:txBody>
        </p:sp>
        <p:sp>
          <p:nvSpPr>
            <p:cNvPr id="32" name="Freeform 202">
              <a:extLst>
                <a:ext uri="{FF2B5EF4-FFF2-40B4-BE49-F238E27FC236}">
                  <a16:creationId xmlns:a16="http://schemas.microsoft.com/office/drawing/2014/main" id="{E7695432-FA50-4246-B772-8744653F1AC2}"/>
                </a:ext>
              </a:extLst>
            </p:cNvPr>
            <p:cNvSpPr>
              <a:spLocks/>
            </p:cNvSpPr>
            <p:nvPr/>
          </p:nvSpPr>
          <p:spPr bwMode="auto">
            <a:xfrm>
              <a:off x="8381634" y="807814"/>
              <a:ext cx="22903" cy="28187"/>
            </a:xfrm>
            <a:custGeom>
              <a:avLst/>
              <a:gdLst>
                <a:gd name="T0" fmla="*/ 8 w 13"/>
                <a:gd name="T1" fmla="*/ 16 h 16"/>
                <a:gd name="T2" fmla="*/ 0 w 13"/>
                <a:gd name="T3" fmla="*/ 6 h 16"/>
                <a:gd name="T4" fmla="*/ 5 w 13"/>
                <a:gd name="T5" fmla="*/ 0 h 16"/>
                <a:gd name="T6" fmla="*/ 13 w 13"/>
                <a:gd name="T7" fmla="*/ 13 h 16"/>
                <a:gd name="T8" fmla="*/ 8 w 13"/>
                <a:gd name="T9" fmla="*/ 16 h 16"/>
              </a:gdLst>
              <a:ahLst/>
              <a:cxnLst>
                <a:cxn ang="0">
                  <a:pos x="T0" y="T1"/>
                </a:cxn>
                <a:cxn ang="0">
                  <a:pos x="T2" y="T3"/>
                </a:cxn>
                <a:cxn ang="0">
                  <a:pos x="T4" y="T5"/>
                </a:cxn>
                <a:cxn ang="0">
                  <a:pos x="T6" y="T7"/>
                </a:cxn>
                <a:cxn ang="0">
                  <a:pos x="T8" y="T9"/>
                </a:cxn>
              </a:cxnLst>
              <a:rect l="0" t="0" r="r" b="b"/>
              <a:pathLst>
                <a:path w="13" h="16">
                  <a:moveTo>
                    <a:pt x="8" y="16"/>
                  </a:moveTo>
                  <a:lnTo>
                    <a:pt x="0" y="6"/>
                  </a:lnTo>
                  <a:lnTo>
                    <a:pt x="5" y="0"/>
                  </a:lnTo>
                  <a:lnTo>
                    <a:pt x="13" y="13"/>
                  </a:lnTo>
                  <a:lnTo>
                    <a:pt x="8" y="16"/>
                  </a:ln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en-US" sz="3199">
                <a:solidFill>
                  <a:schemeClr val="accent2">
                    <a:lumMod val="75000"/>
                  </a:schemeClr>
                </a:solidFill>
                <a:latin typeface="Arial"/>
              </a:endParaRPr>
            </a:p>
          </p:txBody>
        </p:sp>
        <p:sp>
          <p:nvSpPr>
            <p:cNvPr id="33" name="Freeform 203">
              <a:extLst>
                <a:ext uri="{FF2B5EF4-FFF2-40B4-BE49-F238E27FC236}">
                  <a16:creationId xmlns:a16="http://schemas.microsoft.com/office/drawing/2014/main" id="{9C35CC0C-9107-4B01-944D-3FD076A09258}"/>
                </a:ext>
              </a:extLst>
            </p:cNvPr>
            <p:cNvSpPr>
              <a:spLocks noEditPoints="1"/>
            </p:cNvSpPr>
            <p:nvPr/>
          </p:nvSpPr>
          <p:spPr bwMode="auto">
            <a:xfrm>
              <a:off x="8413345" y="631643"/>
              <a:ext cx="303014" cy="186741"/>
            </a:xfrm>
            <a:custGeom>
              <a:avLst/>
              <a:gdLst>
                <a:gd name="T0" fmla="*/ 8 w 172"/>
                <a:gd name="T1" fmla="*/ 106 h 106"/>
                <a:gd name="T2" fmla="*/ 0 w 172"/>
                <a:gd name="T3" fmla="*/ 93 h 106"/>
                <a:gd name="T4" fmla="*/ 13 w 172"/>
                <a:gd name="T5" fmla="*/ 88 h 106"/>
                <a:gd name="T6" fmla="*/ 21 w 172"/>
                <a:gd name="T7" fmla="*/ 98 h 106"/>
                <a:gd name="T8" fmla="*/ 8 w 172"/>
                <a:gd name="T9" fmla="*/ 106 h 106"/>
                <a:gd name="T10" fmla="*/ 33 w 172"/>
                <a:gd name="T11" fmla="*/ 90 h 106"/>
                <a:gd name="T12" fmla="*/ 26 w 172"/>
                <a:gd name="T13" fmla="*/ 80 h 106"/>
                <a:gd name="T14" fmla="*/ 39 w 172"/>
                <a:gd name="T15" fmla="*/ 72 h 106"/>
                <a:gd name="T16" fmla="*/ 46 w 172"/>
                <a:gd name="T17" fmla="*/ 85 h 106"/>
                <a:gd name="T18" fmla="*/ 33 w 172"/>
                <a:gd name="T19" fmla="*/ 90 h 106"/>
                <a:gd name="T20" fmla="*/ 59 w 172"/>
                <a:gd name="T21" fmla="*/ 77 h 106"/>
                <a:gd name="T22" fmla="*/ 52 w 172"/>
                <a:gd name="T23" fmla="*/ 64 h 106"/>
                <a:gd name="T24" fmla="*/ 64 w 172"/>
                <a:gd name="T25" fmla="*/ 57 h 106"/>
                <a:gd name="T26" fmla="*/ 70 w 172"/>
                <a:gd name="T27" fmla="*/ 70 h 106"/>
                <a:gd name="T28" fmla="*/ 59 w 172"/>
                <a:gd name="T29" fmla="*/ 77 h 106"/>
                <a:gd name="T30" fmla="*/ 82 w 172"/>
                <a:gd name="T31" fmla="*/ 62 h 106"/>
                <a:gd name="T32" fmla="*/ 77 w 172"/>
                <a:gd name="T33" fmla="*/ 49 h 106"/>
                <a:gd name="T34" fmla="*/ 90 w 172"/>
                <a:gd name="T35" fmla="*/ 44 h 106"/>
                <a:gd name="T36" fmla="*/ 95 w 172"/>
                <a:gd name="T37" fmla="*/ 54 h 106"/>
                <a:gd name="T38" fmla="*/ 82 w 172"/>
                <a:gd name="T39" fmla="*/ 62 h 106"/>
                <a:gd name="T40" fmla="*/ 108 w 172"/>
                <a:gd name="T41" fmla="*/ 46 h 106"/>
                <a:gd name="T42" fmla="*/ 103 w 172"/>
                <a:gd name="T43" fmla="*/ 36 h 106"/>
                <a:gd name="T44" fmla="*/ 113 w 172"/>
                <a:gd name="T45" fmla="*/ 28 h 106"/>
                <a:gd name="T46" fmla="*/ 121 w 172"/>
                <a:gd name="T47" fmla="*/ 41 h 106"/>
                <a:gd name="T48" fmla="*/ 108 w 172"/>
                <a:gd name="T49" fmla="*/ 46 h 106"/>
                <a:gd name="T50" fmla="*/ 134 w 172"/>
                <a:gd name="T51" fmla="*/ 34 h 106"/>
                <a:gd name="T52" fmla="*/ 126 w 172"/>
                <a:gd name="T53" fmla="*/ 21 h 106"/>
                <a:gd name="T54" fmla="*/ 139 w 172"/>
                <a:gd name="T55" fmla="*/ 13 h 106"/>
                <a:gd name="T56" fmla="*/ 147 w 172"/>
                <a:gd name="T57" fmla="*/ 26 h 106"/>
                <a:gd name="T58" fmla="*/ 134 w 172"/>
                <a:gd name="T59" fmla="*/ 34 h 106"/>
                <a:gd name="T60" fmla="*/ 160 w 172"/>
                <a:gd name="T61" fmla="*/ 18 h 106"/>
                <a:gd name="T62" fmla="*/ 152 w 172"/>
                <a:gd name="T63" fmla="*/ 5 h 106"/>
                <a:gd name="T64" fmla="*/ 165 w 172"/>
                <a:gd name="T65" fmla="*/ 0 h 106"/>
                <a:gd name="T66" fmla="*/ 172 w 172"/>
                <a:gd name="T67" fmla="*/ 10 h 106"/>
                <a:gd name="T68" fmla="*/ 160 w 172"/>
                <a:gd name="T69" fmla="*/ 1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 h="106">
                  <a:moveTo>
                    <a:pt x="8" y="106"/>
                  </a:moveTo>
                  <a:lnTo>
                    <a:pt x="0" y="93"/>
                  </a:lnTo>
                  <a:lnTo>
                    <a:pt x="13" y="88"/>
                  </a:lnTo>
                  <a:lnTo>
                    <a:pt x="21" y="98"/>
                  </a:lnTo>
                  <a:lnTo>
                    <a:pt x="8" y="106"/>
                  </a:lnTo>
                  <a:close/>
                  <a:moveTo>
                    <a:pt x="33" y="90"/>
                  </a:moveTo>
                  <a:lnTo>
                    <a:pt x="26" y="80"/>
                  </a:lnTo>
                  <a:lnTo>
                    <a:pt x="39" y="72"/>
                  </a:lnTo>
                  <a:lnTo>
                    <a:pt x="46" y="85"/>
                  </a:lnTo>
                  <a:lnTo>
                    <a:pt x="33" y="90"/>
                  </a:lnTo>
                  <a:close/>
                  <a:moveTo>
                    <a:pt x="59" y="77"/>
                  </a:moveTo>
                  <a:lnTo>
                    <a:pt x="52" y="64"/>
                  </a:lnTo>
                  <a:lnTo>
                    <a:pt x="64" y="57"/>
                  </a:lnTo>
                  <a:lnTo>
                    <a:pt x="70" y="70"/>
                  </a:lnTo>
                  <a:lnTo>
                    <a:pt x="59" y="77"/>
                  </a:lnTo>
                  <a:close/>
                  <a:moveTo>
                    <a:pt x="82" y="62"/>
                  </a:moveTo>
                  <a:lnTo>
                    <a:pt x="77" y="49"/>
                  </a:lnTo>
                  <a:lnTo>
                    <a:pt x="90" y="44"/>
                  </a:lnTo>
                  <a:lnTo>
                    <a:pt x="95" y="54"/>
                  </a:lnTo>
                  <a:lnTo>
                    <a:pt x="82" y="62"/>
                  </a:lnTo>
                  <a:close/>
                  <a:moveTo>
                    <a:pt x="108" y="46"/>
                  </a:moveTo>
                  <a:lnTo>
                    <a:pt x="103" y="36"/>
                  </a:lnTo>
                  <a:lnTo>
                    <a:pt x="113" y="28"/>
                  </a:lnTo>
                  <a:lnTo>
                    <a:pt x="121" y="41"/>
                  </a:lnTo>
                  <a:lnTo>
                    <a:pt x="108" y="46"/>
                  </a:lnTo>
                  <a:close/>
                  <a:moveTo>
                    <a:pt x="134" y="34"/>
                  </a:moveTo>
                  <a:lnTo>
                    <a:pt x="126" y="21"/>
                  </a:lnTo>
                  <a:lnTo>
                    <a:pt x="139" y="13"/>
                  </a:lnTo>
                  <a:lnTo>
                    <a:pt x="147" y="26"/>
                  </a:lnTo>
                  <a:lnTo>
                    <a:pt x="134" y="34"/>
                  </a:lnTo>
                  <a:close/>
                  <a:moveTo>
                    <a:pt x="160" y="18"/>
                  </a:moveTo>
                  <a:lnTo>
                    <a:pt x="152" y="5"/>
                  </a:lnTo>
                  <a:lnTo>
                    <a:pt x="165" y="0"/>
                  </a:lnTo>
                  <a:lnTo>
                    <a:pt x="172" y="10"/>
                  </a:lnTo>
                  <a:lnTo>
                    <a:pt x="160" y="18"/>
                  </a:ln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en-US" sz="3199">
                <a:solidFill>
                  <a:schemeClr val="accent2">
                    <a:lumMod val="75000"/>
                  </a:schemeClr>
                </a:solidFill>
                <a:latin typeface="Arial"/>
              </a:endParaRPr>
            </a:p>
          </p:txBody>
        </p:sp>
        <p:sp>
          <p:nvSpPr>
            <p:cNvPr id="34" name="Freeform 204">
              <a:extLst>
                <a:ext uri="{FF2B5EF4-FFF2-40B4-BE49-F238E27FC236}">
                  <a16:creationId xmlns:a16="http://schemas.microsoft.com/office/drawing/2014/main" id="{AED2D074-602B-4FC6-97DE-13B437071213}"/>
                </a:ext>
              </a:extLst>
            </p:cNvPr>
            <p:cNvSpPr>
              <a:spLocks/>
            </p:cNvSpPr>
            <p:nvPr/>
          </p:nvSpPr>
          <p:spPr bwMode="auto">
            <a:xfrm>
              <a:off x="8726929" y="605216"/>
              <a:ext cx="26426" cy="31711"/>
            </a:xfrm>
            <a:custGeom>
              <a:avLst/>
              <a:gdLst>
                <a:gd name="T0" fmla="*/ 3 w 6"/>
                <a:gd name="T1" fmla="*/ 7 h 7"/>
                <a:gd name="T2" fmla="*/ 2 w 6"/>
                <a:gd name="T3" fmla="*/ 6 h 7"/>
                <a:gd name="T4" fmla="*/ 0 w 6"/>
                <a:gd name="T5" fmla="*/ 5 h 7"/>
                <a:gd name="T6" fmla="*/ 1 w 6"/>
                <a:gd name="T7" fmla="*/ 4 h 7"/>
                <a:gd name="T8" fmla="*/ 0 w 6"/>
                <a:gd name="T9" fmla="*/ 3 h 7"/>
                <a:gd name="T10" fmla="*/ 2 w 6"/>
                <a:gd name="T11" fmla="*/ 2 h 7"/>
                <a:gd name="T12" fmla="*/ 3 w 6"/>
                <a:gd name="T13" fmla="*/ 0 h 7"/>
                <a:gd name="T14" fmla="*/ 5 w 6"/>
                <a:gd name="T15" fmla="*/ 1 h 7"/>
                <a:gd name="T16" fmla="*/ 6 w 6"/>
                <a:gd name="T17" fmla="*/ 4 h 7"/>
                <a:gd name="T18" fmla="*/ 5 w 6"/>
                <a:gd name="T19" fmla="*/ 6 h 7"/>
                <a:gd name="T20" fmla="*/ 3 w 6"/>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7">
                  <a:moveTo>
                    <a:pt x="3" y="7"/>
                  </a:moveTo>
                  <a:cubicBezTo>
                    <a:pt x="2" y="6"/>
                    <a:pt x="2" y="6"/>
                    <a:pt x="2" y="6"/>
                  </a:cubicBezTo>
                  <a:cubicBezTo>
                    <a:pt x="0" y="5"/>
                    <a:pt x="0" y="5"/>
                    <a:pt x="0" y="5"/>
                  </a:cubicBezTo>
                  <a:cubicBezTo>
                    <a:pt x="1" y="4"/>
                    <a:pt x="1" y="4"/>
                    <a:pt x="1" y="4"/>
                  </a:cubicBezTo>
                  <a:cubicBezTo>
                    <a:pt x="0" y="3"/>
                    <a:pt x="0" y="3"/>
                    <a:pt x="0" y="3"/>
                  </a:cubicBezTo>
                  <a:cubicBezTo>
                    <a:pt x="2" y="2"/>
                    <a:pt x="2" y="2"/>
                    <a:pt x="2" y="2"/>
                  </a:cubicBezTo>
                  <a:cubicBezTo>
                    <a:pt x="3" y="0"/>
                    <a:pt x="3" y="0"/>
                    <a:pt x="3" y="0"/>
                  </a:cubicBezTo>
                  <a:cubicBezTo>
                    <a:pt x="5" y="1"/>
                    <a:pt x="5" y="1"/>
                    <a:pt x="5" y="1"/>
                  </a:cubicBezTo>
                  <a:cubicBezTo>
                    <a:pt x="6" y="2"/>
                    <a:pt x="6" y="3"/>
                    <a:pt x="6" y="4"/>
                  </a:cubicBezTo>
                  <a:cubicBezTo>
                    <a:pt x="6" y="5"/>
                    <a:pt x="6" y="6"/>
                    <a:pt x="5" y="6"/>
                  </a:cubicBezTo>
                  <a:lnTo>
                    <a:pt x="3" y="7"/>
                  </a:ln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en-US" sz="3199">
                <a:solidFill>
                  <a:schemeClr val="accent2">
                    <a:lumMod val="75000"/>
                  </a:schemeClr>
                </a:solidFill>
                <a:latin typeface="Arial"/>
              </a:endParaRPr>
            </a:p>
          </p:txBody>
        </p:sp>
        <p:sp>
          <p:nvSpPr>
            <p:cNvPr id="35" name="Freeform 205">
              <a:extLst>
                <a:ext uri="{FF2B5EF4-FFF2-40B4-BE49-F238E27FC236}">
                  <a16:creationId xmlns:a16="http://schemas.microsoft.com/office/drawing/2014/main" id="{69CFBB30-5F14-4D4B-910F-BDDA71B0B417}"/>
                </a:ext>
              </a:extLst>
            </p:cNvPr>
            <p:cNvSpPr>
              <a:spLocks/>
            </p:cNvSpPr>
            <p:nvPr/>
          </p:nvSpPr>
          <p:spPr bwMode="auto">
            <a:xfrm>
              <a:off x="8672315" y="573506"/>
              <a:ext cx="40520" cy="35234"/>
            </a:xfrm>
            <a:custGeom>
              <a:avLst/>
              <a:gdLst>
                <a:gd name="T0" fmla="*/ 15 w 23"/>
                <a:gd name="T1" fmla="*/ 20 h 20"/>
                <a:gd name="T2" fmla="*/ 0 w 23"/>
                <a:gd name="T3" fmla="*/ 12 h 20"/>
                <a:gd name="T4" fmla="*/ 7 w 23"/>
                <a:gd name="T5" fmla="*/ 0 h 20"/>
                <a:gd name="T6" fmla="*/ 23 w 23"/>
                <a:gd name="T7" fmla="*/ 10 h 20"/>
                <a:gd name="T8" fmla="*/ 15 w 23"/>
                <a:gd name="T9" fmla="*/ 20 h 20"/>
              </a:gdLst>
              <a:ahLst/>
              <a:cxnLst>
                <a:cxn ang="0">
                  <a:pos x="T0" y="T1"/>
                </a:cxn>
                <a:cxn ang="0">
                  <a:pos x="T2" y="T3"/>
                </a:cxn>
                <a:cxn ang="0">
                  <a:pos x="T4" y="T5"/>
                </a:cxn>
                <a:cxn ang="0">
                  <a:pos x="T6" y="T7"/>
                </a:cxn>
                <a:cxn ang="0">
                  <a:pos x="T8" y="T9"/>
                </a:cxn>
              </a:cxnLst>
              <a:rect l="0" t="0" r="r" b="b"/>
              <a:pathLst>
                <a:path w="23" h="20">
                  <a:moveTo>
                    <a:pt x="15" y="20"/>
                  </a:moveTo>
                  <a:lnTo>
                    <a:pt x="0" y="12"/>
                  </a:lnTo>
                  <a:lnTo>
                    <a:pt x="7" y="0"/>
                  </a:lnTo>
                  <a:lnTo>
                    <a:pt x="23" y="10"/>
                  </a:lnTo>
                  <a:lnTo>
                    <a:pt x="15" y="20"/>
                  </a:ln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en-US" sz="3199">
                <a:solidFill>
                  <a:schemeClr val="accent2">
                    <a:lumMod val="75000"/>
                  </a:schemeClr>
                </a:solidFill>
                <a:latin typeface="Arial"/>
              </a:endParaRPr>
            </a:p>
          </p:txBody>
        </p:sp>
        <p:sp>
          <p:nvSpPr>
            <p:cNvPr id="36" name="Freeform 206">
              <a:extLst>
                <a:ext uri="{FF2B5EF4-FFF2-40B4-BE49-F238E27FC236}">
                  <a16:creationId xmlns:a16="http://schemas.microsoft.com/office/drawing/2014/main" id="{8454A7A1-B5CE-4728-B406-8ACCCFE72CE3}"/>
                </a:ext>
              </a:extLst>
            </p:cNvPr>
            <p:cNvSpPr>
              <a:spLocks/>
            </p:cNvSpPr>
            <p:nvPr/>
          </p:nvSpPr>
          <p:spPr bwMode="auto">
            <a:xfrm>
              <a:off x="8635320" y="554127"/>
              <a:ext cx="22903" cy="28187"/>
            </a:xfrm>
            <a:custGeom>
              <a:avLst/>
              <a:gdLst>
                <a:gd name="T0" fmla="*/ 5 w 13"/>
                <a:gd name="T1" fmla="*/ 16 h 16"/>
                <a:gd name="T2" fmla="*/ 0 w 13"/>
                <a:gd name="T3" fmla="*/ 11 h 16"/>
                <a:gd name="T4" fmla="*/ 8 w 13"/>
                <a:gd name="T5" fmla="*/ 0 h 16"/>
                <a:gd name="T6" fmla="*/ 13 w 13"/>
                <a:gd name="T7" fmla="*/ 3 h 16"/>
                <a:gd name="T8" fmla="*/ 5 w 13"/>
                <a:gd name="T9" fmla="*/ 16 h 16"/>
              </a:gdLst>
              <a:ahLst/>
              <a:cxnLst>
                <a:cxn ang="0">
                  <a:pos x="T0" y="T1"/>
                </a:cxn>
                <a:cxn ang="0">
                  <a:pos x="T2" y="T3"/>
                </a:cxn>
                <a:cxn ang="0">
                  <a:pos x="T4" y="T5"/>
                </a:cxn>
                <a:cxn ang="0">
                  <a:pos x="T6" y="T7"/>
                </a:cxn>
                <a:cxn ang="0">
                  <a:pos x="T8" y="T9"/>
                </a:cxn>
              </a:cxnLst>
              <a:rect l="0" t="0" r="r" b="b"/>
              <a:pathLst>
                <a:path w="13" h="16">
                  <a:moveTo>
                    <a:pt x="5" y="16"/>
                  </a:moveTo>
                  <a:lnTo>
                    <a:pt x="0" y="11"/>
                  </a:lnTo>
                  <a:lnTo>
                    <a:pt x="8" y="0"/>
                  </a:lnTo>
                  <a:lnTo>
                    <a:pt x="13" y="3"/>
                  </a:lnTo>
                  <a:lnTo>
                    <a:pt x="5" y="16"/>
                  </a:ln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en-US" sz="3199">
                <a:solidFill>
                  <a:schemeClr val="accent2">
                    <a:lumMod val="75000"/>
                  </a:schemeClr>
                </a:solidFill>
                <a:latin typeface="Arial"/>
              </a:endParaRPr>
            </a:p>
          </p:txBody>
        </p:sp>
        <p:sp>
          <p:nvSpPr>
            <p:cNvPr id="37" name="Freeform 207">
              <a:extLst>
                <a:ext uri="{FF2B5EF4-FFF2-40B4-BE49-F238E27FC236}">
                  <a16:creationId xmlns:a16="http://schemas.microsoft.com/office/drawing/2014/main" id="{33B4DF15-5875-4785-A8CB-A27053FD3985}"/>
                </a:ext>
              </a:extLst>
            </p:cNvPr>
            <p:cNvSpPr>
              <a:spLocks/>
            </p:cNvSpPr>
            <p:nvPr/>
          </p:nvSpPr>
          <p:spPr bwMode="auto">
            <a:xfrm>
              <a:off x="8237174" y="807814"/>
              <a:ext cx="22903" cy="28187"/>
            </a:xfrm>
            <a:custGeom>
              <a:avLst/>
              <a:gdLst>
                <a:gd name="T0" fmla="*/ 5 w 13"/>
                <a:gd name="T1" fmla="*/ 16 h 16"/>
                <a:gd name="T2" fmla="*/ 0 w 13"/>
                <a:gd name="T3" fmla="*/ 13 h 16"/>
                <a:gd name="T4" fmla="*/ 5 w 13"/>
                <a:gd name="T5" fmla="*/ 0 h 16"/>
                <a:gd name="T6" fmla="*/ 13 w 13"/>
                <a:gd name="T7" fmla="*/ 6 h 16"/>
                <a:gd name="T8" fmla="*/ 5 w 13"/>
                <a:gd name="T9" fmla="*/ 16 h 16"/>
              </a:gdLst>
              <a:ahLst/>
              <a:cxnLst>
                <a:cxn ang="0">
                  <a:pos x="T0" y="T1"/>
                </a:cxn>
                <a:cxn ang="0">
                  <a:pos x="T2" y="T3"/>
                </a:cxn>
                <a:cxn ang="0">
                  <a:pos x="T4" y="T5"/>
                </a:cxn>
                <a:cxn ang="0">
                  <a:pos x="T6" y="T7"/>
                </a:cxn>
                <a:cxn ang="0">
                  <a:pos x="T8" y="T9"/>
                </a:cxn>
              </a:cxnLst>
              <a:rect l="0" t="0" r="r" b="b"/>
              <a:pathLst>
                <a:path w="13" h="16">
                  <a:moveTo>
                    <a:pt x="5" y="16"/>
                  </a:moveTo>
                  <a:lnTo>
                    <a:pt x="0" y="13"/>
                  </a:lnTo>
                  <a:lnTo>
                    <a:pt x="5" y="0"/>
                  </a:lnTo>
                  <a:lnTo>
                    <a:pt x="13" y="6"/>
                  </a:lnTo>
                  <a:lnTo>
                    <a:pt x="5" y="16"/>
                  </a:ln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en-US" sz="3199">
                <a:solidFill>
                  <a:schemeClr val="accent2">
                    <a:lumMod val="75000"/>
                  </a:schemeClr>
                </a:solidFill>
                <a:latin typeface="Arial"/>
              </a:endParaRPr>
            </a:p>
          </p:txBody>
        </p:sp>
        <p:sp>
          <p:nvSpPr>
            <p:cNvPr id="38" name="Freeform 208">
              <a:extLst>
                <a:ext uri="{FF2B5EF4-FFF2-40B4-BE49-F238E27FC236}">
                  <a16:creationId xmlns:a16="http://schemas.microsoft.com/office/drawing/2014/main" id="{B716163A-7365-4B0E-8D54-575E7A1B9CF9}"/>
                </a:ext>
              </a:extLst>
            </p:cNvPr>
            <p:cNvSpPr>
              <a:spLocks noEditPoints="1"/>
            </p:cNvSpPr>
            <p:nvPr/>
          </p:nvSpPr>
          <p:spPr bwMode="auto">
            <a:xfrm>
              <a:off x="7923590" y="631643"/>
              <a:ext cx="299490" cy="186741"/>
            </a:xfrm>
            <a:custGeom>
              <a:avLst/>
              <a:gdLst>
                <a:gd name="T0" fmla="*/ 165 w 170"/>
                <a:gd name="T1" fmla="*/ 106 h 106"/>
                <a:gd name="T2" fmla="*/ 152 w 170"/>
                <a:gd name="T3" fmla="*/ 98 h 106"/>
                <a:gd name="T4" fmla="*/ 157 w 170"/>
                <a:gd name="T5" fmla="*/ 88 h 106"/>
                <a:gd name="T6" fmla="*/ 170 w 170"/>
                <a:gd name="T7" fmla="*/ 93 h 106"/>
                <a:gd name="T8" fmla="*/ 165 w 170"/>
                <a:gd name="T9" fmla="*/ 106 h 106"/>
                <a:gd name="T10" fmla="*/ 139 w 170"/>
                <a:gd name="T11" fmla="*/ 90 h 106"/>
                <a:gd name="T12" fmla="*/ 126 w 170"/>
                <a:gd name="T13" fmla="*/ 85 h 106"/>
                <a:gd name="T14" fmla="*/ 134 w 170"/>
                <a:gd name="T15" fmla="*/ 72 h 106"/>
                <a:gd name="T16" fmla="*/ 147 w 170"/>
                <a:gd name="T17" fmla="*/ 80 h 106"/>
                <a:gd name="T18" fmla="*/ 139 w 170"/>
                <a:gd name="T19" fmla="*/ 90 h 106"/>
                <a:gd name="T20" fmla="*/ 113 w 170"/>
                <a:gd name="T21" fmla="*/ 77 h 106"/>
                <a:gd name="T22" fmla="*/ 101 w 170"/>
                <a:gd name="T23" fmla="*/ 70 h 106"/>
                <a:gd name="T24" fmla="*/ 108 w 170"/>
                <a:gd name="T25" fmla="*/ 57 h 106"/>
                <a:gd name="T26" fmla="*/ 121 w 170"/>
                <a:gd name="T27" fmla="*/ 64 h 106"/>
                <a:gd name="T28" fmla="*/ 113 w 170"/>
                <a:gd name="T29" fmla="*/ 77 h 106"/>
                <a:gd name="T30" fmla="*/ 88 w 170"/>
                <a:gd name="T31" fmla="*/ 62 h 106"/>
                <a:gd name="T32" fmla="*/ 75 w 170"/>
                <a:gd name="T33" fmla="*/ 54 h 106"/>
                <a:gd name="T34" fmla="*/ 83 w 170"/>
                <a:gd name="T35" fmla="*/ 44 h 106"/>
                <a:gd name="T36" fmla="*/ 95 w 170"/>
                <a:gd name="T37" fmla="*/ 49 h 106"/>
                <a:gd name="T38" fmla="*/ 88 w 170"/>
                <a:gd name="T39" fmla="*/ 62 h 106"/>
                <a:gd name="T40" fmla="*/ 62 w 170"/>
                <a:gd name="T41" fmla="*/ 46 h 106"/>
                <a:gd name="T42" fmla="*/ 52 w 170"/>
                <a:gd name="T43" fmla="*/ 41 h 106"/>
                <a:gd name="T44" fmla="*/ 57 w 170"/>
                <a:gd name="T45" fmla="*/ 28 h 106"/>
                <a:gd name="T46" fmla="*/ 70 w 170"/>
                <a:gd name="T47" fmla="*/ 36 h 106"/>
                <a:gd name="T48" fmla="*/ 62 w 170"/>
                <a:gd name="T49" fmla="*/ 46 h 106"/>
                <a:gd name="T50" fmla="*/ 39 w 170"/>
                <a:gd name="T51" fmla="*/ 34 h 106"/>
                <a:gd name="T52" fmla="*/ 26 w 170"/>
                <a:gd name="T53" fmla="*/ 26 h 106"/>
                <a:gd name="T54" fmla="*/ 31 w 170"/>
                <a:gd name="T55" fmla="*/ 13 h 106"/>
                <a:gd name="T56" fmla="*/ 44 w 170"/>
                <a:gd name="T57" fmla="*/ 21 h 106"/>
                <a:gd name="T58" fmla="*/ 39 w 170"/>
                <a:gd name="T59" fmla="*/ 34 h 106"/>
                <a:gd name="T60" fmla="*/ 13 w 170"/>
                <a:gd name="T61" fmla="*/ 18 h 106"/>
                <a:gd name="T62" fmla="*/ 0 w 170"/>
                <a:gd name="T63" fmla="*/ 10 h 106"/>
                <a:gd name="T64" fmla="*/ 8 w 170"/>
                <a:gd name="T65" fmla="*/ 0 h 106"/>
                <a:gd name="T66" fmla="*/ 18 w 170"/>
                <a:gd name="T67" fmla="*/ 5 h 106"/>
                <a:gd name="T68" fmla="*/ 13 w 170"/>
                <a:gd name="T69" fmla="*/ 1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0" h="106">
                  <a:moveTo>
                    <a:pt x="165" y="106"/>
                  </a:moveTo>
                  <a:lnTo>
                    <a:pt x="152" y="98"/>
                  </a:lnTo>
                  <a:lnTo>
                    <a:pt x="157" y="88"/>
                  </a:lnTo>
                  <a:lnTo>
                    <a:pt x="170" y="93"/>
                  </a:lnTo>
                  <a:lnTo>
                    <a:pt x="165" y="106"/>
                  </a:lnTo>
                  <a:close/>
                  <a:moveTo>
                    <a:pt x="139" y="90"/>
                  </a:moveTo>
                  <a:lnTo>
                    <a:pt x="126" y="85"/>
                  </a:lnTo>
                  <a:lnTo>
                    <a:pt x="134" y="72"/>
                  </a:lnTo>
                  <a:lnTo>
                    <a:pt x="147" y="80"/>
                  </a:lnTo>
                  <a:lnTo>
                    <a:pt x="139" y="90"/>
                  </a:lnTo>
                  <a:close/>
                  <a:moveTo>
                    <a:pt x="113" y="77"/>
                  </a:moveTo>
                  <a:lnTo>
                    <a:pt x="101" y="70"/>
                  </a:lnTo>
                  <a:lnTo>
                    <a:pt x="108" y="57"/>
                  </a:lnTo>
                  <a:lnTo>
                    <a:pt x="121" y="64"/>
                  </a:lnTo>
                  <a:lnTo>
                    <a:pt x="113" y="77"/>
                  </a:lnTo>
                  <a:close/>
                  <a:moveTo>
                    <a:pt x="88" y="62"/>
                  </a:moveTo>
                  <a:lnTo>
                    <a:pt x="75" y="54"/>
                  </a:lnTo>
                  <a:lnTo>
                    <a:pt x="83" y="44"/>
                  </a:lnTo>
                  <a:lnTo>
                    <a:pt x="95" y="49"/>
                  </a:lnTo>
                  <a:lnTo>
                    <a:pt x="88" y="62"/>
                  </a:lnTo>
                  <a:close/>
                  <a:moveTo>
                    <a:pt x="62" y="46"/>
                  </a:moveTo>
                  <a:lnTo>
                    <a:pt x="52" y="41"/>
                  </a:lnTo>
                  <a:lnTo>
                    <a:pt x="57" y="28"/>
                  </a:lnTo>
                  <a:lnTo>
                    <a:pt x="70" y="36"/>
                  </a:lnTo>
                  <a:lnTo>
                    <a:pt x="62" y="46"/>
                  </a:lnTo>
                  <a:close/>
                  <a:moveTo>
                    <a:pt x="39" y="34"/>
                  </a:moveTo>
                  <a:lnTo>
                    <a:pt x="26" y="26"/>
                  </a:lnTo>
                  <a:lnTo>
                    <a:pt x="31" y="13"/>
                  </a:lnTo>
                  <a:lnTo>
                    <a:pt x="44" y="21"/>
                  </a:lnTo>
                  <a:lnTo>
                    <a:pt x="39" y="34"/>
                  </a:lnTo>
                  <a:close/>
                  <a:moveTo>
                    <a:pt x="13" y="18"/>
                  </a:moveTo>
                  <a:lnTo>
                    <a:pt x="0" y="10"/>
                  </a:lnTo>
                  <a:lnTo>
                    <a:pt x="8" y="0"/>
                  </a:lnTo>
                  <a:lnTo>
                    <a:pt x="18" y="5"/>
                  </a:lnTo>
                  <a:lnTo>
                    <a:pt x="13" y="18"/>
                  </a:ln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en-US" sz="3199">
                <a:solidFill>
                  <a:schemeClr val="accent2">
                    <a:lumMod val="75000"/>
                  </a:schemeClr>
                </a:solidFill>
                <a:latin typeface="Arial"/>
              </a:endParaRPr>
            </a:p>
          </p:txBody>
        </p:sp>
        <p:sp>
          <p:nvSpPr>
            <p:cNvPr id="39" name="Freeform 209">
              <a:extLst>
                <a:ext uri="{FF2B5EF4-FFF2-40B4-BE49-F238E27FC236}">
                  <a16:creationId xmlns:a16="http://schemas.microsoft.com/office/drawing/2014/main" id="{15DB7141-9845-45FA-B27E-9009B8C54AEB}"/>
                </a:ext>
              </a:extLst>
            </p:cNvPr>
            <p:cNvSpPr>
              <a:spLocks/>
            </p:cNvSpPr>
            <p:nvPr/>
          </p:nvSpPr>
          <p:spPr bwMode="auto">
            <a:xfrm>
              <a:off x="7883070" y="605216"/>
              <a:ext cx="31711" cy="31711"/>
            </a:xfrm>
            <a:custGeom>
              <a:avLst/>
              <a:gdLst>
                <a:gd name="T0" fmla="*/ 4 w 7"/>
                <a:gd name="T1" fmla="*/ 7 h 7"/>
                <a:gd name="T2" fmla="*/ 2 w 7"/>
                <a:gd name="T3" fmla="*/ 6 h 7"/>
                <a:gd name="T4" fmla="*/ 0 w 7"/>
                <a:gd name="T5" fmla="*/ 4 h 7"/>
                <a:gd name="T6" fmla="*/ 2 w 7"/>
                <a:gd name="T7" fmla="*/ 1 h 7"/>
                <a:gd name="T8" fmla="*/ 4 w 7"/>
                <a:gd name="T9" fmla="*/ 0 h 7"/>
                <a:gd name="T10" fmla="*/ 5 w 7"/>
                <a:gd name="T11" fmla="*/ 2 h 7"/>
                <a:gd name="T12" fmla="*/ 7 w 7"/>
                <a:gd name="T13" fmla="*/ 3 h 7"/>
                <a:gd name="T14" fmla="*/ 6 w 7"/>
                <a:gd name="T15" fmla="*/ 4 h 7"/>
                <a:gd name="T16" fmla="*/ 7 w 7"/>
                <a:gd name="T17" fmla="*/ 5 h 7"/>
                <a:gd name="T18" fmla="*/ 5 w 7"/>
                <a:gd name="T19" fmla="*/ 6 h 7"/>
                <a:gd name="T20" fmla="*/ 4 w 7"/>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7">
                  <a:moveTo>
                    <a:pt x="4" y="7"/>
                  </a:moveTo>
                  <a:cubicBezTo>
                    <a:pt x="2" y="6"/>
                    <a:pt x="2" y="6"/>
                    <a:pt x="2" y="6"/>
                  </a:cubicBezTo>
                  <a:cubicBezTo>
                    <a:pt x="1" y="6"/>
                    <a:pt x="0" y="5"/>
                    <a:pt x="0" y="4"/>
                  </a:cubicBezTo>
                  <a:cubicBezTo>
                    <a:pt x="0" y="3"/>
                    <a:pt x="1" y="2"/>
                    <a:pt x="2" y="1"/>
                  </a:cubicBezTo>
                  <a:cubicBezTo>
                    <a:pt x="4" y="0"/>
                    <a:pt x="4" y="0"/>
                    <a:pt x="4" y="0"/>
                  </a:cubicBezTo>
                  <a:cubicBezTo>
                    <a:pt x="5" y="2"/>
                    <a:pt x="5" y="2"/>
                    <a:pt x="5" y="2"/>
                  </a:cubicBezTo>
                  <a:cubicBezTo>
                    <a:pt x="7" y="3"/>
                    <a:pt x="7" y="3"/>
                    <a:pt x="7" y="3"/>
                  </a:cubicBezTo>
                  <a:cubicBezTo>
                    <a:pt x="6" y="4"/>
                    <a:pt x="6" y="4"/>
                    <a:pt x="6" y="4"/>
                  </a:cubicBezTo>
                  <a:cubicBezTo>
                    <a:pt x="7" y="5"/>
                    <a:pt x="7" y="5"/>
                    <a:pt x="7" y="5"/>
                  </a:cubicBezTo>
                  <a:cubicBezTo>
                    <a:pt x="5" y="6"/>
                    <a:pt x="5" y="6"/>
                    <a:pt x="5" y="6"/>
                  </a:cubicBezTo>
                  <a:lnTo>
                    <a:pt x="4" y="7"/>
                  </a:ln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en-US" sz="3199">
                <a:solidFill>
                  <a:schemeClr val="accent2">
                    <a:lumMod val="75000"/>
                  </a:schemeClr>
                </a:solidFill>
                <a:latin typeface="Arial"/>
              </a:endParaRPr>
            </a:p>
          </p:txBody>
        </p:sp>
        <p:sp>
          <p:nvSpPr>
            <p:cNvPr id="40" name="Freeform 210">
              <a:extLst>
                <a:ext uri="{FF2B5EF4-FFF2-40B4-BE49-F238E27FC236}">
                  <a16:creationId xmlns:a16="http://schemas.microsoft.com/office/drawing/2014/main" id="{44615FE2-9618-4390-91B3-049A27297379}"/>
                </a:ext>
              </a:extLst>
            </p:cNvPr>
            <p:cNvSpPr>
              <a:spLocks/>
            </p:cNvSpPr>
            <p:nvPr/>
          </p:nvSpPr>
          <p:spPr bwMode="auto">
            <a:xfrm>
              <a:off x="7928874" y="573506"/>
              <a:ext cx="35234" cy="35234"/>
            </a:xfrm>
            <a:custGeom>
              <a:avLst/>
              <a:gdLst>
                <a:gd name="T0" fmla="*/ 5 w 20"/>
                <a:gd name="T1" fmla="*/ 20 h 20"/>
                <a:gd name="T2" fmla="*/ 0 w 20"/>
                <a:gd name="T3" fmla="*/ 10 h 20"/>
                <a:gd name="T4" fmla="*/ 15 w 20"/>
                <a:gd name="T5" fmla="*/ 0 h 20"/>
                <a:gd name="T6" fmla="*/ 20 w 20"/>
                <a:gd name="T7" fmla="*/ 12 h 20"/>
                <a:gd name="T8" fmla="*/ 5 w 20"/>
                <a:gd name="T9" fmla="*/ 20 h 20"/>
              </a:gdLst>
              <a:ahLst/>
              <a:cxnLst>
                <a:cxn ang="0">
                  <a:pos x="T0" y="T1"/>
                </a:cxn>
                <a:cxn ang="0">
                  <a:pos x="T2" y="T3"/>
                </a:cxn>
                <a:cxn ang="0">
                  <a:pos x="T4" y="T5"/>
                </a:cxn>
                <a:cxn ang="0">
                  <a:pos x="T6" y="T7"/>
                </a:cxn>
                <a:cxn ang="0">
                  <a:pos x="T8" y="T9"/>
                </a:cxn>
              </a:cxnLst>
              <a:rect l="0" t="0" r="r" b="b"/>
              <a:pathLst>
                <a:path w="20" h="20">
                  <a:moveTo>
                    <a:pt x="5" y="20"/>
                  </a:moveTo>
                  <a:lnTo>
                    <a:pt x="0" y="10"/>
                  </a:lnTo>
                  <a:lnTo>
                    <a:pt x="15" y="0"/>
                  </a:lnTo>
                  <a:lnTo>
                    <a:pt x="20" y="12"/>
                  </a:lnTo>
                  <a:lnTo>
                    <a:pt x="5" y="20"/>
                  </a:ln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en-US" sz="3199">
                <a:solidFill>
                  <a:schemeClr val="accent2">
                    <a:lumMod val="75000"/>
                  </a:schemeClr>
                </a:solidFill>
                <a:latin typeface="Arial"/>
              </a:endParaRPr>
            </a:p>
          </p:txBody>
        </p:sp>
        <p:sp>
          <p:nvSpPr>
            <p:cNvPr id="41" name="Freeform 211">
              <a:extLst>
                <a:ext uri="{FF2B5EF4-FFF2-40B4-BE49-F238E27FC236}">
                  <a16:creationId xmlns:a16="http://schemas.microsoft.com/office/drawing/2014/main" id="{9C46CCCB-84D5-426D-86E7-F8DD5984EA10}"/>
                </a:ext>
              </a:extLst>
            </p:cNvPr>
            <p:cNvSpPr>
              <a:spLocks/>
            </p:cNvSpPr>
            <p:nvPr/>
          </p:nvSpPr>
          <p:spPr bwMode="auto">
            <a:xfrm>
              <a:off x="7978202" y="554127"/>
              <a:ext cx="22903" cy="28187"/>
            </a:xfrm>
            <a:custGeom>
              <a:avLst/>
              <a:gdLst>
                <a:gd name="T0" fmla="*/ 8 w 13"/>
                <a:gd name="T1" fmla="*/ 16 h 16"/>
                <a:gd name="T2" fmla="*/ 0 w 13"/>
                <a:gd name="T3" fmla="*/ 3 h 16"/>
                <a:gd name="T4" fmla="*/ 8 w 13"/>
                <a:gd name="T5" fmla="*/ 0 h 16"/>
                <a:gd name="T6" fmla="*/ 13 w 13"/>
                <a:gd name="T7" fmla="*/ 11 h 16"/>
                <a:gd name="T8" fmla="*/ 8 w 13"/>
                <a:gd name="T9" fmla="*/ 16 h 16"/>
              </a:gdLst>
              <a:ahLst/>
              <a:cxnLst>
                <a:cxn ang="0">
                  <a:pos x="T0" y="T1"/>
                </a:cxn>
                <a:cxn ang="0">
                  <a:pos x="T2" y="T3"/>
                </a:cxn>
                <a:cxn ang="0">
                  <a:pos x="T4" y="T5"/>
                </a:cxn>
                <a:cxn ang="0">
                  <a:pos x="T6" y="T7"/>
                </a:cxn>
                <a:cxn ang="0">
                  <a:pos x="T8" y="T9"/>
                </a:cxn>
              </a:cxnLst>
              <a:rect l="0" t="0" r="r" b="b"/>
              <a:pathLst>
                <a:path w="13" h="16">
                  <a:moveTo>
                    <a:pt x="8" y="16"/>
                  </a:moveTo>
                  <a:lnTo>
                    <a:pt x="0" y="3"/>
                  </a:lnTo>
                  <a:lnTo>
                    <a:pt x="8" y="0"/>
                  </a:lnTo>
                  <a:lnTo>
                    <a:pt x="13" y="11"/>
                  </a:lnTo>
                  <a:lnTo>
                    <a:pt x="8" y="16"/>
                  </a:ln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en-US" sz="3199">
                <a:solidFill>
                  <a:schemeClr val="accent2">
                    <a:lumMod val="75000"/>
                  </a:schemeClr>
                </a:solidFill>
                <a:latin typeface="Arial"/>
              </a:endParaRPr>
            </a:p>
          </p:txBody>
        </p:sp>
      </p:grpSp>
      <p:sp>
        <p:nvSpPr>
          <p:cNvPr id="23" name="TextBox 22">
            <a:extLst>
              <a:ext uri="{FF2B5EF4-FFF2-40B4-BE49-F238E27FC236}">
                <a16:creationId xmlns:a16="http://schemas.microsoft.com/office/drawing/2014/main" id="{F6A5749E-51E7-4F09-8F12-BDC276A2CCC4}"/>
              </a:ext>
            </a:extLst>
          </p:cNvPr>
          <p:cNvSpPr txBox="1"/>
          <p:nvPr/>
        </p:nvSpPr>
        <p:spPr>
          <a:xfrm>
            <a:off x="10246460" y="1970694"/>
            <a:ext cx="1688979" cy="574644"/>
          </a:xfrm>
          <a:prstGeom prst="rect">
            <a:avLst/>
          </a:prstGeom>
          <a:noFill/>
        </p:spPr>
        <p:txBody>
          <a:bodyPr wrap="square" lIns="0" tIns="0" rIns="0" bIns="0" rtlCol="0">
            <a:spAutoFit/>
          </a:bodyPr>
          <a:lstStyle/>
          <a:p>
            <a:pPr algn="ctr">
              <a:buClr>
                <a:schemeClr val="bg1"/>
              </a:buClr>
            </a:pPr>
            <a:r>
              <a:rPr lang="en-US" sz="1867" dirty="0">
                <a:solidFill>
                  <a:schemeClr val="accent2">
                    <a:lumMod val="75000"/>
                  </a:schemeClr>
                </a:solidFill>
              </a:rPr>
              <a:t>Geo-distributed consensus</a:t>
            </a:r>
          </a:p>
        </p:txBody>
      </p:sp>
      <p:sp>
        <p:nvSpPr>
          <p:cNvPr id="44" name="TextBox 43">
            <a:extLst>
              <a:ext uri="{FF2B5EF4-FFF2-40B4-BE49-F238E27FC236}">
                <a16:creationId xmlns:a16="http://schemas.microsoft.com/office/drawing/2014/main" id="{65455709-B17C-42D7-8522-84439B71A0AF}"/>
              </a:ext>
            </a:extLst>
          </p:cNvPr>
          <p:cNvSpPr txBox="1"/>
          <p:nvPr/>
        </p:nvSpPr>
        <p:spPr>
          <a:xfrm>
            <a:off x="358698" y="3991097"/>
            <a:ext cx="1360879" cy="574644"/>
          </a:xfrm>
          <a:prstGeom prst="rect">
            <a:avLst/>
          </a:prstGeom>
          <a:noFill/>
        </p:spPr>
        <p:txBody>
          <a:bodyPr wrap="square" lIns="0" tIns="0" rIns="0" bIns="0" rtlCol="0">
            <a:spAutoFit/>
          </a:bodyPr>
          <a:lstStyle/>
          <a:p>
            <a:pPr algn="ctr">
              <a:buClr>
                <a:schemeClr val="bg1"/>
              </a:buClr>
            </a:pPr>
            <a:r>
              <a:rPr lang="en-US" sz="1867" dirty="0">
                <a:solidFill>
                  <a:schemeClr val="accent2">
                    <a:lumMod val="75000"/>
                  </a:schemeClr>
                </a:solidFill>
              </a:rPr>
              <a:t>Immutable and secured</a:t>
            </a:r>
          </a:p>
        </p:txBody>
      </p:sp>
      <p:grpSp>
        <p:nvGrpSpPr>
          <p:cNvPr id="83" name="Group 82">
            <a:extLst>
              <a:ext uri="{FF2B5EF4-FFF2-40B4-BE49-F238E27FC236}">
                <a16:creationId xmlns:a16="http://schemas.microsoft.com/office/drawing/2014/main" id="{38DDF0B0-AD04-4D2F-8ACB-1EE18B530DEB}"/>
              </a:ext>
            </a:extLst>
          </p:cNvPr>
          <p:cNvGrpSpPr/>
          <p:nvPr/>
        </p:nvGrpSpPr>
        <p:grpSpPr>
          <a:xfrm>
            <a:off x="10447171" y="2980335"/>
            <a:ext cx="1311047" cy="842272"/>
            <a:chOff x="252413" y="2873375"/>
            <a:chExt cx="1092200" cy="701676"/>
          </a:xfrm>
          <a:solidFill>
            <a:schemeClr val="bg1"/>
          </a:solidFill>
        </p:grpSpPr>
        <p:sp>
          <p:nvSpPr>
            <p:cNvPr id="87" name="Freeform 233">
              <a:extLst>
                <a:ext uri="{FF2B5EF4-FFF2-40B4-BE49-F238E27FC236}">
                  <a16:creationId xmlns:a16="http://schemas.microsoft.com/office/drawing/2014/main" id="{F1363A8A-E32A-4490-B331-68D964858EC2}"/>
                </a:ext>
              </a:extLst>
            </p:cNvPr>
            <p:cNvSpPr>
              <a:spLocks/>
            </p:cNvSpPr>
            <p:nvPr/>
          </p:nvSpPr>
          <p:spPr bwMode="auto">
            <a:xfrm>
              <a:off x="455613" y="2873375"/>
              <a:ext cx="638175" cy="276225"/>
            </a:xfrm>
            <a:custGeom>
              <a:avLst/>
              <a:gdLst>
                <a:gd name="T0" fmla="*/ 12 w 280"/>
                <a:gd name="T1" fmla="*/ 121 h 121"/>
                <a:gd name="T2" fmla="*/ 0 w 280"/>
                <a:gd name="T3" fmla="*/ 117 h 121"/>
                <a:gd name="T4" fmla="*/ 36 w 280"/>
                <a:gd name="T5" fmla="*/ 60 h 121"/>
                <a:gd name="T6" fmla="*/ 256 w 280"/>
                <a:gd name="T7" fmla="*/ 60 h 121"/>
                <a:gd name="T8" fmla="*/ 280 w 280"/>
                <a:gd name="T9" fmla="*/ 92 h 121"/>
                <a:gd name="T10" fmla="*/ 270 w 280"/>
                <a:gd name="T11" fmla="*/ 98 h 121"/>
                <a:gd name="T12" fmla="*/ 247 w 280"/>
                <a:gd name="T13" fmla="*/ 69 h 121"/>
                <a:gd name="T14" fmla="*/ 45 w 280"/>
                <a:gd name="T15" fmla="*/ 69 h 121"/>
                <a:gd name="T16" fmla="*/ 12 w 280"/>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21">
                  <a:moveTo>
                    <a:pt x="12" y="121"/>
                  </a:moveTo>
                  <a:cubicBezTo>
                    <a:pt x="0" y="117"/>
                    <a:pt x="0" y="117"/>
                    <a:pt x="0" y="117"/>
                  </a:cubicBezTo>
                  <a:cubicBezTo>
                    <a:pt x="8" y="95"/>
                    <a:pt x="20" y="76"/>
                    <a:pt x="36" y="60"/>
                  </a:cubicBezTo>
                  <a:cubicBezTo>
                    <a:pt x="97" y="0"/>
                    <a:pt x="195" y="0"/>
                    <a:pt x="256" y="60"/>
                  </a:cubicBezTo>
                  <a:cubicBezTo>
                    <a:pt x="265" y="70"/>
                    <a:pt x="274" y="81"/>
                    <a:pt x="280" y="92"/>
                  </a:cubicBezTo>
                  <a:cubicBezTo>
                    <a:pt x="270" y="98"/>
                    <a:pt x="270" y="98"/>
                    <a:pt x="270" y="98"/>
                  </a:cubicBezTo>
                  <a:cubicBezTo>
                    <a:pt x="264" y="87"/>
                    <a:pt x="256" y="78"/>
                    <a:pt x="247" y="69"/>
                  </a:cubicBezTo>
                  <a:cubicBezTo>
                    <a:pt x="192" y="13"/>
                    <a:pt x="101" y="13"/>
                    <a:pt x="45" y="69"/>
                  </a:cubicBezTo>
                  <a:cubicBezTo>
                    <a:pt x="30" y="84"/>
                    <a:pt x="19" y="101"/>
                    <a:pt x="12"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3199">
                <a:solidFill>
                  <a:schemeClr val="accent2">
                    <a:lumMod val="75000"/>
                  </a:schemeClr>
                </a:solidFill>
                <a:latin typeface="Arial"/>
              </a:endParaRPr>
            </a:p>
          </p:txBody>
        </p:sp>
        <p:sp>
          <p:nvSpPr>
            <p:cNvPr id="88" name="Freeform 234">
              <a:extLst>
                <a:ext uri="{FF2B5EF4-FFF2-40B4-BE49-F238E27FC236}">
                  <a16:creationId xmlns:a16="http://schemas.microsoft.com/office/drawing/2014/main" id="{D09B7EBF-E0FB-4931-AF03-AC02933DC3D1}"/>
                </a:ext>
              </a:extLst>
            </p:cNvPr>
            <p:cNvSpPr>
              <a:spLocks/>
            </p:cNvSpPr>
            <p:nvPr/>
          </p:nvSpPr>
          <p:spPr bwMode="auto">
            <a:xfrm>
              <a:off x="1125538" y="3138488"/>
              <a:ext cx="219075" cy="436563"/>
            </a:xfrm>
            <a:custGeom>
              <a:avLst/>
              <a:gdLst>
                <a:gd name="T0" fmla="*/ 1 w 96"/>
                <a:gd name="T1" fmla="*/ 191 h 191"/>
                <a:gd name="T2" fmla="*/ 1 w 96"/>
                <a:gd name="T3" fmla="*/ 179 h 191"/>
                <a:gd name="T4" fmla="*/ 60 w 96"/>
                <a:gd name="T5" fmla="*/ 155 h 191"/>
                <a:gd name="T6" fmla="*/ 84 w 96"/>
                <a:gd name="T7" fmla="*/ 96 h 191"/>
                <a:gd name="T8" fmla="*/ 60 w 96"/>
                <a:gd name="T9" fmla="*/ 37 h 191"/>
                <a:gd name="T10" fmla="*/ 1 w 96"/>
                <a:gd name="T11" fmla="*/ 13 h 191"/>
                <a:gd name="T12" fmla="*/ 0 w 96"/>
                <a:gd name="T13" fmla="*/ 13 h 191"/>
                <a:gd name="T14" fmla="*/ 0 w 96"/>
                <a:gd name="T15" fmla="*/ 1 h 191"/>
                <a:gd name="T16" fmla="*/ 68 w 96"/>
                <a:gd name="T17" fmla="*/ 29 h 191"/>
                <a:gd name="T18" fmla="*/ 96 w 96"/>
                <a:gd name="T19" fmla="*/ 96 h 191"/>
                <a:gd name="T20" fmla="*/ 68 w 96"/>
                <a:gd name="T21" fmla="*/ 163 h 191"/>
                <a:gd name="T22" fmla="*/ 1 w 96"/>
                <a:gd name="T23"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191">
                  <a:moveTo>
                    <a:pt x="1" y="191"/>
                  </a:moveTo>
                  <a:cubicBezTo>
                    <a:pt x="1" y="179"/>
                    <a:pt x="1" y="179"/>
                    <a:pt x="1" y="179"/>
                  </a:cubicBezTo>
                  <a:cubicBezTo>
                    <a:pt x="23" y="179"/>
                    <a:pt x="44" y="170"/>
                    <a:pt x="60" y="155"/>
                  </a:cubicBezTo>
                  <a:cubicBezTo>
                    <a:pt x="76" y="139"/>
                    <a:pt x="84" y="118"/>
                    <a:pt x="84" y="96"/>
                  </a:cubicBezTo>
                  <a:cubicBezTo>
                    <a:pt x="84" y="74"/>
                    <a:pt x="76" y="53"/>
                    <a:pt x="60" y="37"/>
                  </a:cubicBezTo>
                  <a:cubicBezTo>
                    <a:pt x="44" y="22"/>
                    <a:pt x="23" y="13"/>
                    <a:pt x="1" y="13"/>
                  </a:cubicBezTo>
                  <a:cubicBezTo>
                    <a:pt x="1" y="13"/>
                    <a:pt x="0" y="13"/>
                    <a:pt x="0" y="13"/>
                  </a:cubicBezTo>
                  <a:cubicBezTo>
                    <a:pt x="0" y="1"/>
                    <a:pt x="0" y="1"/>
                    <a:pt x="0" y="1"/>
                  </a:cubicBezTo>
                  <a:cubicBezTo>
                    <a:pt x="26" y="0"/>
                    <a:pt x="50" y="10"/>
                    <a:pt x="68" y="29"/>
                  </a:cubicBezTo>
                  <a:cubicBezTo>
                    <a:pt x="86" y="47"/>
                    <a:pt x="96" y="71"/>
                    <a:pt x="96" y="96"/>
                  </a:cubicBezTo>
                  <a:cubicBezTo>
                    <a:pt x="96" y="121"/>
                    <a:pt x="86" y="145"/>
                    <a:pt x="68" y="163"/>
                  </a:cubicBezTo>
                  <a:cubicBezTo>
                    <a:pt x="50" y="181"/>
                    <a:pt x="27" y="191"/>
                    <a:pt x="1"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3199">
                <a:solidFill>
                  <a:schemeClr val="accent2">
                    <a:lumMod val="75000"/>
                  </a:schemeClr>
                </a:solidFill>
                <a:latin typeface="Arial"/>
              </a:endParaRPr>
            </a:p>
          </p:txBody>
        </p:sp>
        <p:sp>
          <p:nvSpPr>
            <p:cNvPr id="89" name="Freeform 235">
              <a:extLst>
                <a:ext uri="{FF2B5EF4-FFF2-40B4-BE49-F238E27FC236}">
                  <a16:creationId xmlns:a16="http://schemas.microsoft.com/office/drawing/2014/main" id="{5D6CDF3C-D117-46FF-8064-C909B7C32D1C}"/>
                </a:ext>
              </a:extLst>
            </p:cNvPr>
            <p:cNvSpPr>
              <a:spLocks/>
            </p:cNvSpPr>
            <p:nvPr/>
          </p:nvSpPr>
          <p:spPr bwMode="auto">
            <a:xfrm>
              <a:off x="252413" y="3203575"/>
              <a:ext cx="185738" cy="371475"/>
            </a:xfrm>
            <a:custGeom>
              <a:avLst/>
              <a:gdLst>
                <a:gd name="T0" fmla="*/ 81 w 81"/>
                <a:gd name="T1" fmla="*/ 163 h 163"/>
                <a:gd name="T2" fmla="*/ 24 w 81"/>
                <a:gd name="T3" fmla="*/ 139 h 163"/>
                <a:gd name="T4" fmla="*/ 0 w 81"/>
                <a:gd name="T5" fmla="*/ 82 h 163"/>
                <a:gd name="T6" fmla="*/ 24 w 81"/>
                <a:gd name="T7" fmla="*/ 24 h 163"/>
                <a:gd name="T8" fmla="*/ 81 w 81"/>
                <a:gd name="T9" fmla="*/ 0 h 163"/>
                <a:gd name="T10" fmla="*/ 81 w 81"/>
                <a:gd name="T11" fmla="*/ 12 h 163"/>
                <a:gd name="T12" fmla="*/ 32 w 81"/>
                <a:gd name="T13" fmla="*/ 33 h 163"/>
                <a:gd name="T14" fmla="*/ 32 w 81"/>
                <a:gd name="T15" fmla="*/ 131 h 163"/>
                <a:gd name="T16" fmla="*/ 81 w 81"/>
                <a:gd name="T17" fmla="*/ 151 h 163"/>
                <a:gd name="T18" fmla="*/ 81 w 81"/>
                <a:gd name="T19"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163">
                  <a:moveTo>
                    <a:pt x="81" y="163"/>
                  </a:moveTo>
                  <a:cubicBezTo>
                    <a:pt x="59" y="163"/>
                    <a:pt x="39" y="155"/>
                    <a:pt x="24" y="139"/>
                  </a:cubicBezTo>
                  <a:cubicBezTo>
                    <a:pt x="8" y="124"/>
                    <a:pt x="0" y="104"/>
                    <a:pt x="0" y="82"/>
                  </a:cubicBezTo>
                  <a:cubicBezTo>
                    <a:pt x="0" y="60"/>
                    <a:pt x="8" y="40"/>
                    <a:pt x="24" y="24"/>
                  </a:cubicBezTo>
                  <a:cubicBezTo>
                    <a:pt x="39" y="9"/>
                    <a:pt x="59" y="0"/>
                    <a:pt x="81" y="0"/>
                  </a:cubicBezTo>
                  <a:cubicBezTo>
                    <a:pt x="81" y="12"/>
                    <a:pt x="81" y="12"/>
                    <a:pt x="81" y="12"/>
                  </a:cubicBezTo>
                  <a:cubicBezTo>
                    <a:pt x="63" y="12"/>
                    <a:pt x="45" y="20"/>
                    <a:pt x="32" y="33"/>
                  </a:cubicBezTo>
                  <a:cubicBezTo>
                    <a:pt x="5" y="60"/>
                    <a:pt x="5" y="104"/>
                    <a:pt x="32" y="131"/>
                  </a:cubicBezTo>
                  <a:cubicBezTo>
                    <a:pt x="45" y="144"/>
                    <a:pt x="63" y="151"/>
                    <a:pt x="81" y="151"/>
                  </a:cubicBezTo>
                  <a:lnTo>
                    <a:pt x="81"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3199">
                <a:solidFill>
                  <a:schemeClr val="accent2">
                    <a:lumMod val="75000"/>
                  </a:schemeClr>
                </a:solidFill>
                <a:latin typeface="Arial"/>
              </a:endParaRPr>
            </a:p>
          </p:txBody>
        </p:sp>
        <p:sp>
          <p:nvSpPr>
            <p:cNvPr id="90" name="Freeform 236">
              <a:extLst>
                <a:ext uri="{FF2B5EF4-FFF2-40B4-BE49-F238E27FC236}">
                  <a16:creationId xmlns:a16="http://schemas.microsoft.com/office/drawing/2014/main" id="{0184C2FB-4C00-4CB5-989A-F946CC7E6098}"/>
                </a:ext>
              </a:extLst>
            </p:cNvPr>
            <p:cNvSpPr>
              <a:spLocks/>
            </p:cNvSpPr>
            <p:nvPr/>
          </p:nvSpPr>
          <p:spPr bwMode="auto">
            <a:xfrm>
              <a:off x="679450" y="3548063"/>
              <a:ext cx="457200" cy="26988"/>
            </a:xfrm>
            <a:custGeom>
              <a:avLst/>
              <a:gdLst>
                <a:gd name="T0" fmla="*/ 0 w 288"/>
                <a:gd name="T1" fmla="*/ 17 h 17"/>
                <a:gd name="T2" fmla="*/ 0 w 288"/>
                <a:gd name="T3" fmla="*/ 0 h 17"/>
                <a:gd name="T4" fmla="*/ 287 w 288"/>
                <a:gd name="T5" fmla="*/ 0 h 17"/>
                <a:gd name="T6" fmla="*/ 288 w 288"/>
                <a:gd name="T7" fmla="*/ 17 h 17"/>
                <a:gd name="T8" fmla="*/ 0 w 288"/>
                <a:gd name="T9" fmla="*/ 17 h 17"/>
              </a:gdLst>
              <a:ahLst/>
              <a:cxnLst>
                <a:cxn ang="0">
                  <a:pos x="T0" y="T1"/>
                </a:cxn>
                <a:cxn ang="0">
                  <a:pos x="T2" y="T3"/>
                </a:cxn>
                <a:cxn ang="0">
                  <a:pos x="T4" y="T5"/>
                </a:cxn>
                <a:cxn ang="0">
                  <a:pos x="T6" y="T7"/>
                </a:cxn>
                <a:cxn ang="0">
                  <a:pos x="T8" y="T9"/>
                </a:cxn>
              </a:cxnLst>
              <a:rect l="0" t="0" r="r" b="b"/>
              <a:pathLst>
                <a:path w="288" h="17">
                  <a:moveTo>
                    <a:pt x="0" y="17"/>
                  </a:moveTo>
                  <a:lnTo>
                    <a:pt x="0" y="0"/>
                  </a:lnTo>
                  <a:lnTo>
                    <a:pt x="287" y="0"/>
                  </a:lnTo>
                  <a:lnTo>
                    <a:pt x="288" y="17"/>
                  </a:lnTo>
                  <a:lnTo>
                    <a:pt x="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3199">
                <a:solidFill>
                  <a:schemeClr val="accent2">
                    <a:lumMod val="75000"/>
                  </a:schemeClr>
                </a:solidFill>
                <a:latin typeface="Arial"/>
              </a:endParaRPr>
            </a:p>
          </p:txBody>
        </p:sp>
      </p:grpSp>
      <p:grpSp>
        <p:nvGrpSpPr>
          <p:cNvPr id="84" name="Group 83">
            <a:extLst>
              <a:ext uri="{FF2B5EF4-FFF2-40B4-BE49-F238E27FC236}">
                <a16:creationId xmlns:a16="http://schemas.microsoft.com/office/drawing/2014/main" id="{8A42B4B1-745B-45B6-A750-A0511021B625}"/>
              </a:ext>
            </a:extLst>
          </p:cNvPr>
          <p:cNvGrpSpPr>
            <a:grpSpLocks noChangeAspect="1"/>
          </p:cNvGrpSpPr>
          <p:nvPr/>
        </p:nvGrpSpPr>
        <p:grpSpPr>
          <a:xfrm>
            <a:off x="10590747" y="3649724"/>
            <a:ext cx="452389" cy="452387"/>
            <a:chOff x="5021909" y="2555520"/>
            <a:chExt cx="376238" cy="376237"/>
          </a:xfrm>
          <a:solidFill>
            <a:schemeClr val="bg1"/>
          </a:solidFill>
        </p:grpSpPr>
        <p:sp>
          <p:nvSpPr>
            <p:cNvPr id="85" name="Freeform 5">
              <a:extLst>
                <a:ext uri="{FF2B5EF4-FFF2-40B4-BE49-F238E27FC236}">
                  <a16:creationId xmlns:a16="http://schemas.microsoft.com/office/drawing/2014/main" id="{A7BD54C4-3BF5-4ED1-A522-D4525D72AADB}"/>
                </a:ext>
              </a:extLst>
            </p:cNvPr>
            <p:cNvSpPr>
              <a:spLocks noEditPoints="1"/>
            </p:cNvSpPr>
            <p:nvPr/>
          </p:nvSpPr>
          <p:spPr bwMode="auto">
            <a:xfrm>
              <a:off x="5125096" y="2660295"/>
              <a:ext cx="168275" cy="168275"/>
            </a:xfrm>
            <a:custGeom>
              <a:avLst/>
              <a:gdLst>
                <a:gd name="T0" fmla="*/ 21 w 42"/>
                <a:gd name="T1" fmla="*/ 0 h 42"/>
                <a:gd name="T2" fmla="*/ 0 w 42"/>
                <a:gd name="T3" fmla="*/ 21 h 42"/>
                <a:gd name="T4" fmla="*/ 21 w 42"/>
                <a:gd name="T5" fmla="*/ 42 h 42"/>
                <a:gd name="T6" fmla="*/ 42 w 42"/>
                <a:gd name="T7" fmla="*/ 21 h 42"/>
                <a:gd name="T8" fmla="*/ 21 w 42"/>
                <a:gd name="T9" fmla="*/ 0 h 42"/>
                <a:gd name="T10" fmla="*/ 21 w 42"/>
                <a:gd name="T11" fmla="*/ 37 h 42"/>
                <a:gd name="T12" fmla="*/ 5 w 42"/>
                <a:gd name="T13" fmla="*/ 21 h 42"/>
                <a:gd name="T14" fmla="*/ 21 w 42"/>
                <a:gd name="T15" fmla="*/ 4 h 42"/>
                <a:gd name="T16" fmla="*/ 37 w 42"/>
                <a:gd name="T17" fmla="*/ 21 h 42"/>
                <a:gd name="T18" fmla="*/ 21 w 42"/>
                <a:gd name="T19"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2">
                  <a:moveTo>
                    <a:pt x="21" y="0"/>
                  </a:moveTo>
                  <a:cubicBezTo>
                    <a:pt x="10" y="0"/>
                    <a:pt x="0" y="9"/>
                    <a:pt x="0" y="21"/>
                  </a:cubicBezTo>
                  <a:cubicBezTo>
                    <a:pt x="0" y="32"/>
                    <a:pt x="10" y="42"/>
                    <a:pt x="21" y="42"/>
                  </a:cubicBezTo>
                  <a:cubicBezTo>
                    <a:pt x="33" y="42"/>
                    <a:pt x="42" y="32"/>
                    <a:pt x="42" y="21"/>
                  </a:cubicBezTo>
                  <a:cubicBezTo>
                    <a:pt x="42" y="9"/>
                    <a:pt x="33" y="0"/>
                    <a:pt x="21" y="0"/>
                  </a:cubicBezTo>
                  <a:close/>
                  <a:moveTo>
                    <a:pt x="21" y="37"/>
                  </a:moveTo>
                  <a:cubicBezTo>
                    <a:pt x="12" y="37"/>
                    <a:pt x="5" y="30"/>
                    <a:pt x="5" y="21"/>
                  </a:cubicBezTo>
                  <a:cubicBezTo>
                    <a:pt x="5" y="12"/>
                    <a:pt x="12" y="4"/>
                    <a:pt x="21" y="4"/>
                  </a:cubicBezTo>
                  <a:cubicBezTo>
                    <a:pt x="30" y="4"/>
                    <a:pt x="37" y="12"/>
                    <a:pt x="37" y="21"/>
                  </a:cubicBezTo>
                  <a:cubicBezTo>
                    <a:pt x="37" y="30"/>
                    <a:pt x="30" y="37"/>
                    <a:pt x="21"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3199">
                <a:solidFill>
                  <a:schemeClr val="accent2">
                    <a:lumMod val="75000"/>
                  </a:schemeClr>
                </a:solidFill>
                <a:latin typeface="Arial"/>
              </a:endParaRPr>
            </a:p>
          </p:txBody>
        </p:sp>
        <p:sp>
          <p:nvSpPr>
            <p:cNvPr id="86" name="Freeform 7">
              <a:extLst>
                <a:ext uri="{FF2B5EF4-FFF2-40B4-BE49-F238E27FC236}">
                  <a16:creationId xmlns:a16="http://schemas.microsoft.com/office/drawing/2014/main" id="{CB017605-94B6-47E6-8B4D-CC9F22498AC4}"/>
                </a:ext>
              </a:extLst>
            </p:cNvPr>
            <p:cNvSpPr>
              <a:spLocks noEditPoints="1"/>
            </p:cNvSpPr>
            <p:nvPr/>
          </p:nvSpPr>
          <p:spPr bwMode="auto">
            <a:xfrm>
              <a:off x="5021909" y="2555520"/>
              <a:ext cx="376238" cy="376237"/>
            </a:xfrm>
            <a:custGeom>
              <a:avLst/>
              <a:gdLst>
                <a:gd name="T0" fmla="*/ 94 w 94"/>
                <a:gd name="T1" fmla="*/ 39 h 94"/>
                <a:gd name="T2" fmla="*/ 82 w 94"/>
                <a:gd name="T3" fmla="*/ 37 h 94"/>
                <a:gd name="T4" fmla="*/ 79 w 94"/>
                <a:gd name="T5" fmla="*/ 31 h 94"/>
                <a:gd name="T6" fmla="*/ 87 w 94"/>
                <a:gd name="T7" fmla="*/ 22 h 94"/>
                <a:gd name="T8" fmla="*/ 87 w 94"/>
                <a:gd name="T9" fmla="*/ 19 h 94"/>
                <a:gd name="T10" fmla="*/ 72 w 94"/>
                <a:gd name="T11" fmla="*/ 7 h 94"/>
                <a:gd name="T12" fmla="*/ 63 w 94"/>
                <a:gd name="T13" fmla="*/ 15 h 94"/>
                <a:gd name="T14" fmla="*/ 57 w 94"/>
                <a:gd name="T15" fmla="*/ 12 h 94"/>
                <a:gd name="T16" fmla="*/ 55 w 94"/>
                <a:gd name="T17" fmla="*/ 0 h 94"/>
                <a:gd name="T18" fmla="*/ 37 w 94"/>
                <a:gd name="T19" fmla="*/ 2 h 94"/>
                <a:gd name="T20" fmla="*/ 36 w 94"/>
                <a:gd name="T21" fmla="*/ 13 h 94"/>
                <a:gd name="T22" fmla="*/ 31 w 94"/>
                <a:gd name="T23" fmla="*/ 15 h 94"/>
                <a:gd name="T24" fmla="*/ 19 w 94"/>
                <a:gd name="T25" fmla="*/ 7 h 94"/>
                <a:gd name="T26" fmla="*/ 7 w 94"/>
                <a:gd name="T27" fmla="*/ 22 h 94"/>
                <a:gd name="T28" fmla="*/ 15 w 94"/>
                <a:gd name="T29" fmla="*/ 31 h 94"/>
                <a:gd name="T30" fmla="*/ 13 w 94"/>
                <a:gd name="T31" fmla="*/ 37 h 94"/>
                <a:gd name="T32" fmla="*/ 0 w 94"/>
                <a:gd name="T33" fmla="*/ 39 h 94"/>
                <a:gd name="T34" fmla="*/ 3 w 94"/>
                <a:gd name="T35" fmla="*/ 56 h 94"/>
                <a:gd name="T36" fmla="*/ 13 w 94"/>
                <a:gd name="T37" fmla="*/ 57 h 94"/>
                <a:gd name="T38" fmla="*/ 15 w 94"/>
                <a:gd name="T39" fmla="*/ 63 h 94"/>
                <a:gd name="T40" fmla="*/ 7 w 94"/>
                <a:gd name="T41" fmla="*/ 73 h 94"/>
                <a:gd name="T42" fmla="*/ 19 w 94"/>
                <a:gd name="T43" fmla="*/ 86 h 94"/>
                <a:gd name="T44" fmla="*/ 31 w 94"/>
                <a:gd name="T45" fmla="*/ 78 h 94"/>
                <a:gd name="T46" fmla="*/ 36 w 94"/>
                <a:gd name="T47" fmla="*/ 81 h 94"/>
                <a:gd name="T48" fmla="*/ 37 w 94"/>
                <a:gd name="T49" fmla="*/ 91 h 94"/>
                <a:gd name="T50" fmla="*/ 55 w 94"/>
                <a:gd name="T51" fmla="*/ 94 h 94"/>
                <a:gd name="T52" fmla="*/ 57 w 94"/>
                <a:gd name="T53" fmla="*/ 81 h 94"/>
                <a:gd name="T54" fmla="*/ 63 w 94"/>
                <a:gd name="T55" fmla="*/ 79 h 94"/>
                <a:gd name="T56" fmla="*/ 72 w 94"/>
                <a:gd name="T57" fmla="*/ 86 h 94"/>
                <a:gd name="T58" fmla="*/ 87 w 94"/>
                <a:gd name="T59" fmla="*/ 75 h 94"/>
                <a:gd name="T60" fmla="*/ 79 w 94"/>
                <a:gd name="T61" fmla="*/ 63 h 94"/>
                <a:gd name="T62" fmla="*/ 81 w 94"/>
                <a:gd name="T63" fmla="*/ 57 h 94"/>
                <a:gd name="T64" fmla="*/ 92 w 94"/>
                <a:gd name="T65" fmla="*/ 56 h 94"/>
                <a:gd name="T66" fmla="*/ 89 w 94"/>
                <a:gd name="T67" fmla="*/ 52 h 94"/>
                <a:gd name="T68" fmla="*/ 77 w 94"/>
                <a:gd name="T69" fmla="*/ 54 h 94"/>
                <a:gd name="T70" fmla="*/ 74 w 94"/>
                <a:gd name="T71" fmla="*/ 65 h 94"/>
                <a:gd name="T72" fmla="*/ 73 w 94"/>
                <a:gd name="T73" fmla="*/ 81 h 94"/>
                <a:gd name="T74" fmla="*/ 63 w 94"/>
                <a:gd name="T75" fmla="*/ 73 h 94"/>
                <a:gd name="T76" fmla="*/ 52 w 94"/>
                <a:gd name="T77" fmla="*/ 79 h 94"/>
                <a:gd name="T78" fmla="*/ 42 w 94"/>
                <a:gd name="T79" fmla="*/ 89 h 94"/>
                <a:gd name="T80" fmla="*/ 40 w 94"/>
                <a:gd name="T81" fmla="*/ 77 h 94"/>
                <a:gd name="T82" fmla="*/ 29 w 94"/>
                <a:gd name="T83" fmla="*/ 74 h 94"/>
                <a:gd name="T84" fmla="*/ 12 w 94"/>
                <a:gd name="T85" fmla="*/ 73 h 94"/>
                <a:gd name="T86" fmla="*/ 20 w 94"/>
                <a:gd name="T87" fmla="*/ 62 h 94"/>
                <a:gd name="T88" fmla="*/ 15 w 94"/>
                <a:gd name="T89" fmla="*/ 52 h 94"/>
                <a:gd name="T90" fmla="*/ 5 w 94"/>
                <a:gd name="T91" fmla="*/ 42 h 94"/>
                <a:gd name="T92" fmla="*/ 17 w 94"/>
                <a:gd name="T93" fmla="*/ 40 h 94"/>
                <a:gd name="T94" fmla="*/ 20 w 94"/>
                <a:gd name="T95" fmla="*/ 28 h 94"/>
                <a:gd name="T96" fmla="*/ 21 w 94"/>
                <a:gd name="T97" fmla="*/ 12 h 94"/>
                <a:gd name="T98" fmla="*/ 31 w 94"/>
                <a:gd name="T99" fmla="*/ 20 h 94"/>
                <a:gd name="T100" fmla="*/ 42 w 94"/>
                <a:gd name="T101" fmla="*/ 14 h 94"/>
                <a:gd name="T102" fmla="*/ 52 w 94"/>
                <a:gd name="T103" fmla="*/ 4 h 94"/>
                <a:gd name="T104" fmla="*/ 54 w 94"/>
                <a:gd name="T105" fmla="*/ 16 h 94"/>
                <a:gd name="T106" fmla="*/ 66 w 94"/>
                <a:gd name="T107" fmla="*/ 20 h 94"/>
                <a:gd name="T108" fmla="*/ 82 w 94"/>
                <a:gd name="T109" fmla="*/ 20 h 94"/>
                <a:gd name="T110" fmla="*/ 74 w 94"/>
                <a:gd name="T111" fmla="*/ 31 h 94"/>
                <a:gd name="T112" fmla="*/ 80 w 94"/>
                <a:gd name="T113" fmla="*/ 42 h 94"/>
                <a:gd name="T114" fmla="*/ 89 w 94"/>
                <a:gd name="T115" fmla="*/ 5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4" h="94">
                  <a:moveTo>
                    <a:pt x="94" y="54"/>
                  </a:moveTo>
                  <a:cubicBezTo>
                    <a:pt x="94" y="39"/>
                    <a:pt x="94" y="39"/>
                    <a:pt x="94" y="39"/>
                  </a:cubicBezTo>
                  <a:cubicBezTo>
                    <a:pt x="94" y="38"/>
                    <a:pt x="93" y="37"/>
                    <a:pt x="92" y="37"/>
                  </a:cubicBezTo>
                  <a:cubicBezTo>
                    <a:pt x="82" y="37"/>
                    <a:pt x="82" y="37"/>
                    <a:pt x="82" y="37"/>
                  </a:cubicBezTo>
                  <a:cubicBezTo>
                    <a:pt x="81" y="36"/>
                    <a:pt x="81" y="36"/>
                    <a:pt x="81" y="36"/>
                  </a:cubicBezTo>
                  <a:cubicBezTo>
                    <a:pt x="81" y="34"/>
                    <a:pt x="80" y="33"/>
                    <a:pt x="79" y="31"/>
                  </a:cubicBezTo>
                  <a:cubicBezTo>
                    <a:pt x="79" y="30"/>
                    <a:pt x="79" y="30"/>
                    <a:pt x="79" y="30"/>
                  </a:cubicBezTo>
                  <a:cubicBezTo>
                    <a:pt x="87" y="22"/>
                    <a:pt x="87" y="22"/>
                    <a:pt x="87" y="22"/>
                  </a:cubicBezTo>
                  <a:cubicBezTo>
                    <a:pt x="87" y="22"/>
                    <a:pt x="88" y="21"/>
                    <a:pt x="88" y="20"/>
                  </a:cubicBezTo>
                  <a:cubicBezTo>
                    <a:pt x="88" y="20"/>
                    <a:pt x="87" y="19"/>
                    <a:pt x="87" y="19"/>
                  </a:cubicBezTo>
                  <a:cubicBezTo>
                    <a:pt x="75" y="7"/>
                    <a:pt x="75" y="7"/>
                    <a:pt x="75" y="7"/>
                  </a:cubicBezTo>
                  <a:cubicBezTo>
                    <a:pt x="74" y="6"/>
                    <a:pt x="73" y="6"/>
                    <a:pt x="72" y="7"/>
                  </a:cubicBezTo>
                  <a:cubicBezTo>
                    <a:pt x="64" y="15"/>
                    <a:pt x="64" y="15"/>
                    <a:pt x="64" y="15"/>
                  </a:cubicBezTo>
                  <a:cubicBezTo>
                    <a:pt x="63" y="15"/>
                    <a:pt x="63" y="15"/>
                    <a:pt x="63" y="15"/>
                  </a:cubicBezTo>
                  <a:cubicBezTo>
                    <a:pt x="61" y="14"/>
                    <a:pt x="60" y="13"/>
                    <a:pt x="58" y="13"/>
                  </a:cubicBezTo>
                  <a:cubicBezTo>
                    <a:pt x="57" y="12"/>
                    <a:pt x="57" y="12"/>
                    <a:pt x="57" y="12"/>
                  </a:cubicBezTo>
                  <a:cubicBezTo>
                    <a:pt x="57" y="2"/>
                    <a:pt x="57" y="2"/>
                    <a:pt x="57" y="2"/>
                  </a:cubicBezTo>
                  <a:cubicBezTo>
                    <a:pt x="57" y="1"/>
                    <a:pt x="56" y="0"/>
                    <a:pt x="55" y="0"/>
                  </a:cubicBezTo>
                  <a:cubicBezTo>
                    <a:pt x="40" y="0"/>
                    <a:pt x="40" y="0"/>
                    <a:pt x="40" y="0"/>
                  </a:cubicBezTo>
                  <a:cubicBezTo>
                    <a:pt x="38" y="0"/>
                    <a:pt x="37" y="1"/>
                    <a:pt x="37" y="2"/>
                  </a:cubicBezTo>
                  <a:cubicBezTo>
                    <a:pt x="37" y="12"/>
                    <a:pt x="37" y="12"/>
                    <a:pt x="37" y="12"/>
                  </a:cubicBezTo>
                  <a:cubicBezTo>
                    <a:pt x="36" y="13"/>
                    <a:pt x="36" y="13"/>
                    <a:pt x="36" y="13"/>
                  </a:cubicBezTo>
                  <a:cubicBezTo>
                    <a:pt x="35" y="13"/>
                    <a:pt x="33" y="14"/>
                    <a:pt x="32" y="15"/>
                  </a:cubicBezTo>
                  <a:cubicBezTo>
                    <a:pt x="31" y="15"/>
                    <a:pt x="31" y="15"/>
                    <a:pt x="31" y="15"/>
                  </a:cubicBezTo>
                  <a:cubicBezTo>
                    <a:pt x="23" y="7"/>
                    <a:pt x="23" y="7"/>
                    <a:pt x="23" y="7"/>
                  </a:cubicBezTo>
                  <a:cubicBezTo>
                    <a:pt x="22" y="6"/>
                    <a:pt x="20" y="6"/>
                    <a:pt x="19" y="7"/>
                  </a:cubicBezTo>
                  <a:cubicBezTo>
                    <a:pt x="7" y="19"/>
                    <a:pt x="7" y="19"/>
                    <a:pt x="7" y="19"/>
                  </a:cubicBezTo>
                  <a:cubicBezTo>
                    <a:pt x="7" y="20"/>
                    <a:pt x="7" y="21"/>
                    <a:pt x="7" y="22"/>
                  </a:cubicBezTo>
                  <a:cubicBezTo>
                    <a:pt x="15" y="30"/>
                    <a:pt x="15" y="30"/>
                    <a:pt x="15" y="30"/>
                  </a:cubicBezTo>
                  <a:cubicBezTo>
                    <a:pt x="15" y="31"/>
                    <a:pt x="15" y="31"/>
                    <a:pt x="15" y="31"/>
                  </a:cubicBezTo>
                  <a:cubicBezTo>
                    <a:pt x="14" y="33"/>
                    <a:pt x="14" y="34"/>
                    <a:pt x="13" y="36"/>
                  </a:cubicBezTo>
                  <a:cubicBezTo>
                    <a:pt x="13" y="37"/>
                    <a:pt x="13" y="37"/>
                    <a:pt x="13" y="37"/>
                  </a:cubicBezTo>
                  <a:cubicBezTo>
                    <a:pt x="3" y="37"/>
                    <a:pt x="3" y="37"/>
                    <a:pt x="3" y="37"/>
                  </a:cubicBezTo>
                  <a:cubicBezTo>
                    <a:pt x="1" y="37"/>
                    <a:pt x="0" y="38"/>
                    <a:pt x="0" y="39"/>
                  </a:cubicBezTo>
                  <a:cubicBezTo>
                    <a:pt x="0" y="54"/>
                    <a:pt x="0" y="54"/>
                    <a:pt x="0" y="54"/>
                  </a:cubicBezTo>
                  <a:cubicBezTo>
                    <a:pt x="0" y="55"/>
                    <a:pt x="1" y="56"/>
                    <a:pt x="3" y="56"/>
                  </a:cubicBezTo>
                  <a:cubicBezTo>
                    <a:pt x="13" y="56"/>
                    <a:pt x="13" y="56"/>
                    <a:pt x="13" y="56"/>
                  </a:cubicBezTo>
                  <a:cubicBezTo>
                    <a:pt x="13" y="57"/>
                    <a:pt x="13" y="57"/>
                    <a:pt x="13" y="57"/>
                  </a:cubicBezTo>
                  <a:cubicBezTo>
                    <a:pt x="14" y="59"/>
                    <a:pt x="14" y="61"/>
                    <a:pt x="15" y="62"/>
                  </a:cubicBezTo>
                  <a:cubicBezTo>
                    <a:pt x="15" y="63"/>
                    <a:pt x="15" y="63"/>
                    <a:pt x="15" y="63"/>
                  </a:cubicBezTo>
                  <a:cubicBezTo>
                    <a:pt x="7" y="71"/>
                    <a:pt x="7" y="71"/>
                    <a:pt x="7" y="71"/>
                  </a:cubicBezTo>
                  <a:cubicBezTo>
                    <a:pt x="7" y="72"/>
                    <a:pt x="7" y="72"/>
                    <a:pt x="7" y="73"/>
                  </a:cubicBezTo>
                  <a:cubicBezTo>
                    <a:pt x="7" y="74"/>
                    <a:pt x="7" y="74"/>
                    <a:pt x="7" y="75"/>
                  </a:cubicBezTo>
                  <a:cubicBezTo>
                    <a:pt x="19" y="86"/>
                    <a:pt x="19" y="86"/>
                    <a:pt x="19" y="86"/>
                  </a:cubicBezTo>
                  <a:cubicBezTo>
                    <a:pt x="20" y="87"/>
                    <a:pt x="22" y="87"/>
                    <a:pt x="23" y="86"/>
                  </a:cubicBezTo>
                  <a:cubicBezTo>
                    <a:pt x="31" y="78"/>
                    <a:pt x="31" y="78"/>
                    <a:pt x="31" y="78"/>
                  </a:cubicBezTo>
                  <a:cubicBezTo>
                    <a:pt x="32" y="79"/>
                    <a:pt x="32" y="79"/>
                    <a:pt x="32" y="79"/>
                  </a:cubicBezTo>
                  <a:cubicBezTo>
                    <a:pt x="33" y="80"/>
                    <a:pt x="35" y="80"/>
                    <a:pt x="36" y="81"/>
                  </a:cubicBezTo>
                  <a:cubicBezTo>
                    <a:pt x="37" y="81"/>
                    <a:pt x="37" y="81"/>
                    <a:pt x="37" y="81"/>
                  </a:cubicBezTo>
                  <a:cubicBezTo>
                    <a:pt x="37" y="91"/>
                    <a:pt x="37" y="91"/>
                    <a:pt x="37" y="91"/>
                  </a:cubicBezTo>
                  <a:cubicBezTo>
                    <a:pt x="37" y="93"/>
                    <a:pt x="38" y="94"/>
                    <a:pt x="40" y="94"/>
                  </a:cubicBezTo>
                  <a:cubicBezTo>
                    <a:pt x="55" y="94"/>
                    <a:pt x="55" y="94"/>
                    <a:pt x="55" y="94"/>
                  </a:cubicBezTo>
                  <a:cubicBezTo>
                    <a:pt x="56" y="94"/>
                    <a:pt x="57" y="93"/>
                    <a:pt x="57" y="91"/>
                  </a:cubicBezTo>
                  <a:cubicBezTo>
                    <a:pt x="57" y="81"/>
                    <a:pt x="57" y="81"/>
                    <a:pt x="57" y="81"/>
                  </a:cubicBezTo>
                  <a:cubicBezTo>
                    <a:pt x="58" y="81"/>
                    <a:pt x="58" y="81"/>
                    <a:pt x="58" y="81"/>
                  </a:cubicBezTo>
                  <a:cubicBezTo>
                    <a:pt x="60" y="80"/>
                    <a:pt x="61" y="80"/>
                    <a:pt x="63" y="79"/>
                  </a:cubicBezTo>
                  <a:cubicBezTo>
                    <a:pt x="64" y="78"/>
                    <a:pt x="64" y="78"/>
                    <a:pt x="64" y="78"/>
                  </a:cubicBezTo>
                  <a:cubicBezTo>
                    <a:pt x="72" y="86"/>
                    <a:pt x="72" y="86"/>
                    <a:pt x="72" y="86"/>
                  </a:cubicBezTo>
                  <a:cubicBezTo>
                    <a:pt x="73" y="87"/>
                    <a:pt x="74" y="87"/>
                    <a:pt x="75" y="86"/>
                  </a:cubicBezTo>
                  <a:cubicBezTo>
                    <a:pt x="87" y="75"/>
                    <a:pt x="87" y="75"/>
                    <a:pt x="87" y="75"/>
                  </a:cubicBezTo>
                  <a:cubicBezTo>
                    <a:pt x="88" y="74"/>
                    <a:pt x="88" y="72"/>
                    <a:pt x="87" y="71"/>
                  </a:cubicBezTo>
                  <a:cubicBezTo>
                    <a:pt x="79" y="63"/>
                    <a:pt x="79" y="63"/>
                    <a:pt x="79" y="63"/>
                  </a:cubicBezTo>
                  <a:cubicBezTo>
                    <a:pt x="79" y="62"/>
                    <a:pt x="79" y="62"/>
                    <a:pt x="79" y="62"/>
                  </a:cubicBezTo>
                  <a:cubicBezTo>
                    <a:pt x="80" y="61"/>
                    <a:pt x="81" y="59"/>
                    <a:pt x="81" y="57"/>
                  </a:cubicBezTo>
                  <a:cubicBezTo>
                    <a:pt x="82" y="56"/>
                    <a:pt x="82" y="56"/>
                    <a:pt x="82" y="56"/>
                  </a:cubicBezTo>
                  <a:cubicBezTo>
                    <a:pt x="92" y="56"/>
                    <a:pt x="92" y="56"/>
                    <a:pt x="92" y="56"/>
                  </a:cubicBezTo>
                  <a:cubicBezTo>
                    <a:pt x="93" y="56"/>
                    <a:pt x="94" y="55"/>
                    <a:pt x="94" y="54"/>
                  </a:cubicBezTo>
                  <a:close/>
                  <a:moveTo>
                    <a:pt x="89" y="52"/>
                  </a:moveTo>
                  <a:cubicBezTo>
                    <a:pt x="80" y="52"/>
                    <a:pt x="80" y="52"/>
                    <a:pt x="80" y="52"/>
                  </a:cubicBezTo>
                  <a:cubicBezTo>
                    <a:pt x="79" y="52"/>
                    <a:pt x="78" y="52"/>
                    <a:pt x="77" y="54"/>
                  </a:cubicBezTo>
                  <a:cubicBezTo>
                    <a:pt x="77" y="57"/>
                    <a:pt x="76" y="60"/>
                    <a:pt x="74" y="62"/>
                  </a:cubicBezTo>
                  <a:cubicBezTo>
                    <a:pt x="73" y="63"/>
                    <a:pt x="74" y="65"/>
                    <a:pt x="74" y="65"/>
                  </a:cubicBezTo>
                  <a:cubicBezTo>
                    <a:pt x="82" y="73"/>
                    <a:pt x="82" y="73"/>
                    <a:pt x="82" y="73"/>
                  </a:cubicBezTo>
                  <a:cubicBezTo>
                    <a:pt x="73" y="81"/>
                    <a:pt x="73" y="81"/>
                    <a:pt x="73" y="81"/>
                  </a:cubicBezTo>
                  <a:cubicBezTo>
                    <a:pt x="66" y="74"/>
                    <a:pt x="66" y="74"/>
                    <a:pt x="66" y="74"/>
                  </a:cubicBezTo>
                  <a:cubicBezTo>
                    <a:pt x="65" y="73"/>
                    <a:pt x="64" y="73"/>
                    <a:pt x="63" y="73"/>
                  </a:cubicBezTo>
                  <a:cubicBezTo>
                    <a:pt x="60" y="75"/>
                    <a:pt x="57" y="76"/>
                    <a:pt x="54" y="77"/>
                  </a:cubicBezTo>
                  <a:cubicBezTo>
                    <a:pt x="53" y="77"/>
                    <a:pt x="52" y="78"/>
                    <a:pt x="52" y="79"/>
                  </a:cubicBezTo>
                  <a:cubicBezTo>
                    <a:pt x="52" y="89"/>
                    <a:pt x="52" y="89"/>
                    <a:pt x="52" y="89"/>
                  </a:cubicBezTo>
                  <a:cubicBezTo>
                    <a:pt x="42" y="89"/>
                    <a:pt x="42" y="89"/>
                    <a:pt x="42" y="89"/>
                  </a:cubicBezTo>
                  <a:cubicBezTo>
                    <a:pt x="42" y="79"/>
                    <a:pt x="42" y="79"/>
                    <a:pt x="42" y="79"/>
                  </a:cubicBezTo>
                  <a:cubicBezTo>
                    <a:pt x="42" y="78"/>
                    <a:pt x="41" y="77"/>
                    <a:pt x="40" y="77"/>
                  </a:cubicBezTo>
                  <a:cubicBezTo>
                    <a:pt x="37" y="76"/>
                    <a:pt x="34" y="75"/>
                    <a:pt x="31" y="73"/>
                  </a:cubicBezTo>
                  <a:cubicBezTo>
                    <a:pt x="31" y="73"/>
                    <a:pt x="29" y="73"/>
                    <a:pt x="29" y="74"/>
                  </a:cubicBezTo>
                  <a:cubicBezTo>
                    <a:pt x="21" y="81"/>
                    <a:pt x="21" y="81"/>
                    <a:pt x="21" y="81"/>
                  </a:cubicBezTo>
                  <a:cubicBezTo>
                    <a:pt x="12" y="73"/>
                    <a:pt x="12" y="73"/>
                    <a:pt x="12" y="73"/>
                  </a:cubicBezTo>
                  <a:cubicBezTo>
                    <a:pt x="20" y="65"/>
                    <a:pt x="20" y="65"/>
                    <a:pt x="20" y="65"/>
                  </a:cubicBezTo>
                  <a:cubicBezTo>
                    <a:pt x="21" y="65"/>
                    <a:pt x="21" y="63"/>
                    <a:pt x="20" y="62"/>
                  </a:cubicBezTo>
                  <a:cubicBezTo>
                    <a:pt x="19" y="60"/>
                    <a:pt x="18" y="57"/>
                    <a:pt x="17" y="54"/>
                  </a:cubicBezTo>
                  <a:cubicBezTo>
                    <a:pt x="17" y="52"/>
                    <a:pt x="16" y="52"/>
                    <a:pt x="15" y="52"/>
                  </a:cubicBezTo>
                  <a:cubicBezTo>
                    <a:pt x="5" y="52"/>
                    <a:pt x="5" y="52"/>
                    <a:pt x="5" y="52"/>
                  </a:cubicBezTo>
                  <a:cubicBezTo>
                    <a:pt x="5" y="42"/>
                    <a:pt x="5" y="42"/>
                    <a:pt x="5" y="42"/>
                  </a:cubicBezTo>
                  <a:cubicBezTo>
                    <a:pt x="15" y="42"/>
                    <a:pt x="15" y="42"/>
                    <a:pt x="15" y="42"/>
                  </a:cubicBezTo>
                  <a:cubicBezTo>
                    <a:pt x="16" y="42"/>
                    <a:pt x="17" y="41"/>
                    <a:pt x="17" y="40"/>
                  </a:cubicBezTo>
                  <a:cubicBezTo>
                    <a:pt x="18" y="37"/>
                    <a:pt x="19" y="34"/>
                    <a:pt x="20" y="31"/>
                  </a:cubicBezTo>
                  <a:cubicBezTo>
                    <a:pt x="21" y="30"/>
                    <a:pt x="21" y="29"/>
                    <a:pt x="20" y="28"/>
                  </a:cubicBezTo>
                  <a:cubicBezTo>
                    <a:pt x="12" y="20"/>
                    <a:pt x="12" y="20"/>
                    <a:pt x="12" y="20"/>
                  </a:cubicBezTo>
                  <a:cubicBezTo>
                    <a:pt x="21" y="12"/>
                    <a:pt x="21" y="12"/>
                    <a:pt x="21" y="12"/>
                  </a:cubicBezTo>
                  <a:cubicBezTo>
                    <a:pt x="29" y="20"/>
                    <a:pt x="29" y="20"/>
                    <a:pt x="29" y="20"/>
                  </a:cubicBezTo>
                  <a:cubicBezTo>
                    <a:pt x="29" y="20"/>
                    <a:pt x="31" y="21"/>
                    <a:pt x="31" y="20"/>
                  </a:cubicBezTo>
                  <a:cubicBezTo>
                    <a:pt x="34" y="18"/>
                    <a:pt x="37" y="17"/>
                    <a:pt x="40" y="16"/>
                  </a:cubicBezTo>
                  <a:cubicBezTo>
                    <a:pt x="41" y="16"/>
                    <a:pt x="42" y="15"/>
                    <a:pt x="42" y="14"/>
                  </a:cubicBezTo>
                  <a:cubicBezTo>
                    <a:pt x="42" y="4"/>
                    <a:pt x="42" y="4"/>
                    <a:pt x="42" y="4"/>
                  </a:cubicBezTo>
                  <a:cubicBezTo>
                    <a:pt x="52" y="4"/>
                    <a:pt x="52" y="4"/>
                    <a:pt x="52" y="4"/>
                  </a:cubicBezTo>
                  <a:cubicBezTo>
                    <a:pt x="52" y="14"/>
                    <a:pt x="52" y="14"/>
                    <a:pt x="52" y="14"/>
                  </a:cubicBezTo>
                  <a:cubicBezTo>
                    <a:pt x="52" y="15"/>
                    <a:pt x="53" y="16"/>
                    <a:pt x="54" y="16"/>
                  </a:cubicBezTo>
                  <a:cubicBezTo>
                    <a:pt x="57" y="17"/>
                    <a:pt x="60" y="18"/>
                    <a:pt x="63" y="20"/>
                  </a:cubicBezTo>
                  <a:cubicBezTo>
                    <a:pt x="64" y="21"/>
                    <a:pt x="65" y="20"/>
                    <a:pt x="66" y="20"/>
                  </a:cubicBezTo>
                  <a:cubicBezTo>
                    <a:pt x="73" y="12"/>
                    <a:pt x="73" y="12"/>
                    <a:pt x="73" y="12"/>
                  </a:cubicBezTo>
                  <a:cubicBezTo>
                    <a:pt x="82" y="20"/>
                    <a:pt x="82" y="20"/>
                    <a:pt x="82" y="20"/>
                  </a:cubicBezTo>
                  <a:cubicBezTo>
                    <a:pt x="74" y="28"/>
                    <a:pt x="74" y="28"/>
                    <a:pt x="74" y="28"/>
                  </a:cubicBezTo>
                  <a:cubicBezTo>
                    <a:pt x="74" y="29"/>
                    <a:pt x="73" y="30"/>
                    <a:pt x="74" y="31"/>
                  </a:cubicBezTo>
                  <a:cubicBezTo>
                    <a:pt x="76" y="34"/>
                    <a:pt x="77" y="37"/>
                    <a:pt x="77" y="40"/>
                  </a:cubicBezTo>
                  <a:cubicBezTo>
                    <a:pt x="78" y="41"/>
                    <a:pt x="79" y="42"/>
                    <a:pt x="80" y="42"/>
                  </a:cubicBezTo>
                  <a:cubicBezTo>
                    <a:pt x="89" y="42"/>
                    <a:pt x="89" y="42"/>
                    <a:pt x="89" y="42"/>
                  </a:cubicBezTo>
                  <a:lnTo>
                    <a:pt x="89"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3199">
                <a:solidFill>
                  <a:schemeClr val="accent2">
                    <a:lumMod val="75000"/>
                  </a:schemeClr>
                </a:solidFill>
                <a:latin typeface="Arial"/>
              </a:endParaRPr>
            </a:p>
          </p:txBody>
        </p:sp>
      </p:grpSp>
      <p:sp>
        <p:nvSpPr>
          <p:cNvPr id="82" name="TextBox 81">
            <a:extLst>
              <a:ext uri="{FF2B5EF4-FFF2-40B4-BE49-F238E27FC236}">
                <a16:creationId xmlns:a16="http://schemas.microsoft.com/office/drawing/2014/main" id="{1A43D627-5401-40E3-9EF6-F8995114B1FE}"/>
              </a:ext>
            </a:extLst>
          </p:cNvPr>
          <p:cNvSpPr txBox="1"/>
          <p:nvPr/>
        </p:nvSpPr>
        <p:spPr>
          <a:xfrm>
            <a:off x="10422255" y="4095633"/>
            <a:ext cx="1360879" cy="574644"/>
          </a:xfrm>
          <a:prstGeom prst="rect">
            <a:avLst/>
          </a:prstGeom>
          <a:noFill/>
        </p:spPr>
        <p:txBody>
          <a:bodyPr wrap="square" lIns="0" tIns="0" rIns="0" bIns="0" rtlCol="0">
            <a:spAutoFit/>
          </a:bodyPr>
          <a:lstStyle/>
          <a:p>
            <a:pPr algn="ctr">
              <a:buClr>
                <a:schemeClr val="bg1"/>
              </a:buClr>
            </a:pPr>
            <a:r>
              <a:rPr lang="en-US" sz="1867" dirty="0">
                <a:solidFill>
                  <a:schemeClr val="accent2">
                    <a:lumMod val="75000"/>
                  </a:schemeClr>
                </a:solidFill>
              </a:rPr>
              <a:t>Abundance of use cases</a:t>
            </a:r>
          </a:p>
        </p:txBody>
      </p:sp>
      <p:sp>
        <p:nvSpPr>
          <p:cNvPr id="5" name="Freeform: Shape 4">
            <a:extLst>
              <a:ext uri="{FF2B5EF4-FFF2-40B4-BE49-F238E27FC236}">
                <a16:creationId xmlns:a16="http://schemas.microsoft.com/office/drawing/2014/main" id="{E9ECC68B-AAAF-4F07-89BA-742A5AC6B1C8}"/>
              </a:ext>
            </a:extLst>
          </p:cNvPr>
          <p:cNvSpPr/>
          <p:nvPr/>
        </p:nvSpPr>
        <p:spPr>
          <a:xfrm>
            <a:off x="551458" y="730381"/>
            <a:ext cx="968089" cy="1094056"/>
          </a:xfrm>
          <a:custGeom>
            <a:avLst/>
            <a:gdLst>
              <a:gd name="connsiteX0" fmla="*/ 767100 w 1933709"/>
              <a:gd name="connsiteY0" fmla="*/ 1484159 h 2185321"/>
              <a:gd name="connsiteX1" fmla="*/ 1215156 w 1933709"/>
              <a:gd name="connsiteY1" fmla="*/ 1484159 h 2185321"/>
              <a:gd name="connsiteX2" fmla="*/ 1215156 w 1933709"/>
              <a:gd name="connsiteY2" fmla="*/ 1520735 h 2185321"/>
              <a:gd name="connsiteX3" fmla="*/ 767100 w 1933709"/>
              <a:gd name="connsiteY3" fmla="*/ 1520735 h 2185321"/>
              <a:gd name="connsiteX4" fmla="*/ 142756 w 1933709"/>
              <a:gd name="connsiteY4" fmla="*/ 1484159 h 2185321"/>
              <a:gd name="connsiteX5" fmla="*/ 590812 w 1933709"/>
              <a:gd name="connsiteY5" fmla="*/ 1484159 h 2185321"/>
              <a:gd name="connsiteX6" fmla="*/ 590812 w 1933709"/>
              <a:gd name="connsiteY6" fmla="*/ 1520735 h 2185321"/>
              <a:gd name="connsiteX7" fmla="*/ 142756 w 1933709"/>
              <a:gd name="connsiteY7" fmla="*/ 1520735 h 2185321"/>
              <a:gd name="connsiteX8" fmla="*/ 771078 w 1933709"/>
              <a:gd name="connsiteY8" fmla="*/ 1295870 h 2185321"/>
              <a:gd name="connsiteX9" fmla="*/ 1219134 w 1933709"/>
              <a:gd name="connsiteY9" fmla="*/ 1295870 h 2185321"/>
              <a:gd name="connsiteX10" fmla="*/ 1219134 w 1933709"/>
              <a:gd name="connsiteY10" fmla="*/ 1332446 h 2185321"/>
              <a:gd name="connsiteX11" fmla="*/ 771078 w 1933709"/>
              <a:gd name="connsiteY11" fmla="*/ 1332446 h 2185321"/>
              <a:gd name="connsiteX12" fmla="*/ 146734 w 1933709"/>
              <a:gd name="connsiteY12" fmla="*/ 1295870 h 2185321"/>
              <a:gd name="connsiteX13" fmla="*/ 594790 w 1933709"/>
              <a:gd name="connsiteY13" fmla="*/ 1295870 h 2185321"/>
              <a:gd name="connsiteX14" fmla="*/ 594790 w 1933709"/>
              <a:gd name="connsiteY14" fmla="*/ 1332446 h 2185321"/>
              <a:gd name="connsiteX15" fmla="*/ 146734 w 1933709"/>
              <a:gd name="connsiteY15" fmla="*/ 1332446 h 2185321"/>
              <a:gd name="connsiteX16" fmla="*/ 771078 w 1933709"/>
              <a:gd name="connsiteY16" fmla="*/ 1107582 h 2185321"/>
              <a:gd name="connsiteX17" fmla="*/ 1219134 w 1933709"/>
              <a:gd name="connsiteY17" fmla="*/ 1107582 h 2185321"/>
              <a:gd name="connsiteX18" fmla="*/ 1219134 w 1933709"/>
              <a:gd name="connsiteY18" fmla="*/ 1144158 h 2185321"/>
              <a:gd name="connsiteX19" fmla="*/ 771078 w 1933709"/>
              <a:gd name="connsiteY19" fmla="*/ 1144158 h 2185321"/>
              <a:gd name="connsiteX20" fmla="*/ 146734 w 1933709"/>
              <a:gd name="connsiteY20" fmla="*/ 1107582 h 2185321"/>
              <a:gd name="connsiteX21" fmla="*/ 594790 w 1933709"/>
              <a:gd name="connsiteY21" fmla="*/ 1107582 h 2185321"/>
              <a:gd name="connsiteX22" fmla="*/ 594790 w 1933709"/>
              <a:gd name="connsiteY22" fmla="*/ 1144158 h 2185321"/>
              <a:gd name="connsiteX23" fmla="*/ 146734 w 1933709"/>
              <a:gd name="connsiteY23" fmla="*/ 1144158 h 2185321"/>
              <a:gd name="connsiteX24" fmla="*/ 771078 w 1933709"/>
              <a:gd name="connsiteY24" fmla="*/ 919294 h 2185321"/>
              <a:gd name="connsiteX25" fmla="*/ 1219134 w 1933709"/>
              <a:gd name="connsiteY25" fmla="*/ 919294 h 2185321"/>
              <a:gd name="connsiteX26" fmla="*/ 1219134 w 1933709"/>
              <a:gd name="connsiteY26" fmla="*/ 955870 h 2185321"/>
              <a:gd name="connsiteX27" fmla="*/ 771078 w 1933709"/>
              <a:gd name="connsiteY27" fmla="*/ 955870 h 2185321"/>
              <a:gd name="connsiteX28" fmla="*/ 146734 w 1933709"/>
              <a:gd name="connsiteY28" fmla="*/ 919294 h 2185321"/>
              <a:gd name="connsiteX29" fmla="*/ 594790 w 1933709"/>
              <a:gd name="connsiteY29" fmla="*/ 919294 h 2185321"/>
              <a:gd name="connsiteX30" fmla="*/ 594790 w 1933709"/>
              <a:gd name="connsiteY30" fmla="*/ 955870 h 2185321"/>
              <a:gd name="connsiteX31" fmla="*/ 146734 w 1933709"/>
              <a:gd name="connsiteY31" fmla="*/ 955870 h 2185321"/>
              <a:gd name="connsiteX32" fmla="*/ 777417 w 1933709"/>
              <a:gd name="connsiteY32" fmla="*/ 731006 h 2185321"/>
              <a:gd name="connsiteX33" fmla="*/ 1225473 w 1933709"/>
              <a:gd name="connsiteY33" fmla="*/ 731006 h 2185321"/>
              <a:gd name="connsiteX34" fmla="*/ 1225473 w 1933709"/>
              <a:gd name="connsiteY34" fmla="*/ 767582 h 2185321"/>
              <a:gd name="connsiteX35" fmla="*/ 777417 w 1933709"/>
              <a:gd name="connsiteY35" fmla="*/ 767582 h 2185321"/>
              <a:gd name="connsiteX36" fmla="*/ 153073 w 1933709"/>
              <a:gd name="connsiteY36" fmla="*/ 731006 h 2185321"/>
              <a:gd name="connsiteX37" fmla="*/ 601129 w 1933709"/>
              <a:gd name="connsiteY37" fmla="*/ 731006 h 2185321"/>
              <a:gd name="connsiteX38" fmla="*/ 601129 w 1933709"/>
              <a:gd name="connsiteY38" fmla="*/ 767582 h 2185321"/>
              <a:gd name="connsiteX39" fmla="*/ 153073 w 1933709"/>
              <a:gd name="connsiteY39" fmla="*/ 767582 h 2185321"/>
              <a:gd name="connsiteX40" fmla="*/ 1408014 w 1933709"/>
              <a:gd name="connsiteY40" fmla="*/ 586284 h 2185321"/>
              <a:gd name="connsiteX41" fmla="*/ 1408014 w 1933709"/>
              <a:gd name="connsiteY41" fmla="*/ 1657266 h 2185321"/>
              <a:gd name="connsiteX42" fmla="*/ 1211061 w 1933709"/>
              <a:gd name="connsiteY42" fmla="*/ 1854219 h 2185321"/>
              <a:gd name="connsiteX43" fmla="*/ 613882 w 1933709"/>
              <a:gd name="connsiteY43" fmla="*/ 1854219 h 2185321"/>
              <a:gd name="connsiteX44" fmla="*/ 613882 w 1933709"/>
              <a:gd name="connsiteY44" fmla="*/ 1986806 h 2185321"/>
              <a:gd name="connsiteX45" fmla="*/ 722119 w 1933709"/>
              <a:gd name="connsiteY45" fmla="*/ 2095043 h 2185321"/>
              <a:gd name="connsiteX46" fmla="*/ 1737285 w 1933709"/>
              <a:gd name="connsiteY46" fmla="*/ 2095043 h 2185321"/>
              <a:gd name="connsiteX47" fmla="*/ 1845522 w 1933709"/>
              <a:gd name="connsiteY47" fmla="*/ 1986806 h 2185321"/>
              <a:gd name="connsiteX48" fmla="*/ 1845522 w 1933709"/>
              <a:gd name="connsiteY48" fmla="*/ 586284 h 2185321"/>
              <a:gd name="connsiteX49" fmla="*/ 771078 w 1933709"/>
              <a:gd name="connsiteY49" fmla="*/ 542718 h 2185321"/>
              <a:gd name="connsiteX50" fmla="*/ 1219134 w 1933709"/>
              <a:gd name="connsiteY50" fmla="*/ 542718 h 2185321"/>
              <a:gd name="connsiteX51" fmla="*/ 1219134 w 1933709"/>
              <a:gd name="connsiteY51" fmla="*/ 579294 h 2185321"/>
              <a:gd name="connsiteX52" fmla="*/ 771078 w 1933709"/>
              <a:gd name="connsiteY52" fmla="*/ 579294 h 2185321"/>
              <a:gd name="connsiteX53" fmla="*/ 146734 w 1933709"/>
              <a:gd name="connsiteY53" fmla="*/ 542718 h 2185321"/>
              <a:gd name="connsiteX54" fmla="*/ 594790 w 1933709"/>
              <a:gd name="connsiteY54" fmla="*/ 542718 h 2185321"/>
              <a:gd name="connsiteX55" fmla="*/ 594790 w 1933709"/>
              <a:gd name="connsiteY55" fmla="*/ 579294 h 2185321"/>
              <a:gd name="connsiteX56" fmla="*/ 146734 w 1933709"/>
              <a:gd name="connsiteY56" fmla="*/ 579294 h 2185321"/>
              <a:gd name="connsiteX57" fmla="*/ 1732043 w 1933709"/>
              <a:gd name="connsiteY57" fmla="*/ 417577 h 2185321"/>
              <a:gd name="connsiteX58" fmla="*/ 1681320 w 1933709"/>
              <a:gd name="connsiteY58" fmla="*/ 468300 h 2185321"/>
              <a:gd name="connsiteX59" fmla="*/ 1732043 w 1933709"/>
              <a:gd name="connsiteY59" fmla="*/ 519023 h 2185321"/>
              <a:gd name="connsiteX60" fmla="*/ 1782766 w 1933709"/>
              <a:gd name="connsiteY60" fmla="*/ 468300 h 2185321"/>
              <a:gd name="connsiteX61" fmla="*/ 1732043 w 1933709"/>
              <a:gd name="connsiteY61" fmla="*/ 417577 h 2185321"/>
              <a:gd name="connsiteX62" fmla="*/ 1529933 w 1933709"/>
              <a:gd name="connsiteY62" fmla="*/ 417577 h 2185321"/>
              <a:gd name="connsiteX63" fmla="*/ 1479210 w 1933709"/>
              <a:gd name="connsiteY63" fmla="*/ 468300 h 2185321"/>
              <a:gd name="connsiteX64" fmla="*/ 1529933 w 1933709"/>
              <a:gd name="connsiteY64" fmla="*/ 519023 h 2185321"/>
              <a:gd name="connsiteX65" fmla="*/ 1580656 w 1933709"/>
              <a:gd name="connsiteY65" fmla="*/ 468300 h 2185321"/>
              <a:gd name="connsiteX66" fmla="*/ 1529933 w 1933709"/>
              <a:gd name="connsiteY66" fmla="*/ 417577 h 2185321"/>
              <a:gd name="connsiteX67" fmla="*/ 88187 w 1933709"/>
              <a:gd name="connsiteY67" fmla="*/ 255182 h 2185321"/>
              <a:gd name="connsiteX68" fmla="*/ 88187 w 1933709"/>
              <a:gd name="connsiteY68" fmla="*/ 1655704 h 2185321"/>
              <a:gd name="connsiteX69" fmla="*/ 196424 w 1933709"/>
              <a:gd name="connsiteY69" fmla="*/ 1763941 h 2185321"/>
              <a:gd name="connsiteX70" fmla="*/ 1211590 w 1933709"/>
              <a:gd name="connsiteY70" fmla="*/ 1763941 h 2185321"/>
              <a:gd name="connsiteX71" fmla="*/ 1319827 w 1933709"/>
              <a:gd name="connsiteY71" fmla="*/ 1655704 h 2185321"/>
              <a:gd name="connsiteX72" fmla="*/ 1319827 w 1933709"/>
              <a:gd name="connsiteY72" fmla="*/ 255182 h 2185321"/>
              <a:gd name="connsiteX73" fmla="*/ 1186532 w 1933709"/>
              <a:gd name="connsiteY73" fmla="*/ 74865 h 2185321"/>
              <a:gd name="connsiteX74" fmla="*/ 1135809 w 1933709"/>
              <a:gd name="connsiteY74" fmla="*/ 125588 h 2185321"/>
              <a:gd name="connsiteX75" fmla="*/ 1186532 w 1933709"/>
              <a:gd name="connsiteY75" fmla="*/ 176311 h 2185321"/>
              <a:gd name="connsiteX76" fmla="*/ 1237255 w 1933709"/>
              <a:gd name="connsiteY76" fmla="*/ 125588 h 2185321"/>
              <a:gd name="connsiteX77" fmla="*/ 1186532 w 1933709"/>
              <a:gd name="connsiteY77" fmla="*/ 74865 h 2185321"/>
              <a:gd name="connsiteX78" fmla="*/ 984422 w 1933709"/>
              <a:gd name="connsiteY78" fmla="*/ 74865 h 2185321"/>
              <a:gd name="connsiteX79" fmla="*/ 933699 w 1933709"/>
              <a:gd name="connsiteY79" fmla="*/ 125588 h 2185321"/>
              <a:gd name="connsiteX80" fmla="*/ 984422 w 1933709"/>
              <a:gd name="connsiteY80" fmla="*/ 176311 h 2185321"/>
              <a:gd name="connsiteX81" fmla="*/ 1035145 w 1933709"/>
              <a:gd name="connsiteY81" fmla="*/ 125588 h 2185321"/>
              <a:gd name="connsiteX82" fmla="*/ 984422 w 1933709"/>
              <a:gd name="connsiteY82" fmla="*/ 74865 h 2185321"/>
              <a:gd name="connsiteX83" fmla="*/ 196953 w 1933709"/>
              <a:gd name="connsiteY83" fmla="*/ 0 h 2185321"/>
              <a:gd name="connsiteX84" fmla="*/ 1211061 w 1933709"/>
              <a:gd name="connsiteY84" fmla="*/ 0 h 2185321"/>
              <a:gd name="connsiteX85" fmla="*/ 1408014 w 1933709"/>
              <a:gd name="connsiteY85" fmla="*/ 196953 h 2185321"/>
              <a:gd name="connsiteX86" fmla="*/ 1408014 w 1933709"/>
              <a:gd name="connsiteY86" fmla="*/ 331102 h 2185321"/>
              <a:gd name="connsiteX87" fmla="*/ 1736756 w 1933709"/>
              <a:gd name="connsiteY87" fmla="*/ 331102 h 2185321"/>
              <a:gd name="connsiteX88" fmla="*/ 1933709 w 1933709"/>
              <a:gd name="connsiteY88" fmla="*/ 528055 h 2185321"/>
              <a:gd name="connsiteX89" fmla="*/ 1933709 w 1933709"/>
              <a:gd name="connsiteY89" fmla="*/ 1988368 h 2185321"/>
              <a:gd name="connsiteX90" fmla="*/ 1736756 w 1933709"/>
              <a:gd name="connsiteY90" fmla="*/ 2185321 h 2185321"/>
              <a:gd name="connsiteX91" fmla="*/ 722648 w 1933709"/>
              <a:gd name="connsiteY91" fmla="*/ 2185321 h 2185321"/>
              <a:gd name="connsiteX92" fmla="*/ 525695 w 1933709"/>
              <a:gd name="connsiteY92" fmla="*/ 1988368 h 2185321"/>
              <a:gd name="connsiteX93" fmla="*/ 525695 w 1933709"/>
              <a:gd name="connsiteY93" fmla="*/ 1854219 h 2185321"/>
              <a:gd name="connsiteX94" fmla="*/ 196953 w 1933709"/>
              <a:gd name="connsiteY94" fmla="*/ 1854219 h 2185321"/>
              <a:gd name="connsiteX95" fmla="*/ 0 w 1933709"/>
              <a:gd name="connsiteY95" fmla="*/ 1657266 h 2185321"/>
              <a:gd name="connsiteX96" fmla="*/ 0 w 1933709"/>
              <a:gd name="connsiteY96" fmla="*/ 196953 h 2185321"/>
              <a:gd name="connsiteX97" fmla="*/ 196953 w 1933709"/>
              <a:gd name="connsiteY97" fmla="*/ 0 h 218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933709" h="2185321">
                <a:moveTo>
                  <a:pt x="767100" y="1484159"/>
                </a:moveTo>
                <a:lnTo>
                  <a:pt x="1215156" y="1484159"/>
                </a:lnTo>
                <a:lnTo>
                  <a:pt x="1215156" y="1520735"/>
                </a:lnTo>
                <a:lnTo>
                  <a:pt x="767100" y="1520735"/>
                </a:lnTo>
                <a:close/>
                <a:moveTo>
                  <a:pt x="142756" y="1484159"/>
                </a:moveTo>
                <a:lnTo>
                  <a:pt x="590812" y="1484159"/>
                </a:lnTo>
                <a:lnTo>
                  <a:pt x="590812" y="1520735"/>
                </a:lnTo>
                <a:lnTo>
                  <a:pt x="142756" y="1520735"/>
                </a:lnTo>
                <a:close/>
                <a:moveTo>
                  <a:pt x="771078" y="1295870"/>
                </a:moveTo>
                <a:lnTo>
                  <a:pt x="1219134" y="1295870"/>
                </a:lnTo>
                <a:lnTo>
                  <a:pt x="1219134" y="1332446"/>
                </a:lnTo>
                <a:lnTo>
                  <a:pt x="771078" y="1332446"/>
                </a:lnTo>
                <a:close/>
                <a:moveTo>
                  <a:pt x="146734" y="1295870"/>
                </a:moveTo>
                <a:lnTo>
                  <a:pt x="594790" y="1295870"/>
                </a:lnTo>
                <a:lnTo>
                  <a:pt x="594790" y="1332446"/>
                </a:lnTo>
                <a:lnTo>
                  <a:pt x="146734" y="1332446"/>
                </a:lnTo>
                <a:close/>
                <a:moveTo>
                  <a:pt x="771078" y="1107582"/>
                </a:moveTo>
                <a:lnTo>
                  <a:pt x="1219134" y="1107582"/>
                </a:lnTo>
                <a:lnTo>
                  <a:pt x="1219134" y="1144158"/>
                </a:lnTo>
                <a:lnTo>
                  <a:pt x="771078" y="1144158"/>
                </a:lnTo>
                <a:close/>
                <a:moveTo>
                  <a:pt x="146734" y="1107582"/>
                </a:moveTo>
                <a:lnTo>
                  <a:pt x="594790" y="1107582"/>
                </a:lnTo>
                <a:lnTo>
                  <a:pt x="594790" y="1144158"/>
                </a:lnTo>
                <a:lnTo>
                  <a:pt x="146734" y="1144158"/>
                </a:lnTo>
                <a:close/>
                <a:moveTo>
                  <a:pt x="771078" y="919294"/>
                </a:moveTo>
                <a:lnTo>
                  <a:pt x="1219134" y="919294"/>
                </a:lnTo>
                <a:lnTo>
                  <a:pt x="1219134" y="955870"/>
                </a:lnTo>
                <a:lnTo>
                  <a:pt x="771078" y="955870"/>
                </a:lnTo>
                <a:close/>
                <a:moveTo>
                  <a:pt x="146734" y="919294"/>
                </a:moveTo>
                <a:lnTo>
                  <a:pt x="594790" y="919294"/>
                </a:lnTo>
                <a:lnTo>
                  <a:pt x="594790" y="955870"/>
                </a:lnTo>
                <a:lnTo>
                  <a:pt x="146734" y="955870"/>
                </a:lnTo>
                <a:close/>
                <a:moveTo>
                  <a:pt x="777417" y="731006"/>
                </a:moveTo>
                <a:lnTo>
                  <a:pt x="1225473" y="731006"/>
                </a:lnTo>
                <a:lnTo>
                  <a:pt x="1225473" y="767582"/>
                </a:lnTo>
                <a:lnTo>
                  <a:pt x="777417" y="767582"/>
                </a:lnTo>
                <a:close/>
                <a:moveTo>
                  <a:pt x="153073" y="731006"/>
                </a:moveTo>
                <a:lnTo>
                  <a:pt x="601129" y="731006"/>
                </a:lnTo>
                <a:lnTo>
                  <a:pt x="601129" y="767582"/>
                </a:lnTo>
                <a:lnTo>
                  <a:pt x="153073" y="767582"/>
                </a:lnTo>
                <a:close/>
                <a:moveTo>
                  <a:pt x="1408014" y="586284"/>
                </a:moveTo>
                <a:lnTo>
                  <a:pt x="1408014" y="1657266"/>
                </a:lnTo>
                <a:cubicBezTo>
                  <a:pt x="1408014" y="1766040"/>
                  <a:pt x="1319835" y="1854219"/>
                  <a:pt x="1211061" y="1854219"/>
                </a:cubicBezTo>
                <a:lnTo>
                  <a:pt x="613882" y="1854219"/>
                </a:lnTo>
                <a:lnTo>
                  <a:pt x="613882" y="1986806"/>
                </a:lnTo>
                <a:cubicBezTo>
                  <a:pt x="613882" y="2046584"/>
                  <a:pt x="662341" y="2095043"/>
                  <a:pt x="722119" y="2095043"/>
                </a:cubicBezTo>
                <a:lnTo>
                  <a:pt x="1737285" y="2095043"/>
                </a:lnTo>
                <a:cubicBezTo>
                  <a:pt x="1797063" y="2095043"/>
                  <a:pt x="1845522" y="2046584"/>
                  <a:pt x="1845522" y="1986806"/>
                </a:cubicBezTo>
                <a:lnTo>
                  <a:pt x="1845522" y="586284"/>
                </a:lnTo>
                <a:close/>
                <a:moveTo>
                  <a:pt x="771078" y="542718"/>
                </a:moveTo>
                <a:lnTo>
                  <a:pt x="1219134" y="542718"/>
                </a:lnTo>
                <a:lnTo>
                  <a:pt x="1219134" y="579294"/>
                </a:lnTo>
                <a:lnTo>
                  <a:pt x="771078" y="579294"/>
                </a:lnTo>
                <a:close/>
                <a:moveTo>
                  <a:pt x="146734" y="542718"/>
                </a:moveTo>
                <a:lnTo>
                  <a:pt x="594790" y="542718"/>
                </a:lnTo>
                <a:lnTo>
                  <a:pt x="594790" y="579294"/>
                </a:lnTo>
                <a:lnTo>
                  <a:pt x="146734" y="579294"/>
                </a:lnTo>
                <a:close/>
                <a:moveTo>
                  <a:pt x="1732043" y="417577"/>
                </a:moveTo>
                <a:cubicBezTo>
                  <a:pt x="1704029" y="417577"/>
                  <a:pt x="1681320" y="440286"/>
                  <a:pt x="1681320" y="468300"/>
                </a:cubicBezTo>
                <a:cubicBezTo>
                  <a:pt x="1681320" y="496314"/>
                  <a:pt x="1704029" y="519023"/>
                  <a:pt x="1732043" y="519023"/>
                </a:cubicBezTo>
                <a:cubicBezTo>
                  <a:pt x="1760057" y="519023"/>
                  <a:pt x="1782766" y="496314"/>
                  <a:pt x="1782766" y="468300"/>
                </a:cubicBezTo>
                <a:cubicBezTo>
                  <a:pt x="1782766" y="440286"/>
                  <a:pt x="1760057" y="417577"/>
                  <a:pt x="1732043" y="417577"/>
                </a:cubicBezTo>
                <a:close/>
                <a:moveTo>
                  <a:pt x="1529933" y="417577"/>
                </a:moveTo>
                <a:cubicBezTo>
                  <a:pt x="1501919" y="417577"/>
                  <a:pt x="1479210" y="440286"/>
                  <a:pt x="1479210" y="468300"/>
                </a:cubicBezTo>
                <a:cubicBezTo>
                  <a:pt x="1479210" y="496314"/>
                  <a:pt x="1501919" y="519023"/>
                  <a:pt x="1529933" y="519023"/>
                </a:cubicBezTo>
                <a:cubicBezTo>
                  <a:pt x="1557947" y="519023"/>
                  <a:pt x="1580656" y="496314"/>
                  <a:pt x="1580656" y="468300"/>
                </a:cubicBezTo>
                <a:cubicBezTo>
                  <a:pt x="1580656" y="440286"/>
                  <a:pt x="1557947" y="417577"/>
                  <a:pt x="1529933" y="417577"/>
                </a:cubicBezTo>
                <a:close/>
                <a:moveTo>
                  <a:pt x="88187" y="255182"/>
                </a:moveTo>
                <a:lnTo>
                  <a:pt x="88187" y="1655704"/>
                </a:lnTo>
                <a:cubicBezTo>
                  <a:pt x="88187" y="1715482"/>
                  <a:pt x="136646" y="1763941"/>
                  <a:pt x="196424" y="1763941"/>
                </a:cubicBezTo>
                <a:lnTo>
                  <a:pt x="1211590" y="1763941"/>
                </a:lnTo>
                <a:cubicBezTo>
                  <a:pt x="1271368" y="1763941"/>
                  <a:pt x="1319827" y="1715482"/>
                  <a:pt x="1319827" y="1655704"/>
                </a:cubicBezTo>
                <a:lnTo>
                  <a:pt x="1319827" y="255182"/>
                </a:lnTo>
                <a:close/>
                <a:moveTo>
                  <a:pt x="1186532" y="74865"/>
                </a:moveTo>
                <a:cubicBezTo>
                  <a:pt x="1158518" y="74865"/>
                  <a:pt x="1135809" y="97574"/>
                  <a:pt x="1135809" y="125588"/>
                </a:cubicBezTo>
                <a:cubicBezTo>
                  <a:pt x="1135809" y="153602"/>
                  <a:pt x="1158518" y="176311"/>
                  <a:pt x="1186532" y="176311"/>
                </a:cubicBezTo>
                <a:cubicBezTo>
                  <a:pt x="1214546" y="176311"/>
                  <a:pt x="1237255" y="153602"/>
                  <a:pt x="1237255" y="125588"/>
                </a:cubicBezTo>
                <a:cubicBezTo>
                  <a:pt x="1237255" y="97574"/>
                  <a:pt x="1214546" y="74865"/>
                  <a:pt x="1186532" y="74865"/>
                </a:cubicBezTo>
                <a:close/>
                <a:moveTo>
                  <a:pt x="984422" y="74865"/>
                </a:moveTo>
                <a:cubicBezTo>
                  <a:pt x="956408" y="74865"/>
                  <a:pt x="933699" y="97574"/>
                  <a:pt x="933699" y="125588"/>
                </a:cubicBezTo>
                <a:cubicBezTo>
                  <a:pt x="933699" y="153602"/>
                  <a:pt x="956408" y="176311"/>
                  <a:pt x="984422" y="176311"/>
                </a:cubicBezTo>
                <a:cubicBezTo>
                  <a:pt x="1012436" y="176311"/>
                  <a:pt x="1035145" y="153602"/>
                  <a:pt x="1035145" y="125588"/>
                </a:cubicBezTo>
                <a:cubicBezTo>
                  <a:pt x="1035145" y="97574"/>
                  <a:pt x="1012436" y="74865"/>
                  <a:pt x="984422" y="74865"/>
                </a:cubicBezTo>
                <a:close/>
                <a:moveTo>
                  <a:pt x="196953" y="0"/>
                </a:moveTo>
                <a:lnTo>
                  <a:pt x="1211061" y="0"/>
                </a:lnTo>
                <a:cubicBezTo>
                  <a:pt x="1319835" y="0"/>
                  <a:pt x="1408014" y="88179"/>
                  <a:pt x="1408014" y="196953"/>
                </a:cubicBezTo>
                <a:lnTo>
                  <a:pt x="1408014" y="331102"/>
                </a:lnTo>
                <a:lnTo>
                  <a:pt x="1736756" y="331102"/>
                </a:lnTo>
                <a:cubicBezTo>
                  <a:pt x="1845530" y="331102"/>
                  <a:pt x="1933709" y="419281"/>
                  <a:pt x="1933709" y="528055"/>
                </a:cubicBezTo>
                <a:lnTo>
                  <a:pt x="1933709" y="1988368"/>
                </a:lnTo>
                <a:cubicBezTo>
                  <a:pt x="1933709" y="2097142"/>
                  <a:pt x="1845530" y="2185321"/>
                  <a:pt x="1736756" y="2185321"/>
                </a:cubicBezTo>
                <a:lnTo>
                  <a:pt x="722648" y="2185321"/>
                </a:lnTo>
                <a:cubicBezTo>
                  <a:pt x="613874" y="2185321"/>
                  <a:pt x="525695" y="2097142"/>
                  <a:pt x="525695" y="1988368"/>
                </a:cubicBezTo>
                <a:lnTo>
                  <a:pt x="525695" y="1854219"/>
                </a:lnTo>
                <a:lnTo>
                  <a:pt x="196953" y="1854219"/>
                </a:lnTo>
                <a:cubicBezTo>
                  <a:pt x="88179" y="1854219"/>
                  <a:pt x="0" y="1766040"/>
                  <a:pt x="0" y="1657266"/>
                </a:cubicBezTo>
                <a:lnTo>
                  <a:pt x="0" y="196953"/>
                </a:lnTo>
                <a:cubicBezTo>
                  <a:pt x="0" y="88179"/>
                  <a:pt x="88179" y="0"/>
                  <a:pt x="196953" y="0"/>
                </a:cubicBezTo>
                <a:close/>
              </a:path>
            </a:pathLst>
          </a:custGeom>
          <a:solidFill>
            <a:schemeClr val="bg1"/>
          </a:solidFill>
          <a:ln w="12700" cmpd="sng">
            <a:noFill/>
          </a:ln>
          <a:effectLst/>
        </p:spPr>
        <p:txBody>
          <a:bodyPr wrap="square" lIns="243840" tIns="182880" rIns="182880" bIns="182880" rtlCol="0" anchor="ctr">
            <a:noAutofit/>
          </a:bodyPr>
          <a:lstStyle/>
          <a:p>
            <a:pPr algn="ctr">
              <a:lnSpc>
                <a:spcPct val="90000"/>
              </a:lnSpc>
              <a:spcBef>
                <a:spcPts val="800"/>
              </a:spcBef>
            </a:pPr>
            <a:endParaRPr lang="en-US" sz="2667" dirty="0" err="1">
              <a:solidFill>
                <a:schemeClr val="accent2">
                  <a:lumMod val="75000"/>
                </a:schemeClr>
              </a:solidFill>
            </a:endParaRPr>
          </a:p>
        </p:txBody>
      </p:sp>
      <p:sp>
        <p:nvSpPr>
          <p:cNvPr id="6" name="TextBox 5">
            <a:extLst>
              <a:ext uri="{FF2B5EF4-FFF2-40B4-BE49-F238E27FC236}">
                <a16:creationId xmlns:a16="http://schemas.microsoft.com/office/drawing/2014/main" id="{0FE55A04-E0AF-4F5F-9B34-8B11012E08AA}"/>
              </a:ext>
            </a:extLst>
          </p:cNvPr>
          <p:cNvSpPr txBox="1"/>
          <p:nvPr/>
        </p:nvSpPr>
        <p:spPr>
          <a:xfrm>
            <a:off x="355063" y="1926052"/>
            <a:ext cx="1360879" cy="574644"/>
          </a:xfrm>
          <a:prstGeom prst="rect">
            <a:avLst/>
          </a:prstGeom>
          <a:noFill/>
        </p:spPr>
        <p:txBody>
          <a:bodyPr wrap="square" lIns="0" tIns="0" rIns="0" bIns="0" rtlCol="0">
            <a:spAutoFit/>
          </a:bodyPr>
          <a:lstStyle/>
          <a:p>
            <a:pPr algn="ctr">
              <a:buClr>
                <a:schemeClr val="bg1"/>
              </a:buClr>
            </a:pPr>
            <a:r>
              <a:rPr lang="en-US" sz="1867" dirty="0">
                <a:solidFill>
                  <a:schemeClr val="accent2">
                    <a:lumMod val="75000"/>
                  </a:schemeClr>
                </a:solidFill>
              </a:rPr>
              <a:t>Append only digital ledger</a:t>
            </a:r>
          </a:p>
        </p:txBody>
      </p:sp>
      <p:sp>
        <p:nvSpPr>
          <p:cNvPr id="10" name="Freeform 21">
            <a:extLst>
              <a:ext uri="{FF2B5EF4-FFF2-40B4-BE49-F238E27FC236}">
                <a16:creationId xmlns:a16="http://schemas.microsoft.com/office/drawing/2014/main" id="{FA1BC5C1-7F24-44D3-BA69-2B007B05B4B1}"/>
              </a:ext>
            </a:extLst>
          </p:cNvPr>
          <p:cNvSpPr>
            <a:spLocks noEditPoints="1"/>
          </p:cNvSpPr>
          <p:nvPr/>
        </p:nvSpPr>
        <p:spPr bwMode="auto">
          <a:xfrm>
            <a:off x="5549095" y="876828"/>
            <a:ext cx="154967" cy="153403"/>
          </a:xfrm>
          <a:custGeom>
            <a:avLst/>
            <a:gdLst>
              <a:gd name="T0" fmla="*/ 297 w 297"/>
              <a:gd name="T1" fmla="*/ 294 h 294"/>
              <a:gd name="T2" fmla="*/ 0 w 297"/>
              <a:gd name="T3" fmla="*/ 294 h 294"/>
              <a:gd name="T4" fmla="*/ 0 w 297"/>
              <a:gd name="T5" fmla="*/ 0 h 294"/>
              <a:gd name="T6" fmla="*/ 297 w 297"/>
              <a:gd name="T7" fmla="*/ 0 h 294"/>
              <a:gd name="T8" fmla="*/ 297 w 297"/>
              <a:gd name="T9" fmla="*/ 294 h 294"/>
              <a:gd name="T10" fmla="*/ 83 w 297"/>
              <a:gd name="T11" fmla="*/ 211 h 294"/>
              <a:gd name="T12" fmla="*/ 214 w 297"/>
              <a:gd name="T13" fmla="*/ 211 h 294"/>
              <a:gd name="T14" fmla="*/ 214 w 297"/>
              <a:gd name="T15" fmla="*/ 83 h 294"/>
              <a:gd name="T16" fmla="*/ 83 w 297"/>
              <a:gd name="T17" fmla="*/ 83 h 294"/>
              <a:gd name="T18" fmla="*/ 83 w 297"/>
              <a:gd name="T19" fmla="*/ 2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294">
                <a:moveTo>
                  <a:pt x="297" y="294"/>
                </a:moveTo>
                <a:lnTo>
                  <a:pt x="0" y="294"/>
                </a:lnTo>
                <a:lnTo>
                  <a:pt x="0" y="0"/>
                </a:lnTo>
                <a:lnTo>
                  <a:pt x="297" y="0"/>
                </a:lnTo>
                <a:lnTo>
                  <a:pt x="297" y="294"/>
                </a:lnTo>
                <a:close/>
                <a:moveTo>
                  <a:pt x="83" y="211"/>
                </a:moveTo>
                <a:lnTo>
                  <a:pt x="214" y="211"/>
                </a:lnTo>
                <a:lnTo>
                  <a:pt x="214" y="83"/>
                </a:lnTo>
                <a:lnTo>
                  <a:pt x="83" y="83"/>
                </a:lnTo>
                <a:lnTo>
                  <a:pt x="83" y="211"/>
                </a:ln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en-US" sz="3199">
              <a:solidFill>
                <a:schemeClr val="accent2">
                  <a:lumMod val="75000"/>
                </a:schemeClr>
              </a:solidFill>
              <a:latin typeface="Arial"/>
            </a:endParaRPr>
          </a:p>
        </p:txBody>
      </p:sp>
      <p:sp>
        <p:nvSpPr>
          <p:cNvPr id="11" name="Freeform 22">
            <a:extLst>
              <a:ext uri="{FF2B5EF4-FFF2-40B4-BE49-F238E27FC236}">
                <a16:creationId xmlns:a16="http://schemas.microsoft.com/office/drawing/2014/main" id="{4B256F8D-0BD6-4BD0-A6F1-231EE764F010}"/>
              </a:ext>
            </a:extLst>
          </p:cNvPr>
          <p:cNvSpPr>
            <a:spLocks noEditPoints="1"/>
          </p:cNvSpPr>
          <p:nvPr/>
        </p:nvSpPr>
        <p:spPr bwMode="auto">
          <a:xfrm>
            <a:off x="6279579" y="1612532"/>
            <a:ext cx="154445" cy="154968"/>
          </a:xfrm>
          <a:custGeom>
            <a:avLst/>
            <a:gdLst>
              <a:gd name="T0" fmla="*/ 296 w 296"/>
              <a:gd name="T1" fmla="*/ 297 h 297"/>
              <a:gd name="T2" fmla="*/ 0 w 296"/>
              <a:gd name="T3" fmla="*/ 297 h 297"/>
              <a:gd name="T4" fmla="*/ 0 w 296"/>
              <a:gd name="T5" fmla="*/ 0 h 297"/>
              <a:gd name="T6" fmla="*/ 296 w 296"/>
              <a:gd name="T7" fmla="*/ 0 h 297"/>
              <a:gd name="T8" fmla="*/ 296 w 296"/>
              <a:gd name="T9" fmla="*/ 297 h 297"/>
              <a:gd name="T10" fmla="*/ 83 w 296"/>
              <a:gd name="T11" fmla="*/ 214 h 297"/>
              <a:gd name="T12" fmla="*/ 213 w 296"/>
              <a:gd name="T13" fmla="*/ 214 h 297"/>
              <a:gd name="T14" fmla="*/ 213 w 296"/>
              <a:gd name="T15" fmla="*/ 83 h 297"/>
              <a:gd name="T16" fmla="*/ 83 w 296"/>
              <a:gd name="T17" fmla="*/ 83 h 297"/>
              <a:gd name="T18" fmla="*/ 83 w 296"/>
              <a:gd name="T19" fmla="*/ 21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7">
                <a:moveTo>
                  <a:pt x="296" y="297"/>
                </a:moveTo>
                <a:lnTo>
                  <a:pt x="0" y="297"/>
                </a:lnTo>
                <a:lnTo>
                  <a:pt x="0" y="0"/>
                </a:lnTo>
                <a:lnTo>
                  <a:pt x="296" y="0"/>
                </a:lnTo>
                <a:lnTo>
                  <a:pt x="296" y="297"/>
                </a:lnTo>
                <a:close/>
                <a:moveTo>
                  <a:pt x="83" y="214"/>
                </a:moveTo>
                <a:lnTo>
                  <a:pt x="213" y="214"/>
                </a:lnTo>
                <a:lnTo>
                  <a:pt x="213" y="83"/>
                </a:lnTo>
                <a:lnTo>
                  <a:pt x="83" y="83"/>
                </a:lnTo>
                <a:lnTo>
                  <a:pt x="83" y="214"/>
                </a:ln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en-US" sz="3199">
              <a:solidFill>
                <a:schemeClr val="accent2">
                  <a:lumMod val="75000"/>
                </a:schemeClr>
              </a:solidFill>
              <a:latin typeface="Arial"/>
            </a:endParaRPr>
          </a:p>
        </p:txBody>
      </p:sp>
      <p:sp>
        <p:nvSpPr>
          <p:cNvPr id="12" name="Freeform 23">
            <a:extLst>
              <a:ext uri="{FF2B5EF4-FFF2-40B4-BE49-F238E27FC236}">
                <a16:creationId xmlns:a16="http://schemas.microsoft.com/office/drawing/2014/main" id="{B2EF8F00-C912-46B9-94AA-2E1C6D49DBAA}"/>
              </a:ext>
            </a:extLst>
          </p:cNvPr>
          <p:cNvSpPr>
            <a:spLocks noEditPoints="1"/>
          </p:cNvSpPr>
          <p:nvPr/>
        </p:nvSpPr>
        <p:spPr bwMode="auto">
          <a:xfrm>
            <a:off x="5898162" y="1244159"/>
            <a:ext cx="153401" cy="154445"/>
          </a:xfrm>
          <a:custGeom>
            <a:avLst/>
            <a:gdLst>
              <a:gd name="T0" fmla="*/ 294 w 294"/>
              <a:gd name="T1" fmla="*/ 296 h 296"/>
              <a:gd name="T2" fmla="*/ 0 w 294"/>
              <a:gd name="T3" fmla="*/ 296 h 296"/>
              <a:gd name="T4" fmla="*/ 0 w 294"/>
              <a:gd name="T5" fmla="*/ 0 h 296"/>
              <a:gd name="T6" fmla="*/ 294 w 294"/>
              <a:gd name="T7" fmla="*/ 0 h 296"/>
              <a:gd name="T8" fmla="*/ 294 w 294"/>
              <a:gd name="T9" fmla="*/ 296 h 296"/>
              <a:gd name="T10" fmla="*/ 83 w 294"/>
              <a:gd name="T11" fmla="*/ 213 h 296"/>
              <a:gd name="T12" fmla="*/ 211 w 294"/>
              <a:gd name="T13" fmla="*/ 213 h 296"/>
              <a:gd name="T14" fmla="*/ 211 w 294"/>
              <a:gd name="T15" fmla="*/ 83 h 296"/>
              <a:gd name="T16" fmla="*/ 83 w 294"/>
              <a:gd name="T17" fmla="*/ 83 h 296"/>
              <a:gd name="T18" fmla="*/ 83 w 294"/>
              <a:gd name="T19" fmla="*/ 21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6">
                <a:moveTo>
                  <a:pt x="294" y="296"/>
                </a:moveTo>
                <a:lnTo>
                  <a:pt x="0" y="296"/>
                </a:lnTo>
                <a:lnTo>
                  <a:pt x="0" y="0"/>
                </a:lnTo>
                <a:lnTo>
                  <a:pt x="294" y="0"/>
                </a:lnTo>
                <a:lnTo>
                  <a:pt x="294" y="296"/>
                </a:lnTo>
                <a:close/>
                <a:moveTo>
                  <a:pt x="83" y="213"/>
                </a:moveTo>
                <a:lnTo>
                  <a:pt x="211" y="213"/>
                </a:lnTo>
                <a:lnTo>
                  <a:pt x="211" y="83"/>
                </a:lnTo>
                <a:lnTo>
                  <a:pt x="83" y="83"/>
                </a:lnTo>
                <a:lnTo>
                  <a:pt x="83" y="213"/>
                </a:ln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en-US" sz="3199">
              <a:solidFill>
                <a:schemeClr val="accent2">
                  <a:lumMod val="75000"/>
                </a:schemeClr>
              </a:solidFill>
              <a:latin typeface="Arial"/>
            </a:endParaRPr>
          </a:p>
        </p:txBody>
      </p:sp>
      <p:sp>
        <p:nvSpPr>
          <p:cNvPr id="13" name="Freeform 24">
            <a:extLst>
              <a:ext uri="{FF2B5EF4-FFF2-40B4-BE49-F238E27FC236}">
                <a16:creationId xmlns:a16="http://schemas.microsoft.com/office/drawing/2014/main" id="{1E7F5A88-B5FD-40D3-96BF-B0366F7730F7}"/>
              </a:ext>
            </a:extLst>
          </p:cNvPr>
          <p:cNvSpPr>
            <a:spLocks/>
          </p:cNvSpPr>
          <p:nvPr/>
        </p:nvSpPr>
        <p:spPr bwMode="auto">
          <a:xfrm>
            <a:off x="5696757" y="932137"/>
            <a:ext cx="737267" cy="525951"/>
          </a:xfrm>
          <a:custGeom>
            <a:avLst/>
            <a:gdLst>
              <a:gd name="T0" fmla="*/ 596 w 596"/>
              <a:gd name="T1" fmla="*/ 164 h 425"/>
              <a:gd name="T2" fmla="*/ 596 w 596"/>
              <a:gd name="T3" fmla="*/ 164 h 425"/>
              <a:gd name="T4" fmla="*/ 432 w 596"/>
              <a:gd name="T5" fmla="*/ 0 h 425"/>
              <a:gd name="T6" fmla="*/ 432 w 596"/>
              <a:gd name="T7" fmla="*/ 0 h 425"/>
              <a:gd name="T8" fmla="*/ 0 w 596"/>
              <a:gd name="T9" fmla="*/ 0 h 425"/>
              <a:gd name="T10" fmla="*/ 0 w 596"/>
              <a:gd name="T11" fmla="*/ 35 h 425"/>
              <a:gd name="T12" fmla="*/ 429 w 596"/>
              <a:gd name="T13" fmla="*/ 35 h 425"/>
              <a:gd name="T14" fmla="*/ 561 w 596"/>
              <a:gd name="T15" fmla="*/ 165 h 425"/>
              <a:gd name="T16" fmla="*/ 429 w 596"/>
              <a:gd name="T17" fmla="*/ 296 h 425"/>
              <a:gd name="T18" fmla="*/ 360 w 596"/>
              <a:gd name="T19" fmla="*/ 296 h 425"/>
              <a:gd name="T20" fmla="*/ 425 w 596"/>
              <a:gd name="T21" fmla="*/ 229 h 425"/>
              <a:gd name="T22" fmla="*/ 399 w 596"/>
              <a:gd name="T23" fmla="*/ 205 h 425"/>
              <a:gd name="T24" fmla="*/ 293 w 596"/>
              <a:gd name="T25" fmla="*/ 314 h 425"/>
              <a:gd name="T26" fmla="*/ 395 w 596"/>
              <a:gd name="T27" fmla="*/ 425 h 425"/>
              <a:gd name="T28" fmla="*/ 421 w 596"/>
              <a:gd name="T29" fmla="*/ 401 h 425"/>
              <a:gd name="T30" fmla="*/ 356 w 596"/>
              <a:gd name="T31" fmla="*/ 331 h 425"/>
              <a:gd name="T32" fmla="*/ 431 w 596"/>
              <a:gd name="T33" fmla="*/ 331 h 425"/>
              <a:gd name="T34" fmla="*/ 431 w 596"/>
              <a:gd name="T35" fmla="*/ 331 h 425"/>
              <a:gd name="T36" fmla="*/ 596 w 596"/>
              <a:gd name="T37" fmla="*/ 167 h 425"/>
              <a:gd name="T38" fmla="*/ 596 w 596"/>
              <a:gd name="T39" fmla="*/ 167 h 425"/>
              <a:gd name="T40" fmla="*/ 596 w 596"/>
              <a:gd name="T41" fmla="*/ 165 h 425"/>
              <a:gd name="T42" fmla="*/ 596 w 596"/>
              <a:gd name="T43" fmla="*/ 164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6" h="425">
                <a:moveTo>
                  <a:pt x="596" y="164"/>
                </a:moveTo>
                <a:cubicBezTo>
                  <a:pt x="596" y="164"/>
                  <a:pt x="596" y="164"/>
                  <a:pt x="596" y="164"/>
                </a:cubicBezTo>
                <a:cubicBezTo>
                  <a:pt x="595" y="74"/>
                  <a:pt x="522" y="1"/>
                  <a:pt x="432" y="0"/>
                </a:cubicBezTo>
                <a:cubicBezTo>
                  <a:pt x="432" y="0"/>
                  <a:pt x="432" y="0"/>
                  <a:pt x="432" y="0"/>
                </a:cubicBezTo>
                <a:cubicBezTo>
                  <a:pt x="0" y="0"/>
                  <a:pt x="0" y="0"/>
                  <a:pt x="0" y="0"/>
                </a:cubicBezTo>
                <a:cubicBezTo>
                  <a:pt x="0" y="35"/>
                  <a:pt x="0" y="35"/>
                  <a:pt x="0" y="35"/>
                </a:cubicBezTo>
                <a:cubicBezTo>
                  <a:pt x="429" y="35"/>
                  <a:pt x="429" y="35"/>
                  <a:pt x="429" y="35"/>
                </a:cubicBezTo>
                <a:cubicBezTo>
                  <a:pt x="502" y="35"/>
                  <a:pt x="560" y="93"/>
                  <a:pt x="561" y="165"/>
                </a:cubicBezTo>
                <a:cubicBezTo>
                  <a:pt x="560" y="237"/>
                  <a:pt x="502" y="296"/>
                  <a:pt x="429" y="296"/>
                </a:cubicBezTo>
                <a:cubicBezTo>
                  <a:pt x="360" y="296"/>
                  <a:pt x="360" y="296"/>
                  <a:pt x="360" y="296"/>
                </a:cubicBezTo>
                <a:cubicBezTo>
                  <a:pt x="425" y="229"/>
                  <a:pt x="425" y="229"/>
                  <a:pt x="425" y="229"/>
                </a:cubicBezTo>
                <a:cubicBezTo>
                  <a:pt x="399" y="205"/>
                  <a:pt x="399" y="205"/>
                  <a:pt x="399" y="205"/>
                </a:cubicBezTo>
                <a:cubicBezTo>
                  <a:pt x="293" y="314"/>
                  <a:pt x="293" y="314"/>
                  <a:pt x="293" y="314"/>
                </a:cubicBezTo>
                <a:cubicBezTo>
                  <a:pt x="395" y="425"/>
                  <a:pt x="395" y="425"/>
                  <a:pt x="395" y="425"/>
                </a:cubicBezTo>
                <a:cubicBezTo>
                  <a:pt x="421" y="401"/>
                  <a:pt x="421" y="401"/>
                  <a:pt x="421" y="401"/>
                </a:cubicBezTo>
                <a:cubicBezTo>
                  <a:pt x="356" y="331"/>
                  <a:pt x="356" y="331"/>
                  <a:pt x="356" y="331"/>
                </a:cubicBezTo>
                <a:cubicBezTo>
                  <a:pt x="431" y="331"/>
                  <a:pt x="431" y="331"/>
                  <a:pt x="431" y="331"/>
                </a:cubicBezTo>
                <a:cubicBezTo>
                  <a:pt x="431" y="331"/>
                  <a:pt x="431" y="331"/>
                  <a:pt x="431" y="331"/>
                </a:cubicBezTo>
                <a:cubicBezTo>
                  <a:pt x="521" y="330"/>
                  <a:pt x="595" y="257"/>
                  <a:pt x="596" y="167"/>
                </a:cubicBezTo>
                <a:cubicBezTo>
                  <a:pt x="596" y="167"/>
                  <a:pt x="596" y="167"/>
                  <a:pt x="596" y="167"/>
                </a:cubicBezTo>
                <a:cubicBezTo>
                  <a:pt x="596" y="166"/>
                  <a:pt x="596" y="166"/>
                  <a:pt x="596" y="165"/>
                </a:cubicBezTo>
                <a:cubicBezTo>
                  <a:pt x="596" y="165"/>
                  <a:pt x="596" y="164"/>
                  <a:pt x="596" y="164"/>
                </a:cubicBez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en-US" sz="3199">
              <a:solidFill>
                <a:schemeClr val="accent2">
                  <a:lumMod val="75000"/>
                </a:schemeClr>
              </a:solidFill>
              <a:latin typeface="Arial"/>
            </a:endParaRPr>
          </a:p>
        </p:txBody>
      </p:sp>
      <p:sp>
        <p:nvSpPr>
          <p:cNvPr id="14" name="Freeform 25">
            <a:extLst>
              <a:ext uri="{FF2B5EF4-FFF2-40B4-BE49-F238E27FC236}">
                <a16:creationId xmlns:a16="http://schemas.microsoft.com/office/drawing/2014/main" id="{9F2C22E6-491A-44E2-955B-BC54AB6DEEE5}"/>
              </a:ext>
            </a:extLst>
          </p:cNvPr>
          <p:cNvSpPr>
            <a:spLocks/>
          </p:cNvSpPr>
          <p:nvPr/>
        </p:nvSpPr>
        <p:spPr bwMode="auto">
          <a:xfrm>
            <a:off x="5549095" y="1301032"/>
            <a:ext cx="720571" cy="523341"/>
          </a:xfrm>
          <a:custGeom>
            <a:avLst/>
            <a:gdLst>
              <a:gd name="T0" fmla="*/ 480 w 582"/>
              <a:gd name="T1" fmla="*/ 203 h 423"/>
              <a:gd name="T2" fmla="*/ 454 w 582"/>
              <a:gd name="T3" fmla="*/ 227 h 423"/>
              <a:gd name="T4" fmla="*/ 518 w 582"/>
              <a:gd name="T5" fmla="*/ 296 h 423"/>
              <a:gd name="T6" fmla="*/ 167 w 582"/>
              <a:gd name="T7" fmla="*/ 296 h 423"/>
              <a:gd name="T8" fmla="*/ 35 w 582"/>
              <a:gd name="T9" fmla="*/ 166 h 423"/>
              <a:gd name="T10" fmla="*/ 167 w 582"/>
              <a:gd name="T11" fmla="*/ 35 h 423"/>
              <a:gd name="T12" fmla="*/ 304 w 582"/>
              <a:gd name="T13" fmla="*/ 35 h 423"/>
              <a:gd name="T14" fmla="*/ 304 w 582"/>
              <a:gd name="T15" fmla="*/ 0 h 423"/>
              <a:gd name="T16" fmla="*/ 166 w 582"/>
              <a:gd name="T17" fmla="*/ 0 h 423"/>
              <a:gd name="T18" fmla="*/ 166 w 582"/>
              <a:gd name="T19" fmla="*/ 0 h 423"/>
              <a:gd name="T20" fmla="*/ 0 w 582"/>
              <a:gd name="T21" fmla="*/ 165 h 423"/>
              <a:gd name="T22" fmla="*/ 0 w 582"/>
              <a:gd name="T23" fmla="*/ 165 h 423"/>
              <a:gd name="T24" fmla="*/ 0 w 582"/>
              <a:gd name="T25" fmla="*/ 166 h 423"/>
              <a:gd name="T26" fmla="*/ 0 w 582"/>
              <a:gd name="T27" fmla="*/ 167 h 423"/>
              <a:gd name="T28" fmla="*/ 0 w 582"/>
              <a:gd name="T29" fmla="*/ 167 h 423"/>
              <a:gd name="T30" fmla="*/ 163 w 582"/>
              <a:gd name="T31" fmla="*/ 331 h 423"/>
              <a:gd name="T32" fmla="*/ 163 w 582"/>
              <a:gd name="T33" fmla="*/ 331 h 423"/>
              <a:gd name="T34" fmla="*/ 516 w 582"/>
              <a:gd name="T35" fmla="*/ 331 h 423"/>
              <a:gd name="T36" fmla="*/ 450 w 582"/>
              <a:gd name="T37" fmla="*/ 399 h 423"/>
              <a:gd name="T38" fmla="*/ 476 w 582"/>
              <a:gd name="T39" fmla="*/ 423 h 423"/>
              <a:gd name="T40" fmla="*/ 582 w 582"/>
              <a:gd name="T41" fmla="*/ 314 h 423"/>
              <a:gd name="T42" fmla="*/ 480 w 582"/>
              <a:gd name="T43" fmla="*/ 20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2" h="423">
                <a:moveTo>
                  <a:pt x="480" y="203"/>
                </a:moveTo>
                <a:cubicBezTo>
                  <a:pt x="454" y="227"/>
                  <a:pt x="454" y="227"/>
                  <a:pt x="454" y="227"/>
                </a:cubicBezTo>
                <a:cubicBezTo>
                  <a:pt x="518" y="296"/>
                  <a:pt x="518" y="296"/>
                  <a:pt x="518" y="296"/>
                </a:cubicBezTo>
                <a:cubicBezTo>
                  <a:pt x="167" y="296"/>
                  <a:pt x="167" y="296"/>
                  <a:pt x="167" y="296"/>
                </a:cubicBezTo>
                <a:cubicBezTo>
                  <a:pt x="95" y="296"/>
                  <a:pt x="36" y="238"/>
                  <a:pt x="35" y="166"/>
                </a:cubicBezTo>
                <a:cubicBezTo>
                  <a:pt x="36" y="94"/>
                  <a:pt x="95" y="35"/>
                  <a:pt x="167" y="35"/>
                </a:cubicBezTo>
                <a:cubicBezTo>
                  <a:pt x="304" y="35"/>
                  <a:pt x="304" y="35"/>
                  <a:pt x="304" y="35"/>
                </a:cubicBezTo>
                <a:cubicBezTo>
                  <a:pt x="304" y="0"/>
                  <a:pt x="304" y="0"/>
                  <a:pt x="304" y="0"/>
                </a:cubicBezTo>
                <a:cubicBezTo>
                  <a:pt x="166" y="0"/>
                  <a:pt x="166" y="0"/>
                  <a:pt x="166" y="0"/>
                </a:cubicBezTo>
                <a:cubicBezTo>
                  <a:pt x="166" y="0"/>
                  <a:pt x="166" y="0"/>
                  <a:pt x="166" y="0"/>
                </a:cubicBezTo>
                <a:cubicBezTo>
                  <a:pt x="75" y="1"/>
                  <a:pt x="2" y="74"/>
                  <a:pt x="0" y="165"/>
                </a:cubicBezTo>
                <a:cubicBezTo>
                  <a:pt x="0" y="165"/>
                  <a:pt x="0" y="165"/>
                  <a:pt x="0" y="165"/>
                </a:cubicBezTo>
                <a:cubicBezTo>
                  <a:pt x="0" y="165"/>
                  <a:pt x="0" y="165"/>
                  <a:pt x="0" y="166"/>
                </a:cubicBezTo>
                <a:cubicBezTo>
                  <a:pt x="0" y="166"/>
                  <a:pt x="0" y="167"/>
                  <a:pt x="0" y="167"/>
                </a:cubicBezTo>
                <a:cubicBezTo>
                  <a:pt x="0" y="167"/>
                  <a:pt x="0" y="167"/>
                  <a:pt x="0" y="167"/>
                </a:cubicBezTo>
                <a:cubicBezTo>
                  <a:pt x="2" y="257"/>
                  <a:pt x="74" y="329"/>
                  <a:pt x="163" y="331"/>
                </a:cubicBezTo>
                <a:cubicBezTo>
                  <a:pt x="163" y="331"/>
                  <a:pt x="163" y="331"/>
                  <a:pt x="163" y="331"/>
                </a:cubicBezTo>
                <a:cubicBezTo>
                  <a:pt x="516" y="331"/>
                  <a:pt x="516" y="331"/>
                  <a:pt x="516" y="331"/>
                </a:cubicBezTo>
                <a:cubicBezTo>
                  <a:pt x="450" y="399"/>
                  <a:pt x="450" y="399"/>
                  <a:pt x="450" y="399"/>
                </a:cubicBezTo>
                <a:cubicBezTo>
                  <a:pt x="476" y="423"/>
                  <a:pt x="476" y="423"/>
                  <a:pt x="476" y="423"/>
                </a:cubicBezTo>
                <a:cubicBezTo>
                  <a:pt x="582" y="314"/>
                  <a:pt x="582" y="314"/>
                  <a:pt x="582" y="314"/>
                </a:cubicBezTo>
                <a:lnTo>
                  <a:pt x="480" y="203"/>
                </a:lnTo>
                <a:close/>
              </a:path>
            </a:pathLst>
          </a:custGeom>
          <a:solidFill>
            <a:schemeClr val="bg1"/>
          </a:solidFill>
          <a:ln>
            <a:noFill/>
          </a:ln>
        </p:spPr>
        <p:txBody>
          <a:bodyPr vert="horz" wrap="square" lIns="121888" tIns="60944" rIns="121888" bIns="60944" numCol="1" anchor="t" anchorCtr="0" compatLnSpc="1">
            <a:prstTxWarp prst="textNoShape">
              <a:avLst/>
            </a:prstTxWarp>
          </a:bodyPr>
          <a:lstStyle/>
          <a:p>
            <a:endParaRPr lang="en-US" sz="3199">
              <a:solidFill>
                <a:schemeClr val="accent2">
                  <a:lumMod val="75000"/>
                </a:schemeClr>
              </a:solidFill>
              <a:latin typeface="Arial"/>
            </a:endParaRPr>
          </a:p>
        </p:txBody>
      </p:sp>
      <p:sp>
        <p:nvSpPr>
          <p:cNvPr id="9" name="TextBox 8">
            <a:extLst>
              <a:ext uri="{FF2B5EF4-FFF2-40B4-BE49-F238E27FC236}">
                <a16:creationId xmlns:a16="http://schemas.microsoft.com/office/drawing/2014/main" id="{83985110-EC91-4BE7-A317-4EFBDE158D04}"/>
              </a:ext>
            </a:extLst>
          </p:cNvPr>
          <p:cNvSpPr txBox="1"/>
          <p:nvPr/>
        </p:nvSpPr>
        <p:spPr>
          <a:xfrm>
            <a:off x="5236791" y="1917641"/>
            <a:ext cx="1509536" cy="574644"/>
          </a:xfrm>
          <a:prstGeom prst="rect">
            <a:avLst/>
          </a:prstGeom>
          <a:noFill/>
        </p:spPr>
        <p:txBody>
          <a:bodyPr wrap="square" lIns="0" tIns="0" rIns="0" bIns="0" rtlCol="0">
            <a:spAutoFit/>
          </a:bodyPr>
          <a:lstStyle/>
          <a:p>
            <a:pPr algn="ctr">
              <a:buClr>
                <a:schemeClr val="bg1"/>
              </a:buClr>
            </a:pPr>
            <a:r>
              <a:rPr lang="en-US" sz="1867" dirty="0">
                <a:solidFill>
                  <a:schemeClr val="accent2">
                    <a:lumMod val="75000"/>
                  </a:schemeClr>
                </a:solidFill>
              </a:rPr>
              <a:t>With business logic &amp; rules</a:t>
            </a:r>
          </a:p>
        </p:txBody>
      </p:sp>
      <p:sp>
        <p:nvSpPr>
          <p:cNvPr id="18" name="TextBox 17">
            <a:extLst>
              <a:ext uri="{FF2B5EF4-FFF2-40B4-BE49-F238E27FC236}">
                <a16:creationId xmlns:a16="http://schemas.microsoft.com/office/drawing/2014/main" id="{384FE6D6-B4EA-4FEA-A346-561C0DF003E2}"/>
              </a:ext>
            </a:extLst>
          </p:cNvPr>
          <p:cNvSpPr txBox="1"/>
          <p:nvPr/>
        </p:nvSpPr>
        <p:spPr>
          <a:xfrm>
            <a:off x="7826314" y="1917640"/>
            <a:ext cx="1789117" cy="574644"/>
          </a:xfrm>
          <a:prstGeom prst="rect">
            <a:avLst/>
          </a:prstGeom>
          <a:noFill/>
        </p:spPr>
        <p:txBody>
          <a:bodyPr wrap="square" lIns="0" tIns="0" rIns="0" bIns="0" rtlCol="0">
            <a:spAutoFit/>
          </a:bodyPr>
          <a:lstStyle/>
          <a:p>
            <a:pPr algn="ctr">
              <a:buClr>
                <a:schemeClr val="bg1"/>
              </a:buClr>
            </a:pPr>
            <a:r>
              <a:rPr lang="en-US" sz="1867" dirty="0">
                <a:solidFill>
                  <a:schemeClr val="accent2">
                    <a:lumMod val="75000"/>
                  </a:schemeClr>
                </a:solidFill>
              </a:rPr>
              <a:t>Enforced using Smart Contracts</a:t>
            </a:r>
          </a:p>
        </p:txBody>
      </p:sp>
      <p:sp>
        <p:nvSpPr>
          <p:cNvPr id="92" name="TextBox 91">
            <a:extLst>
              <a:ext uri="{FF2B5EF4-FFF2-40B4-BE49-F238E27FC236}">
                <a16:creationId xmlns:a16="http://schemas.microsoft.com/office/drawing/2014/main" id="{0DB644DF-1472-4C3C-B472-36F5A16A50AE}"/>
              </a:ext>
            </a:extLst>
          </p:cNvPr>
          <p:cNvSpPr txBox="1"/>
          <p:nvPr/>
        </p:nvSpPr>
        <p:spPr>
          <a:xfrm>
            <a:off x="2795927" y="1917798"/>
            <a:ext cx="1360879" cy="574644"/>
          </a:xfrm>
          <a:prstGeom prst="rect">
            <a:avLst/>
          </a:prstGeom>
          <a:noFill/>
        </p:spPr>
        <p:txBody>
          <a:bodyPr wrap="square" lIns="0" tIns="0" rIns="0" bIns="0" rtlCol="0">
            <a:spAutoFit/>
          </a:bodyPr>
          <a:lstStyle/>
          <a:p>
            <a:pPr algn="ctr">
              <a:buClr>
                <a:schemeClr val="bg1"/>
              </a:buClr>
            </a:pPr>
            <a:r>
              <a:rPr lang="en-US" sz="1867" dirty="0">
                <a:solidFill>
                  <a:schemeClr val="accent2">
                    <a:lumMod val="75000"/>
                  </a:schemeClr>
                </a:solidFill>
              </a:rPr>
              <a:t>Leveraging encryption</a:t>
            </a:r>
          </a:p>
        </p:txBody>
      </p:sp>
      <p:sp>
        <p:nvSpPr>
          <p:cNvPr id="91" name="Freeform: Shape 90">
            <a:extLst>
              <a:ext uri="{FF2B5EF4-FFF2-40B4-BE49-F238E27FC236}">
                <a16:creationId xmlns:a16="http://schemas.microsoft.com/office/drawing/2014/main" id="{19F15176-D09F-41AD-AC0E-B38E1BA788D5}"/>
              </a:ext>
            </a:extLst>
          </p:cNvPr>
          <p:cNvSpPr/>
          <p:nvPr/>
        </p:nvSpPr>
        <p:spPr>
          <a:xfrm rot="3192270" flipH="1">
            <a:off x="2877979" y="605284"/>
            <a:ext cx="1136260" cy="1301137"/>
          </a:xfrm>
          <a:custGeom>
            <a:avLst/>
            <a:gdLst>
              <a:gd name="connsiteX0" fmla="*/ 1899662 w 2145759"/>
              <a:gd name="connsiteY0" fmla="*/ 2275092 h 2457119"/>
              <a:gd name="connsiteX1" fmla="*/ 1963658 w 2145759"/>
              <a:gd name="connsiteY1" fmla="*/ 2284319 h 2457119"/>
              <a:gd name="connsiteX2" fmla="*/ 1954431 w 2145759"/>
              <a:gd name="connsiteY2" fmla="*/ 2348315 h 2457119"/>
              <a:gd name="connsiteX3" fmla="*/ 1890435 w 2145759"/>
              <a:gd name="connsiteY3" fmla="*/ 2339088 h 2457119"/>
              <a:gd name="connsiteX4" fmla="*/ 1899662 w 2145759"/>
              <a:gd name="connsiteY4" fmla="*/ 2275092 h 2457119"/>
              <a:gd name="connsiteX5" fmla="*/ 1875016 w 2145759"/>
              <a:gd name="connsiteY5" fmla="*/ 2242142 h 2457119"/>
              <a:gd name="connsiteX6" fmla="*/ 1857484 w 2145759"/>
              <a:gd name="connsiteY6" fmla="*/ 2363734 h 2457119"/>
              <a:gd name="connsiteX7" fmla="*/ 1979077 w 2145759"/>
              <a:gd name="connsiteY7" fmla="*/ 2381266 h 2457119"/>
              <a:gd name="connsiteX8" fmla="*/ 1996608 w 2145759"/>
              <a:gd name="connsiteY8" fmla="*/ 2259673 h 2457119"/>
              <a:gd name="connsiteX9" fmla="*/ 1875016 w 2145759"/>
              <a:gd name="connsiteY9" fmla="*/ 2242142 h 2457119"/>
              <a:gd name="connsiteX10" fmla="*/ 1525640 w 2145759"/>
              <a:gd name="connsiteY10" fmla="*/ 2304119 h 2457119"/>
              <a:gd name="connsiteX11" fmla="*/ 1589636 w 2145759"/>
              <a:gd name="connsiteY11" fmla="*/ 2313347 h 2457119"/>
              <a:gd name="connsiteX12" fmla="*/ 1580409 w 2145759"/>
              <a:gd name="connsiteY12" fmla="*/ 2377343 h 2457119"/>
              <a:gd name="connsiteX13" fmla="*/ 1516413 w 2145759"/>
              <a:gd name="connsiteY13" fmla="*/ 2368115 h 2457119"/>
              <a:gd name="connsiteX14" fmla="*/ 1525640 w 2145759"/>
              <a:gd name="connsiteY14" fmla="*/ 2304119 h 2457119"/>
              <a:gd name="connsiteX15" fmla="*/ 2031502 w 2145759"/>
              <a:gd name="connsiteY15" fmla="*/ 1888954 h 2457119"/>
              <a:gd name="connsiteX16" fmla="*/ 2095498 w 2145759"/>
              <a:gd name="connsiteY16" fmla="*/ 1898181 h 2457119"/>
              <a:gd name="connsiteX17" fmla="*/ 2086271 w 2145759"/>
              <a:gd name="connsiteY17" fmla="*/ 1962177 h 2457119"/>
              <a:gd name="connsiteX18" fmla="*/ 2022275 w 2145759"/>
              <a:gd name="connsiteY18" fmla="*/ 1952950 h 2457119"/>
              <a:gd name="connsiteX19" fmla="*/ 2031502 w 2145759"/>
              <a:gd name="connsiteY19" fmla="*/ 1888954 h 2457119"/>
              <a:gd name="connsiteX20" fmla="*/ 1155002 w 2145759"/>
              <a:gd name="connsiteY20" fmla="*/ 2333635 h 2457119"/>
              <a:gd name="connsiteX21" fmla="*/ 1218998 w 2145759"/>
              <a:gd name="connsiteY21" fmla="*/ 2342862 h 2457119"/>
              <a:gd name="connsiteX22" fmla="*/ 1209771 w 2145759"/>
              <a:gd name="connsiteY22" fmla="*/ 2406858 h 2457119"/>
              <a:gd name="connsiteX23" fmla="*/ 1145775 w 2145759"/>
              <a:gd name="connsiteY23" fmla="*/ 2397631 h 2457119"/>
              <a:gd name="connsiteX24" fmla="*/ 1155002 w 2145759"/>
              <a:gd name="connsiteY24" fmla="*/ 2333635 h 2457119"/>
              <a:gd name="connsiteX25" fmla="*/ 1646385 w 2145759"/>
              <a:gd name="connsiteY25" fmla="*/ 1718383 h 2457119"/>
              <a:gd name="connsiteX26" fmla="*/ 1710381 w 2145759"/>
              <a:gd name="connsiteY26" fmla="*/ 1727610 h 2457119"/>
              <a:gd name="connsiteX27" fmla="*/ 1701153 w 2145759"/>
              <a:gd name="connsiteY27" fmla="*/ 1791606 h 2457119"/>
              <a:gd name="connsiteX28" fmla="*/ 1637157 w 2145759"/>
              <a:gd name="connsiteY28" fmla="*/ 1782379 h 2457119"/>
              <a:gd name="connsiteX29" fmla="*/ 1646385 w 2145759"/>
              <a:gd name="connsiteY29" fmla="*/ 1718383 h 2457119"/>
              <a:gd name="connsiteX30" fmla="*/ 1090493 w 2145759"/>
              <a:gd name="connsiteY30" fmla="*/ 1714273 h 2457119"/>
              <a:gd name="connsiteX31" fmla="*/ 1154489 w 2145759"/>
              <a:gd name="connsiteY31" fmla="*/ 1723501 h 2457119"/>
              <a:gd name="connsiteX32" fmla="*/ 1145262 w 2145759"/>
              <a:gd name="connsiteY32" fmla="*/ 1787497 h 2457119"/>
              <a:gd name="connsiteX33" fmla="*/ 1081265 w 2145759"/>
              <a:gd name="connsiteY33" fmla="*/ 1778270 h 2457119"/>
              <a:gd name="connsiteX34" fmla="*/ 1090493 w 2145759"/>
              <a:gd name="connsiteY34" fmla="*/ 1714273 h 2457119"/>
              <a:gd name="connsiteX35" fmla="*/ 47184 w 2145759"/>
              <a:gd name="connsiteY35" fmla="*/ 111795 h 2457119"/>
              <a:gd name="connsiteX36" fmla="*/ 1050395 w 2145759"/>
              <a:gd name="connsiteY36" fmla="*/ 1453034 h 2457119"/>
              <a:gd name="connsiteX37" fmla="*/ 969113 w 2145759"/>
              <a:gd name="connsiteY37" fmla="*/ 1513831 h 2457119"/>
              <a:gd name="connsiteX38" fmla="*/ 47184 w 2145759"/>
              <a:gd name="connsiteY38" fmla="*/ 281262 h 2457119"/>
              <a:gd name="connsiteX39" fmla="*/ 96488 w 2145759"/>
              <a:gd name="connsiteY39" fmla="*/ 51852 h 2457119"/>
              <a:gd name="connsiteX40" fmla="*/ 366530 w 2145759"/>
              <a:gd name="connsiteY40" fmla="*/ 118510 h 2457119"/>
              <a:gd name="connsiteX41" fmla="*/ 409661 w 2145759"/>
              <a:gd name="connsiteY41" fmla="*/ 176173 h 2457119"/>
              <a:gd name="connsiteX42" fmla="*/ 389791 w 2145759"/>
              <a:gd name="connsiteY42" fmla="*/ 233576 h 2457119"/>
              <a:gd name="connsiteX43" fmla="*/ 388676 w 2145759"/>
              <a:gd name="connsiteY43" fmla="*/ 233206 h 2457119"/>
              <a:gd name="connsiteX44" fmla="*/ 374274 w 2145759"/>
              <a:gd name="connsiteY44" fmla="*/ 276598 h 2457119"/>
              <a:gd name="connsiteX45" fmla="*/ 374835 w 2145759"/>
              <a:gd name="connsiteY45" fmla="*/ 276784 h 2457119"/>
              <a:gd name="connsiteX46" fmla="*/ 374340 w 2145759"/>
              <a:gd name="connsiteY46" fmla="*/ 278214 h 2457119"/>
              <a:gd name="connsiteX47" fmla="*/ 417544 w 2145759"/>
              <a:gd name="connsiteY47" fmla="*/ 293169 h 2457119"/>
              <a:gd name="connsiteX48" fmla="*/ 418230 w 2145759"/>
              <a:gd name="connsiteY48" fmla="*/ 291187 h 2457119"/>
              <a:gd name="connsiteX49" fmla="*/ 454647 w 2145759"/>
              <a:gd name="connsiteY49" fmla="*/ 303273 h 2457119"/>
              <a:gd name="connsiteX50" fmla="*/ 511580 w 2145759"/>
              <a:gd name="connsiteY50" fmla="*/ 379390 h 2457119"/>
              <a:gd name="connsiteX51" fmla="*/ 500171 w 2145759"/>
              <a:gd name="connsiteY51" fmla="*/ 468224 h 2457119"/>
              <a:gd name="connsiteX52" fmla="*/ 497727 w 2145759"/>
              <a:gd name="connsiteY52" fmla="*/ 470052 h 2457119"/>
              <a:gd name="connsiteX53" fmla="*/ 499613 w 2145759"/>
              <a:gd name="connsiteY53" fmla="*/ 472573 h 2457119"/>
              <a:gd name="connsiteX54" fmla="*/ 498993 w 2145759"/>
              <a:gd name="connsiteY54" fmla="*/ 477393 h 2457119"/>
              <a:gd name="connsiteX55" fmla="*/ 503667 w 2145759"/>
              <a:gd name="connsiteY55" fmla="*/ 477994 h 2457119"/>
              <a:gd name="connsiteX56" fmla="*/ 584448 w 2145759"/>
              <a:gd name="connsiteY56" fmla="*/ 585993 h 2457119"/>
              <a:gd name="connsiteX57" fmla="*/ 584305 w 2145759"/>
              <a:gd name="connsiteY57" fmla="*/ 586890 h 2457119"/>
              <a:gd name="connsiteX58" fmla="*/ 585229 w 2145759"/>
              <a:gd name="connsiteY58" fmla="*/ 587038 h 2457119"/>
              <a:gd name="connsiteX59" fmla="*/ 587639 w 2145759"/>
              <a:gd name="connsiteY59" fmla="*/ 590260 h 2457119"/>
              <a:gd name="connsiteX60" fmla="*/ 590763 w 2145759"/>
              <a:gd name="connsiteY60" fmla="*/ 587923 h 2457119"/>
              <a:gd name="connsiteX61" fmla="*/ 666890 w 2145759"/>
              <a:gd name="connsiteY61" fmla="*/ 600104 h 2457119"/>
              <a:gd name="connsiteX62" fmla="*/ 727841 w 2145759"/>
              <a:gd name="connsiteY62" fmla="*/ 681592 h 2457119"/>
              <a:gd name="connsiteX63" fmla="*/ 694260 w 2145759"/>
              <a:gd name="connsiteY63" fmla="*/ 798772 h 2457119"/>
              <a:gd name="connsiteX64" fmla="*/ 698897 w 2145759"/>
              <a:gd name="connsiteY64" fmla="*/ 800101 h 2457119"/>
              <a:gd name="connsiteX65" fmla="*/ 698879 w 2145759"/>
              <a:gd name="connsiteY65" fmla="*/ 800197 h 2457119"/>
              <a:gd name="connsiteX66" fmla="*/ 699881 w 2145759"/>
              <a:gd name="connsiteY66" fmla="*/ 800383 h 2457119"/>
              <a:gd name="connsiteX67" fmla="*/ 738210 w 2145759"/>
              <a:gd name="connsiteY67" fmla="*/ 811367 h 2457119"/>
              <a:gd name="connsiteX68" fmla="*/ 739271 w 2145759"/>
              <a:gd name="connsiteY68" fmla="*/ 807666 h 2457119"/>
              <a:gd name="connsiteX69" fmla="*/ 813376 w 2145759"/>
              <a:gd name="connsiteY69" fmla="*/ 821368 h 2457119"/>
              <a:gd name="connsiteX70" fmla="*/ 911518 w 2145759"/>
              <a:gd name="connsiteY70" fmla="*/ 952580 h 2457119"/>
              <a:gd name="connsiteX71" fmla="*/ 904604 w 2145759"/>
              <a:gd name="connsiteY71" fmla="*/ 1108236 h 2457119"/>
              <a:gd name="connsiteX72" fmla="*/ 904487 w 2145759"/>
              <a:gd name="connsiteY72" fmla="*/ 1108640 h 2457119"/>
              <a:gd name="connsiteX73" fmla="*/ 904585 w 2145759"/>
              <a:gd name="connsiteY73" fmla="*/ 1108669 h 2457119"/>
              <a:gd name="connsiteX74" fmla="*/ 904470 w 2145759"/>
              <a:gd name="connsiteY74" fmla="*/ 1111264 h 2457119"/>
              <a:gd name="connsiteX75" fmla="*/ 915136 w 2145759"/>
              <a:gd name="connsiteY75" fmla="*/ 1111738 h 2457119"/>
              <a:gd name="connsiteX76" fmla="*/ 1061318 w 2145759"/>
              <a:gd name="connsiteY76" fmla="*/ 1154269 h 2457119"/>
              <a:gd name="connsiteX77" fmla="*/ 1200697 w 2145759"/>
              <a:gd name="connsiteY77" fmla="*/ 1340612 h 2457119"/>
              <a:gd name="connsiteX78" fmla="*/ 1087006 w 2145759"/>
              <a:gd name="connsiteY78" fmla="*/ 1425650 h 2457119"/>
              <a:gd name="connsiteX79" fmla="*/ 72732 w 2145759"/>
              <a:gd name="connsiteY79" fmla="*/ 69621 h 2457119"/>
              <a:gd name="connsiteX80" fmla="*/ 89475 w 2145759"/>
              <a:gd name="connsiteY80" fmla="*/ 0 h 2457119"/>
              <a:gd name="connsiteX81" fmla="*/ 0 w 2145759"/>
              <a:gd name="connsiteY81" fmla="*/ 66925 h 2457119"/>
              <a:gd name="connsiteX82" fmla="*/ 4431 w 2145759"/>
              <a:gd name="connsiteY82" fmla="*/ 72849 h 2457119"/>
              <a:gd name="connsiteX83" fmla="*/ 1465 w 2145759"/>
              <a:gd name="connsiteY83" fmla="*/ 72849 h 2457119"/>
              <a:gd name="connsiteX84" fmla="*/ 1466 w 2145759"/>
              <a:gd name="connsiteY84" fmla="*/ 296862 h 2457119"/>
              <a:gd name="connsiteX85" fmla="*/ 9632 w 2145759"/>
              <a:gd name="connsiteY85" fmla="*/ 296862 h 2457119"/>
              <a:gd name="connsiteX86" fmla="*/ 4584 w 2145759"/>
              <a:gd name="connsiteY86" fmla="*/ 300638 h 2457119"/>
              <a:gd name="connsiteX87" fmla="*/ 932502 w 2145759"/>
              <a:gd name="connsiteY87" fmla="*/ 1541215 h 2457119"/>
              <a:gd name="connsiteX88" fmla="*/ 801118 w 2145759"/>
              <a:gd name="connsiteY88" fmla="*/ 1639487 h 2457119"/>
              <a:gd name="connsiteX89" fmla="*/ 800722 w 2145759"/>
              <a:gd name="connsiteY89" fmla="*/ 1639441 h 2457119"/>
              <a:gd name="connsiteX90" fmla="*/ 776171 w 2145759"/>
              <a:gd name="connsiteY90" fmla="*/ 1853474 h 2457119"/>
              <a:gd name="connsiteX91" fmla="*/ 770488 w 2145759"/>
              <a:gd name="connsiteY91" fmla="*/ 1857725 h 2457119"/>
              <a:gd name="connsiteX92" fmla="*/ 1114815 w 2145759"/>
              <a:gd name="connsiteY92" fmla="*/ 2318072 h 2457119"/>
              <a:gd name="connsiteX93" fmla="*/ 1107368 w 2145759"/>
              <a:gd name="connsiteY93" fmla="*/ 2326404 h 2457119"/>
              <a:gd name="connsiteX94" fmla="*/ 1112825 w 2145759"/>
              <a:gd name="connsiteY94" fmla="*/ 2422277 h 2457119"/>
              <a:gd name="connsiteX95" fmla="*/ 1234417 w 2145759"/>
              <a:gd name="connsiteY95" fmla="*/ 2439808 h 2457119"/>
              <a:gd name="connsiteX96" fmla="*/ 1251949 w 2145759"/>
              <a:gd name="connsiteY96" fmla="*/ 2318216 h 2457119"/>
              <a:gd name="connsiteX97" fmla="*/ 1161522 w 2145759"/>
              <a:gd name="connsiteY97" fmla="*/ 2285898 h 2457119"/>
              <a:gd name="connsiteX98" fmla="*/ 1151426 w 2145759"/>
              <a:gd name="connsiteY98" fmla="*/ 2290688 h 2457119"/>
              <a:gd name="connsiteX99" fmla="*/ 822484 w 2145759"/>
              <a:gd name="connsiteY99" fmla="*/ 1850911 h 2457119"/>
              <a:gd name="connsiteX100" fmla="*/ 843853 w 2145759"/>
              <a:gd name="connsiteY100" fmla="*/ 1664615 h 2457119"/>
              <a:gd name="connsiteX101" fmla="*/ 959886 w 2145759"/>
              <a:gd name="connsiteY101" fmla="*/ 1577826 h 2457119"/>
              <a:gd name="connsiteX102" fmla="*/ 1050305 w 2145759"/>
              <a:gd name="connsiteY102" fmla="*/ 1698711 h 2457119"/>
              <a:gd name="connsiteX103" fmla="*/ 1042859 w 2145759"/>
              <a:gd name="connsiteY103" fmla="*/ 1707042 h 2457119"/>
              <a:gd name="connsiteX104" fmla="*/ 1048315 w 2145759"/>
              <a:gd name="connsiteY104" fmla="*/ 1802916 h 2457119"/>
              <a:gd name="connsiteX105" fmla="*/ 1169908 w 2145759"/>
              <a:gd name="connsiteY105" fmla="*/ 1820447 h 2457119"/>
              <a:gd name="connsiteX106" fmla="*/ 1187439 w 2145759"/>
              <a:gd name="connsiteY106" fmla="*/ 1698855 h 2457119"/>
              <a:gd name="connsiteX107" fmla="*/ 1097012 w 2145759"/>
              <a:gd name="connsiteY107" fmla="*/ 1666537 h 2457119"/>
              <a:gd name="connsiteX108" fmla="*/ 1086916 w 2145759"/>
              <a:gd name="connsiteY108" fmla="*/ 1671327 h 2457119"/>
              <a:gd name="connsiteX109" fmla="*/ 996497 w 2145759"/>
              <a:gd name="connsiteY109" fmla="*/ 1550442 h 2457119"/>
              <a:gd name="connsiteX110" fmla="*/ 1077779 w 2145759"/>
              <a:gd name="connsiteY110" fmla="*/ 1489645 h 2457119"/>
              <a:gd name="connsiteX111" fmla="*/ 1256384 w 2145759"/>
              <a:gd name="connsiteY111" fmla="*/ 1728431 h 2457119"/>
              <a:gd name="connsiteX112" fmla="*/ 1230927 w 2145759"/>
              <a:gd name="connsiteY112" fmla="*/ 1950364 h 2457119"/>
              <a:gd name="connsiteX113" fmla="*/ 1229005 w 2145759"/>
              <a:gd name="connsiteY113" fmla="*/ 1951802 h 2457119"/>
              <a:gd name="connsiteX114" fmla="*/ 1230529 w 2145759"/>
              <a:gd name="connsiteY114" fmla="*/ 1953839 h 2457119"/>
              <a:gd name="connsiteX115" fmla="*/ 1230134 w 2145759"/>
              <a:gd name="connsiteY115" fmla="*/ 1957285 h 2457119"/>
              <a:gd name="connsiteX116" fmla="*/ 1233386 w 2145759"/>
              <a:gd name="connsiteY116" fmla="*/ 1957658 h 2457119"/>
              <a:gd name="connsiteX117" fmla="*/ 1482968 w 2145759"/>
              <a:gd name="connsiteY117" fmla="*/ 2291336 h 2457119"/>
              <a:gd name="connsiteX118" fmla="*/ 1478006 w 2145759"/>
              <a:gd name="connsiteY118" fmla="*/ 2296888 h 2457119"/>
              <a:gd name="connsiteX119" fmla="*/ 1483462 w 2145759"/>
              <a:gd name="connsiteY119" fmla="*/ 2392762 h 2457119"/>
              <a:gd name="connsiteX120" fmla="*/ 1605055 w 2145759"/>
              <a:gd name="connsiteY120" fmla="*/ 2410293 h 2457119"/>
              <a:gd name="connsiteX121" fmla="*/ 1622586 w 2145759"/>
              <a:gd name="connsiteY121" fmla="*/ 2288700 h 2457119"/>
              <a:gd name="connsiteX122" fmla="*/ 1532159 w 2145759"/>
              <a:gd name="connsiteY122" fmla="*/ 2256383 h 2457119"/>
              <a:gd name="connsiteX123" fmla="*/ 1518695 w 2145759"/>
              <a:gd name="connsiteY123" fmla="*/ 2262771 h 2457119"/>
              <a:gd name="connsiteX124" fmla="*/ 1278020 w 2145759"/>
              <a:gd name="connsiteY124" fmla="*/ 1941001 h 2457119"/>
              <a:gd name="connsiteX125" fmla="*/ 1296284 w 2145759"/>
              <a:gd name="connsiteY125" fmla="*/ 1781775 h 2457119"/>
              <a:gd name="connsiteX126" fmla="*/ 1400308 w 2145759"/>
              <a:gd name="connsiteY126" fmla="*/ 1920849 h 2457119"/>
              <a:gd name="connsiteX127" fmla="*/ 1399747 w 2145759"/>
              <a:gd name="connsiteY127" fmla="*/ 1924076 h 2457119"/>
              <a:gd name="connsiteX128" fmla="*/ 1403167 w 2145759"/>
              <a:gd name="connsiteY128" fmla="*/ 1924671 h 2457119"/>
              <a:gd name="connsiteX129" fmla="*/ 1404244 w 2145759"/>
              <a:gd name="connsiteY129" fmla="*/ 1926110 h 2457119"/>
              <a:gd name="connsiteX130" fmla="*/ 1405602 w 2145759"/>
              <a:gd name="connsiteY130" fmla="*/ 1925094 h 2457119"/>
              <a:gd name="connsiteX131" fmla="*/ 1639790 w 2145759"/>
              <a:gd name="connsiteY131" fmla="*/ 1965821 h 2457119"/>
              <a:gd name="connsiteX132" fmla="*/ 1856711 w 2145759"/>
              <a:gd name="connsiteY132" fmla="*/ 2255833 h 2457119"/>
              <a:gd name="connsiteX133" fmla="*/ 1875016 w 2145759"/>
              <a:gd name="connsiteY133" fmla="*/ 2242142 h 2457119"/>
              <a:gd name="connsiteX134" fmla="*/ 1893322 w 2145759"/>
              <a:gd name="connsiteY134" fmla="*/ 2228449 h 2457119"/>
              <a:gd name="connsiteX135" fmla="*/ 1664933 w 2145759"/>
              <a:gd name="connsiteY135" fmla="*/ 1923106 h 2457119"/>
              <a:gd name="connsiteX136" fmla="*/ 1661864 w 2145759"/>
              <a:gd name="connsiteY136" fmla="*/ 1925402 h 2457119"/>
              <a:gd name="connsiteX137" fmla="*/ 1662226 w 2145759"/>
              <a:gd name="connsiteY137" fmla="*/ 1923317 h 2457119"/>
              <a:gd name="connsiteX138" fmla="*/ 1428896 w 2145759"/>
              <a:gd name="connsiteY138" fmla="*/ 1882739 h 2457119"/>
              <a:gd name="connsiteX139" fmla="*/ 1114390 w 2145759"/>
              <a:gd name="connsiteY139" fmla="*/ 1462261 h 2457119"/>
              <a:gd name="connsiteX140" fmla="*/ 1228081 w 2145759"/>
              <a:gd name="connsiteY140" fmla="*/ 1377223 h 2457119"/>
              <a:gd name="connsiteX141" fmla="*/ 1338620 w 2145759"/>
              <a:gd name="connsiteY141" fmla="*/ 1525007 h 2457119"/>
              <a:gd name="connsiteX142" fmla="*/ 1338283 w 2145759"/>
              <a:gd name="connsiteY142" fmla="*/ 1527865 h 2457119"/>
              <a:gd name="connsiteX143" fmla="*/ 1340996 w 2145759"/>
              <a:gd name="connsiteY143" fmla="*/ 1528184 h 2457119"/>
              <a:gd name="connsiteX144" fmla="*/ 1342143 w 2145759"/>
              <a:gd name="connsiteY144" fmla="*/ 1529717 h 2457119"/>
              <a:gd name="connsiteX145" fmla="*/ 1343759 w 2145759"/>
              <a:gd name="connsiteY145" fmla="*/ 1528509 h 2457119"/>
              <a:gd name="connsiteX146" fmla="*/ 1481961 w 2145759"/>
              <a:gd name="connsiteY146" fmla="*/ 1544766 h 2457119"/>
              <a:gd name="connsiteX147" fmla="*/ 1601261 w 2145759"/>
              <a:gd name="connsiteY147" fmla="*/ 1704264 h 2457119"/>
              <a:gd name="connsiteX148" fmla="*/ 1612259 w 2145759"/>
              <a:gd name="connsiteY148" fmla="*/ 1696038 h 2457119"/>
              <a:gd name="connsiteX149" fmla="*/ 1598751 w 2145759"/>
              <a:gd name="connsiteY149" fmla="*/ 1711151 h 2457119"/>
              <a:gd name="connsiteX150" fmla="*/ 1604207 w 2145759"/>
              <a:gd name="connsiteY150" fmla="*/ 1807025 h 2457119"/>
              <a:gd name="connsiteX151" fmla="*/ 1725800 w 2145759"/>
              <a:gd name="connsiteY151" fmla="*/ 1824556 h 2457119"/>
              <a:gd name="connsiteX152" fmla="*/ 1743331 w 2145759"/>
              <a:gd name="connsiteY152" fmla="*/ 1702964 h 2457119"/>
              <a:gd name="connsiteX153" fmla="*/ 1652904 w 2145759"/>
              <a:gd name="connsiteY153" fmla="*/ 1670646 h 2457119"/>
              <a:gd name="connsiteX154" fmla="*/ 1634590 w 2145759"/>
              <a:gd name="connsiteY154" fmla="*/ 1679335 h 2457119"/>
              <a:gd name="connsiteX155" fmla="*/ 1637872 w 2145759"/>
              <a:gd name="connsiteY155" fmla="*/ 1676880 h 2457119"/>
              <a:gd name="connsiteX156" fmla="*/ 1510376 w 2145759"/>
              <a:gd name="connsiteY156" fmla="*/ 1506424 h 2457119"/>
              <a:gd name="connsiteX157" fmla="*/ 1510292 w 2145759"/>
              <a:gd name="connsiteY157" fmla="*/ 1506487 h 2457119"/>
              <a:gd name="connsiteX158" fmla="*/ 1510805 w 2145759"/>
              <a:gd name="connsiteY158" fmla="*/ 1502125 h 2457119"/>
              <a:gd name="connsiteX159" fmla="*/ 1365843 w 2145759"/>
              <a:gd name="connsiteY159" fmla="*/ 1485072 h 2457119"/>
              <a:gd name="connsiteX160" fmla="*/ 1264692 w 2145759"/>
              <a:gd name="connsiteY160" fmla="*/ 1349839 h 2457119"/>
              <a:gd name="connsiteX161" fmla="*/ 1371425 w 2145759"/>
              <a:gd name="connsiteY161" fmla="*/ 1270006 h 2457119"/>
              <a:gd name="connsiteX162" fmla="*/ 1565204 w 2145759"/>
              <a:gd name="connsiteY162" fmla="*/ 1303705 h 2457119"/>
              <a:gd name="connsiteX163" fmla="*/ 1991314 w 2145759"/>
              <a:gd name="connsiteY163" fmla="*/ 1873392 h 2457119"/>
              <a:gd name="connsiteX164" fmla="*/ 1983868 w 2145759"/>
              <a:gd name="connsiteY164" fmla="*/ 1881723 h 2457119"/>
              <a:gd name="connsiteX165" fmla="*/ 1989324 w 2145759"/>
              <a:gd name="connsiteY165" fmla="*/ 1977596 h 2457119"/>
              <a:gd name="connsiteX166" fmla="*/ 2110917 w 2145759"/>
              <a:gd name="connsiteY166" fmla="*/ 1995128 h 2457119"/>
              <a:gd name="connsiteX167" fmla="*/ 2128448 w 2145759"/>
              <a:gd name="connsiteY167" fmla="*/ 1873535 h 2457119"/>
              <a:gd name="connsiteX168" fmla="*/ 2038021 w 2145759"/>
              <a:gd name="connsiteY168" fmla="*/ 1841218 h 2457119"/>
              <a:gd name="connsiteX169" fmla="*/ 2027925 w 2145759"/>
              <a:gd name="connsiteY169" fmla="*/ 1846008 h 2457119"/>
              <a:gd name="connsiteX170" fmla="*/ 1595226 w 2145759"/>
              <a:gd name="connsiteY170" fmla="*/ 1267512 h 2457119"/>
              <a:gd name="connsiteX171" fmla="*/ 1594207 w 2145759"/>
              <a:gd name="connsiteY171" fmla="*/ 1268274 h 2457119"/>
              <a:gd name="connsiteX172" fmla="*/ 1595208 w 2145759"/>
              <a:gd name="connsiteY172" fmla="*/ 1262518 h 2457119"/>
              <a:gd name="connsiteX173" fmla="*/ 1363665 w 2145759"/>
              <a:gd name="connsiteY173" fmla="*/ 1222251 h 2457119"/>
              <a:gd name="connsiteX174" fmla="*/ 1361970 w 2145759"/>
              <a:gd name="connsiteY174" fmla="*/ 1219985 h 2457119"/>
              <a:gd name="connsiteX175" fmla="*/ 1237308 w 2145759"/>
              <a:gd name="connsiteY175" fmla="*/ 1313228 h 2457119"/>
              <a:gd name="connsiteX176" fmla="*/ 1091962 w 2145759"/>
              <a:gd name="connsiteY176" fmla="*/ 1118909 h 2457119"/>
              <a:gd name="connsiteX177" fmla="*/ 1092858 w 2145759"/>
              <a:gd name="connsiteY177" fmla="*/ 1115831 h 2457119"/>
              <a:gd name="connsiteX178" fmla="*/ 951853 w 2145759"/>
              <a:gd name="connsiteY178" fmla="*/ 1074806 h 2457119"/>
              <a:gd name="connsiteX179" fmla="*/ 957853 w 2145759"/>
              <a:gd name="connsiteY179" fmla="*/ 939728 h 2457119"/>
              <a:gd name="connsiteX180" fmla="*/ 956848 w 2145759"/>
              <a:gd name="connsiteY180" fmla="*/ 939684 h 2457119"/>
              <a:gd name="connsiteX181" fmla="*/ 958206 w 2145759"/>
              <a:gd name="connsiteY181" fmla="*/ 938668 h 2457119"/>
              <a:gd name="connsiteX182" fmla="*/ 839774 w 2145759"/>
              <a:gd name="connsiteY182" fmla="*/ 780331 h 2457119"/>
              <a:gd name="connsiteX183" fmla="*/ 839877 w 2145759"/>
              <a:gd name="connsiteY183" fmla="*/ 779774 h 2457119"/>
              <a:gd name="connsiteX184" fmla="*/ 839274 w 2145759"/>
              <a:gd name="connsiteY184" fmla="*/ 779663 h 2457119"/>
              <a:gd name="connsiteX185" fmla="*/ 837714 w 2145759"/>
              <a:gd name="connsiteY185" fmla="*/ 777577 h 2457119"/>
              <a:gd name="connsiteX186" fmla="*/ 835787 w 2145759"/>
              <a:gd name="connsiteY186" fmla="*/ 779018 h 2457119"/>
              <a:gd name="connsiteX187" fmla="*/ 751924 w 2145759"/>
              <a:gd name="connsiteY187" fmla="*/ 763512 h 2457119"/>
              <a:gd name="connsiteX188" fmla="*/ 777295 w 2145759"/>
              <a:gd name="connsiteY188" fmla="*/ 674978 h 2457119"/>
              <a:gd name="connsiteX189" fmla="*/ 779021 w 2145759"/>
              <a:gd name="connsiteY189" fmla="*/ 673687 h 2457119"/>
              <a:gd name="connsiteX190" fmla="*/ 778041 w 2145759"/>
              <a:gd name="connsiteY190" fmla="*/ 672376 h 2457119"/>
              <a:gd name="connsiteX191" fmla="*/ 778515 w 2145759"/>
              <a:gd name="connsiteY191" fmla="*/ 670724 h 2457119"/>
              <a:gd name="connsiteX192" fmla="*/ 776339 w 2145759"/>
              <a:gd name="connsiteY192" fmla="*/ 670100 h 2457119"/>
              <a:gd name="connsiteX193" fmla="*/ 691454 w 2145759"/>
              <a:gd name="connsiteY193" fmla="*/ 556614 h 2457119"/>
              <a:gd name="connsiteX194" fmla="*/ 687438 w 2145759"/>
              <a:gd name="connsiteY194" fmla="*/ 559618 h 2457119"/>
              <a:gd name="connsiteX195" fmla="*/ 687832 w 2145759"/>
              <a:gd name="connsiteY195" fmla="*/ 557154 h 2457119"/>
              <a:gd name="connsiteX196" fmla="*/ 610745 w 2145759"/>
              <a:gd name="connsiteY196" fmla="*/ 544820 h 2457119"/>
              <a:gd name="connsiteX197" fmla="*/ 547319 w 2145759"/>
              <a:gd name="connsiteY197" fmla="*/ 460023 h 2457119"/>
              <a:gd name="connsiteX198" fmla="*/ 559120 w 2145759"/>
              <a:gd name="connsiteY198" fmla="*/ 368135 h 2457119"/>
              <a:gd name="connsiteX199" fmla="*/ 559848 w 2145759"/>
              <a:gd name="connsiteY199" fmla="*/ 367591 h 2457119"/>
              <a:gd name="connsiteX200" fmla="*/ 559286 w 2145759"/>
              <a:gd name="connsiteY200" fmla="*/ 366840 h 2457119"/>
              <a:gd name="connsiteX201" fmla="*/ 559482 w 2145759"/>
              <a:gd name="connsiteY201" fmla="*/ 365314 h 2457119"/>
              <a:gd name="connsiteX202" fmla="*/ 558002 w 2145759"/>
              <a:gd name="connsiteY202" fmla="*/ 365124 h 2457119"/>
              <a:gd name="connsiteX203" fmla="*/ 481003 w 2145759"/>
              <a:gd name="connsiteY203" fmla="*/ 262180 h 2457119"/>
              <a:gd name="connsiteX204" fmla="*/ 479458 w 2145759"/>
              <a:gd name="connsiteY204" fmla="*/ 263336 h 2457119"/>
              <a:gd name="connsiteX205" fmla="*/ 433186 w 2145759"/>
              <a:gd name="connsiteY205" fmla="*/ 247979 h 2457119"/>
              <a:gd name="connsiteX206" fmla="*/ 461673 w 2145759"/>
              <a:gd name="connsiteY206" fmla="*/ 165680 h 2457119"/>
              <a:gd name="connsiteX207" fmla="*/ 457938 w 2145759"/>
              <a:gd name="connsiteY207" fmla="*/ 164387 h 2457119"/>
              <a:gd name="connsiteX208" fmla="*/ 394332 w 2145759"/>
              <a:gd name="connsiteY208" fmla="*/ 79349 h 2457119"/>
              <a:gd name="connsiteX209" fmla="*/ 394580 w 2145759"/>
              <a:gd name="connsiteY209" fmla="*/ 78342 h 2457119"/>
              <a:gd name="connsiteX210" fmla="*/ 92255 w 2145759"/>
              <a:gd name="connsiteY210" fmla="*/ 3716 h 2457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2145759" h="2457119">
                <a:moveTo>
                  <a:pt x="1899662" y="2275092"/>
                </a:moveTo>
                <a:cubicBezTo>
                  <a:pt x="1919881" y="2259968"/>
                  <a:pt x="1948534" y="2264100"/>
                  <a:pt x="1963658" y="2284319"/>
                </a:cubicBezTo>
                <a:cubicBezTo>
                  <a:pt x="1978782" y="2304539"/>
                  <a:pt x="1974650" y="2333191"/>
                  <a:pt x="1954431" y="2348315"/>
                </a:cubicBezTo>
                <a:cubicBezTo>
                  <a:pt x="1934211" y="2363439"/>
                  <a:pt x="1905558" y="2359308"/>
                  <a:pt x="1890435" y="2339088"/>
                </a:cubicBezTo>
                <a:cubicBezTo>
                  <a:pt x="1875311" y="2318868"/>
                  <a:pt x="1879442" y="2290216"/>
                  <a:pt x="1899662" y="2275092"/>
                </a:cubicBezTo>
                <a:close/>
                <a:moveTo>
                  <a:pt x="1875016" y="2242142"/>
                </a:moveTo>
                <a:cubicBezTo>
                  <a:pt x="1836598" y="2270877"/>
                  <a:pt x="1828749" y="2325316"/>
                  <a:pt x="1857484" y="2363734"/>
                </a:cubicBezTo>
                <a:cubicBezTo>
                  <a:pt x="1886220" y="2402152"/>
                  <a:pt x="1940659" y="2410001"/>
                  <a:pt x="1979077" y="2381266"/>
                </a:cubicBezTo>
                <a:cubicBezTo>
                  <a:pt x="2017495" y="2352530"/>
                  <a:pt x="2025344" y="2298091"/>
                  <a:pt x="1996608" y="2259673"/>
                </a:cubicBezTo>
                <a:cubicBezTo>
                  <a:pt x="1967873" y="2221255"/>
                  <a:pt x="1913434" y="2213406"/>
                  <a:pt x="1875016" y="2242142"/>
                </a:cubicBezTo>
                <a:close/>
                <a:moveTo>
                  <a:pt x="1525640" y="2304119"/>
                </a:moveTo>
                <a:cubicBezTo>
                  <a:pt x="1545859" y="2288996"/>
                  <a:pt x="1574512" y="2293127"/>
                  <a:pt x="1589636" y="2313347"/>
                </a:cubicBezTo>
                <a:cubicBezTo>
                  <a:pt x="1604760" y="2333566"/>
                  <a:pt x="1600628" y="2362219"/>
                  <a:pt x="1580409" y="2377343"/>
                </a:cubicBezTo>
                <a:cubicBezTo>
                  <a:pt x="1560189" y="2392466"/>
                  <a:pt x="1531536" y="2388335"/>
                  <a:pt x="1516413" y="2368115"/>
                </a:cubicBezTo>
                <a:cubicBezTo>
                  <a:pt x="1501289" y="2347896"/>
                  <a:pt x="1505420" y="2319243"/>
                  <a:pt x="1525640" y="2304119"/>
                </a:cubicBezTo>
                <a:close/>
                <a:moveTo>
                  <a:pt x="2031502" y="1888954"/>
                </a:moveTo>
                <a:cubicBezTo>
                  <a:pt x="2051721" y="1873830"/>
                  <a:pt x="2080374" y="1877962"/>
                  <a:pt x="2095498" y="1898181"/>
                </a:cubicBezTo>
                <a:cubicBezTo>
                  <a:pt x="2110622" y="1918401"/>
                  <a:pt x="2106490" y="1947054"/>
                  <a:pt x="2086271" y="1962177"/>
                </a:cubicBezTo>
                <a:cubicBezTo>
                  <a:pt x="2066051" y="1977301"/>
                  <a:pt x="2037398" y="1973170"/>
                  <a:pt x="2022275" y="1952950"/>
                </a:cubicBezTo>
                <a:cubicBezTo>
                  <a:pt x="2007151" y="1932731"/>
                  <a:pt x="2011282" y="1904078"/>
                  <a:pt x="2031502" y="1888954"/>
                </a:cubicBezTo>
                <a:close/>
                <a:moveTo>
                  <a:pt x="1155002" y="2333635"/>
                </a:moveTo>
                <a:cubicBezTo>
                  <a:pt x="1175222" y="2318511"/>
                  <a:pt x="1203875" y="2322642"/>
                  <a:pt x="1218998" y="2342862"/>
                </a:cubicBezTo>
                <a:cubicBezTo>
                  <a:pt x="1234122" y="2363082"/>
                  <a:pt x="1229991" y="2391734"/>
                  <a:pt x="1209771" y="2406858"/>
                </a:cubicBezTo>
                <a:cubicBezTo>
                  <a:pt x="1189552" y="2421982"/>
                  <a:pt x="1160899" y="2417851"/>
                  <a:pt x="1145775" y="2397631"/>
                </a:cubicBezTo>
                <a:cubicBezTo>
                  <a:pt x="1130652" y="2377411"/>
                  <a:pt x="1134783" y="2348759"/>
                  <a:pt x="1155002" y="2333635"/>
                </a:cubicBezTo>
                <a:close/>
                <a:moveTo>
                  <a:pt x="1646385" y="1718383"/>
                </a:moveTo>
                <a:cubicBezTo>
                  <a:pt x="1666604" y="1703259"/>
                  <a:pt x="1695257" y="1707390"/>
                  <a:pt x="1710381" y="1727610"/>
                </a:cubicBezTo>
                <a:cubicBezTo>
                  <a:pt x="1725504" y="1747829"/>
                  <a:pt x="1721373" y="1776482"/>
                  <a:pt x="1701153" y="1791606"/>
                </a:cubicBezTo>
                <a:cubicBezTo>
                  <a:pt x="1680934" y="1806730"/>
                  <a:pt x="1652281" y="1802598"/>
                  <a:pt x="1637157" y="1782379"/>
                </a:cubicBezTo>
                <a:cubicBezTo>
                  <a:pt x="1622034" y="1762159"/>
                  <a:pt x="1626165" y="1733506"/>
                  <a:pt x="1646385" y="1718383"/>
                </a:cubicBezTo>
                <a:close/>
                <a:moveTo>
                  <a:pt x="1090493" y="1714273"/>
                </a:moveTo>
                <a:cubicBezTo>
                  <a:pt x="1110712" y="1699150"/>
                  <a:pt x="1139365" y="1703281"/>
                  <a:pt x="1154489" y="1723501"/>
                </a:cubicBezTo>
                <a:cubicBezTo>
                  <a:pt x="1169612" y="1743720"/>
                  <a:pt x="1165481" y="1772373"/>
                  <a:pt x="1145262" y="1787497"/>
                </a:cubicBezTo>
                <a:cubicBezTo>
                  <a:pt x="1125042" y="1802620"/>
                  <a:pt x="1096389" y="1798489"/>
                  <a:pt x="1081265" y="1778270"/>
                </a:cubicBezTo>
                <a:cubicBezTo>
                  <a:pt x="1066142" y="1758050"/>
                  <a:pt x="1070273" y="1729397"/>
                  <a:pt x="1090493" y="1714273"/>
                </a:cubicBezTo>
                <a:close/>
                <a:moveTo>
                  <a:pt x="47184" y="111795"/>
                </a:moveTo>
                <a:lnTo>
                  <a:pt x="1050395" y="1453034"/>
                </a:lnTo>
                <a:lnTo>
                  <a:pt x="969113" y="1513831"/>
                </a:lnTo>
                <a:lnTo>
                  <a:pt x="47184" y="281262"/>
                </a:lnTo>
                <a:close/>
                <a:moveTo>
                  <a:pt x="96488" y="51852"/>
                </a:moveTo>
                <a:lnTo>
                  <a:pt x="366530" y="118510"/>
                </a:lnTo>
                <a:lnTo>
                  <a:pt x="409661" y="176173"/>
                </a:lnTo>
                <a:lnTo>
                  <a:pt x="389791" y="233576"/>
                </a:lnTo>
                <a:lnTo>
                  <a:pt x="388676" y="233206"/>
                </a:lnTo>
                <a:lnTo>
                  <a:pt x="374274" y="276598"/>
                </a:lnTo>
                <a:lnTo>
                  <a:pt x="374835" y="276784"/>
                </a:lnTo>
                <a:lnTo>
                  <a:pt x="374340" y="278214"/>
                </a:lnTo>
                <a:lnTo>
                  <a:pt x="417544" y="293169"/>
                </a:lnTo>
                <a:lnTo>
                  <a:pt x="418230" y="291187"/>
                </a:lnTo>
                <a:lnTo>
                  <a:pt x="454647" y="303273"/>
                </a:lnTo>
                <a:lnTo>
                  <a:pt x="511580" y="379390"/>
                </a:lnTo>
                <a:lnTo>
                  <a:pt x="500171" y="468224"/>
                </a:lnTo>
                <a:lnTo>
                  <a:pt x="497727" y="470052"/>
                </a:lnTo>
                <a:lnTo>
                  <a:pt x="499613" y="472573"/>
                </a:lnTo>
                <a:lnTo>
                  <a:pt x="498993" y="477393"/>
                </a:lnTo>
                <a:lnTo>
                  <a:pt x="503667" y="477994"/>
                </a:lnTo>
                <a:lnTo>
                  <a:pt x="584448" y="585993"/>
                </a:lnTo>
                <a:lnTo>
                  <a:pt x="584305" y="586890"/>
                </a:lnTo>
                <a:lnTo>
                  <a:pt x="585229" y="587038"/>
                </a:lnTo>
                <a:lnTo>
                  <a:pt x="587639" y="590260"/>
                </a:lnTo>
                <a:lnTo>
                  <a:pt x="590763" y="587923"/>
                </a:lnTo>
                <a:lnTo>
                  <a:pt x="666890" y="600104"/>
                </a:lnTo>
                <a:lnTo>
                  <a:pt x="727841" y="681592"/>
                </a:lnTo>
                <a:lnTo>
                  <a:pt x="694260" y="798772"/>
                </a:lnTo>
                <a:lnTo>
                  <a:pt x="698897" y="800101"/>
                </a:lnTo>
                <a:lnTo>
                  <a:pt x="698879" y="800197"/>
                </a:lnTo>
                <a:lnTo>
                  <a:pt x="699881" y="800383"/>
                </a:lnTo>
                <a:lnTo>
                  <a:pt x="738210" y="811367"/>
                </a:lnTo>
                <a:lnTo>
                  <a:pt x="739271" y="807666"/>
                </a:lnTo>
                <a:lnTo>
                  <a:pt x="813376" y="821368"/>
                </a:lnTo>
                <a:lnTo>
                  <a:pt x="911518" y="952580"/>
                </a:lnTo>
                <a:lnTo>
                  <a:pt x="904604" y="1108236"/>
                </a:lnTo>
                <a:lnTo>
                  <a:pt x="904487" y="1108640"/>
                </a:lnTo>
                <a:lnTo>
                  <a:pt x="904585" y="1108669"/>
                </a:lnTo>
                <a:lnTo>
                  <a:pt x="904470" y="1111264"/>
                </a:lnTo>
                <a:lnTo>
                  <a:pt x="915136" y="1111738"/>
                </a:lnTo>
                <a:lnTo>
                  <a:pt x="1061318" y="1154269"/>
                </a:lnTo>
                <a:lnTo>
                  <a:pt x="1200697" y="1340612"/>
                </a:lnTo>
                <a:lnTo>
                  <a:pt x="1087006" y="1425650"/>
                </a:lnTo>
                <a:lnTo>
                  <a:pt x="72732" y="69621"/>
                </a:lnTo>
                <a:close/>
                <a:moveTo>
                  <a:pt x="89475" y="0"/>
                </a:moveTo>
                <a:lnTo>
                  <a:pt x="0" y="66925"/>
                </a:lnTo>
                <a:lnTo>
                  <a:pt x="4431" y="72849"/>
                </a:lnTo>
                <a:lnTo>
                  <a:pt x="1465" y="72849"/>
                </a:lnTo>
                <a:lnTo>
                  <a:pt x="1466" y="296862"/>
                </a:lnTo>
                <a:lnTo>
                  <a:pt x="9632" y="296862"/>
                </a:lnTo>
                <a:lnTo>
                  <a:pt x="4584" y="300638"/>
                </a:lnTo>
                <a:lnTo>
                  <a:pt x="932502" y="1541215"/>
                </a:lnTo>
                <a:lnTo>
                  <a:pt x="801118" y="1639487"/>
                </a:lnTo>
                <a:lnTo>
                  <a:pt x="800722" y="1639441"/>
                </a:lnTo>
                <a:lnTo>
                  <a:pt x="776171" y="1853474"/>
                </a:lnTo>
                <a:lnTo>
                  <a:pt x="770488" y="1857725"/>
                </a:lnTo>
                <a:lnTo>
                  <a:pt x="1114815" y="2318072"/>
                </a:lnTo>
                <a:lnTo>
                  <a:pt x="1107368" y="2326404"/>
                </a:lnTo>
                <a:cubicBezTo>
                  <a:pt x="1090300" y="2355638"/>
                  <a:pt x="1091273" y="2393463"/>
                  <a:pt x="1112825" y="2422277"/>
                </a:cubicBezTo>
                <a:cubicBezTo>
                  <a:pt x="1141561" y="2460695"/>
                  <a:pt x="1195999" y="2468544"/>
                  <a:pt x="1234417" y="2439808"/>
                </a:cubicBezTo>
                <a:cubicBezTo>
                  <a:pt x="1272836" y="2411073"/>
                  <a:pt x="1280685" y="2356634"/>
                  <a:pt x="1251949" y="2318216"/>
                </a:cubicBezTo>
                <a:cubicBezTo>
                  <a:pt x="1230397" y="2289402"/>
                  <a:pt x="1194387" y="2277784"/>
                  <a:pt x="1161522" y="2285898"/>
                </a:cubicBezTo>
                <a:lnTo>
                  <a:pt x="1151426" y="2290688"/>
                </a:lnTo>
                <a:lnTo>
                  <a:pt x="822484" y="1850911"/>
                </a:lnTo>
                <a:lnTo>
                  <a:pt x="843853" y="1664615"/>
                </a:lnTo>
                <a:lnTo>
                  <a:pt x="959886" y="1577826"/>
                </a:lnTo>
                <a:lnTo>
                  <a:pt x="1050305" y="1698711"/>
                </a:lnTo>
                <a:lnTo>
                  <a:pt x="1042859" y="1707042"/>
                </a:lnTo>
                <a:cubicBezTo>
                  <a:pt x="1025790" y="1736277"/>
                  <a:pt x="1026763" y="1774102"/>
                  <a:pt x="1048315" y="1802916"/>
                </a:cubicBezTo>
                <a:cubicBezTo>
                  <a:pt x="1077051" y="1841334"/>
                  <a:pt x="1131489" y="1849183"/>
                  <a:pt x="1169908" y="1820447"/>
                </a:cubicBezTo>
                <a:cubicBezTo>
                  <a:pt x="1208326" y="1791711"/>
                  <a:pt x="1216175" y="1737273"/>
                  <a:pt x="1187439" y="1698855"/>
                </a:cubicBezTo>
                <a:cubicBezTo>
                  <a:pt x="1165887" y="1670041"/>
                  <a:pt x="1129878" y="1658422"/>
                  <a:pt x="1097012" y="1666537"/>
                </a:cubicBezTo>
                <a:lnTo>
                  <a:pt x="1086916" y="1671327"/>
                </a:lnTo>
                <a:lnTo>
                  <a:pt x="996497" y="1550442"/>
                </a:lnTo>
                <a:lnTo>
                  <a:pt x="1077779" y="1489645"/>
                </a:lnTo>
                <a:lnTo>
                  <a:pt x="1256384" y="1728431"/>
                </a:lnTo>
                <a:lnTo>
                  <a:pt x="1230927" y="1950364"/>
                </a:lnTo>
                <a:lnTo>
                  <a:pt x="1229005" y="1951802"/>
                </a:lnTo>
                <a:lnTo>
                  <a:pt x="1230529" y="1953839"/>
                </a:lnTo>
                <a:lnTo>
                  <a:pt x="1230134" y="1957285"/>
                </a:lnTo>
                <a:lnTo>
                  <a:pt x="1233386" y="1957658"/>
                </a:lnTo>
                <a:lnTo>
                  <a:pt x="1482968" y="2291336"/>
                </a:lnTo>
                <a:lnTo>
                  <a:pt x="1478006" y="2296888"/>
                </a:lnTo>
                <a:cubicBezTo>
                  <a:pt x="1460938" y="2326123"/>
                  <a:pt x="1461910" y="2363948"/>
                  <a:pt x="1483462" y="2392762"/>
                </a:cubicBezTo>
                <a:cubicBezTo>
                  <a:pt x="1512198" y="2431180"/>
                  <a:pt x="1566637" y="2439029"/>
                  <a:pt x="1605055" y="2410293"/>
                </a:cubicBezTo>
                <a:cubicBezTo>
                  <a:pt x="1643473" y="2381557"/>
                  <a:pt x="1651322" y="2327119"/>
                  <a:pt x="1622586" y="2288700"/>
                </a:cubicBezTo>
                <a:cubicBezTo>
                  <a:pt x="1601035" y="2259887"/>
                  <a:pt x="1565025" y="2248268"/>
                  <a:pt x="1532159" y="2256383"/>
                </a:cubicBezTo>
                <a:lnTo>
                  <a:pt x="1518695" y="2262771"/>
                </a:lnTo>
                <a:lnTo>
                  <a:pt x="1278020" y="1941001"/>
                </a:lnTo>
                <a:lnTo>
                  <a:pt x="1296284" y="1781775"/>
                </a:lnTo>
                <a:lnTo>
                  <a:pt x="1400308" y="1920849"/>
                </a:lnTo>
                <a:lnTo>
                  <a:pt x="1399747" y="1924076"/>
                </a:lnTo>
                <a:lnTo>
                  <a:pt x="1403167" y="1924671"/>
                </a:lnTo>
                <a:lnTo>
                  <a:pt x="1404244" y="1926110"/>
                </a:lnTo>
                <a:lnTo>
                  <a:pt x="1405602" y="1925094"/>
                </a:lnTo>
                <a:lnTo>
                  <a:pt x="1639790" y="1965821"/>
                </a:lnTo>
                <a:lnTo>
                  <a:pt x="1856711" y="2255833"/>
                </a:lnTo>
                <a:lnTo>
                  <a:pt x="1875016" y="2242142"/>
                </a:lnTo>
                <a:lnTo>
                  <a:pt x="1893322" y="2228449"/>
                </a:lnTo>
                <a:lnTo>
                  <a:pt x="1664933" y="1923106"/>
                </a:lnTo>
                <a:lnTo>
                  <a:pt x="1661864" y="1925402"/>
                </a:lnTo>
                <a:lnTo>
                  <a:pt x="1662226" y="1923317"/>
                </a:lnTo>
                <a:lnTo>
                  <a:pt x="1428896" y="1882739"/>
                </a:lnTo>
                <a:lnTo>
                  <a:pt x="1114390" y="1462261"/>
                </a:lnTo>
                <a:lnTo>
                  <a:pt x="1228081" y="1377223"/>
                </a:lnTo>
                <a:lnTo>
                  <a:pt x="1338620" y="1525007"/>
                </a:lnTo>
                <a:lnTo>
                  <a:pt x="1338283" y="1527865"/>
                </a:lnTo>
                <a:lnTo>
                  <a:pt x="1340996" y="1528184"/>
                </a:lnTo>
                <a:lnTo>
                  <a:pt x="1342143" y="1529717"/>
                </a:lnTo>
                <a:lnTo>
                  <a:pt x="1343759" y="1528509"/>
                </a:lnTo>
                <a:lnTo>
                  <a:pt x="1481961" y="1544766"/>
                </a:lnTo>
                <a:lnTo>
                  <a:pt x="1601261" y="1704264"/>
                </a:lnTo>
                <a:lnTo>
                  <a:pt x="1612259" y="1696038"/>
                </a:lnTo>
                <a:lnTo>
                  <a:pt x="1598751" y="1711151"/>
                </a:lnTo>
                <a:cubicBezTo>
                  <a:pt x="1581682" y="1740386"/>
                  <a:pt x="1582655" y="1778211"/>
                  <a:pt x="1604207" y="1807025"/>
                </a:cubicBezTo>
                <a:cubicBezTo>
                  <a:pt x="1632943" y="1845443"/>
                  <a:pt x="1687381" y="1853292"/>
                  <a:pt x="1725800" y="1824556"/>
                </a:cubicBezTo>
                <a:cubicBezTo>
                  <a:pt x="1764218" y="1795821"/>
                  <a:pt x="1772067" y="1741382"/>
                  <a:pt x="1743331" y="1702964"/>
                </a:cubicBezTo>
                <a:cubicBezTo>
                  <a:pt x="1721779" y="1674150"/>
                  <a:pt x="1685770" y="1662532"/>
                  <a:pt x="1652904" y="1670646"/>
                </a:cubicBezTo>
                <a:lnTo>
                  <a:pt x="1634590" y="1679335"/>
                </a:lnTo>
                <a:lnTo>
                  <a:pt x="1637872" y="1676880"/>
                </a:lnTo>
                <a:lnTo>
                  <a:pt x="1510376" y="1506424"/>
                </a:lnTo>
                <a:lnTo>
                  <a:pt x="1510292" y="1506487"/>
                </a:lnTo>
                <a:lnTo>
                  <a:pt x="1510805" y="1502125"/>
                </a:lnTo>
                <a:lnTo>
                  <a:pt x="1365843" y="1485072"/>
                </a:lnTo>
                <a:lnTo>
                  <a:pt x="1264692" y="1349839"/>
                </a:lnTo>
                <a:lnTo>
                  <a:pt x="1371425" y="1270006"/>
                </a:lnTo>
                <a:lnTo>
                  <a:pt x="1565204" y="1303705"/>
                </a:lnTo>
                <a:lnTo>
                  <a:pt x="1991314" y="1873392"/>
                </a:lnTo>
                <a:lnTo>
                  <a:pt x="1983868" y="1881723"/>
                </a:lnTo>
                <a:cubicBezTo>
                  <a:pt x="1966800" y="1910957"/>
                  <a:pt x="1967772" y="1948783"/>
                  <a:pt x="1989324" y="1977596"/>
                </a:cubicBezTo>
                <a:cubicBezTo>
                  <a:pt x="2018060" y="2016014"/>
                  <a:pt x="2072499" y="2023863"/>
                  <a:pt x="2110917" y="1995128"/>
                </a:cubicBezTo>
                <a:cubicBezTo>
                  <a:pt x="2149335" y="1966392"/>
                  <a:pt x="2157184" y="1911953"/>
                  <a:pt x="2128448" y="1873535"/>
                </a:cubicBezTo>
                <a:cubicBezTo>
                  <a:pt x="2106896" y="1844722"/>
                  <a:pt x="2070887" y="1833103"/>
                  <a:pt x="2038021" y="1841218"/>
                </a:cubicBezTo>
                <a:lnTo>
                  <a:pt x="2027925" y="1846008"/>
                </a:lnTo>
                <a:lnTo>
                  <a:pt x="1595226" y="1267512"/>
                </a:lnTo>
                <a:lnTo>
                  <a:pt x="1594207" y="1268274"/>
                </a:lnTo>
                <a:lnTo>
                  <a:pt x="1595208" y="1262518"/>
                </a:lnTo>
                <a:lnTo>
                  <a:pt x="1363665" y="1222251"/>
                </a:lnTo>
                <a:lnTo>
                  <a:pt x="1361970" y="1219985"/>
                </a:lnTo>
                <a:lnTo>
                  <a:pt x="1237308" y="1313228"/>
                </a:lnTo>
                <a:lnTo>
                  <a:pt x="1091962" y="1118909"/>
                </a:lnTo>
                <a:lnTo>
                  <a:pt x="1092858" y="1115831"/>
                </a:lnTo>
                <a:lnTo>
                  <a:pt x="951853" y="1074806"/>
                </a:lnTo>
                <a:lnTo>
                  <a:pt x="957853" y="939728"/>
                </a:lnTo>
                <a:lnTo>
                  <a:pt x="956848" y="939684"/>
                </a:lnTo>
                <a:lnTo>
                  <a:pt x="958206" y="938668"/>
                </a:lnTo>
                <a:lnTo>
                  <a:pt x="839774" y="780331"/>
                </a:lnTo>
                <a:lnTo>
                  <a:pt x="839877" y="779774"/>
                </a:lnTo>
                <a:lnTo>
                  <a:pt x="839274" y="779663"/>
                </a:lnTo>
                <a:lnTo>
                  <a:pt x="837714" y="777577"/>
                </a:lnTo>
                <a:lnTo>
                  <a:pt x="835787" y="779018"/>
                </a:lnTo>
                <a:lnTo>
                  <a:pt x="751924" y="763512"/>
                </a:lnTo>
                <a:lnTo>
                  <a:pt x="777295" y="674978"/>
                </a:lnTo>
                <a:lnTo>
                  <a:pt x="779021" y="673687"/>
                </a:lnTo>
                <a:lnTo>
                  <a:pt x="778041" y="672376"/>
                </a:lnTo>
                <a:lnTo>
                  <a:pt x="778515" y="670724"/>
                </a:lnTo>
                <a:lnTo>
                  <a:pt x="776339" y="670100"/>
                </a:lnTo>
                <a:lnTo>
                  <a:pt x="691454" y="556614"/>
                </a:lnTo>
                <a:lnTo>
                  <a:pt x="687438" y="559618"/>
                </a:lnTo>
                <a:lnTo>
                  <a:pt x="687832" y="557154"/>
                </a:lnTo>
                <a:lnTo>
                  <a:pt x="610745" y="544820"/>
                </a:lnTo>
                <a:lnTo>
                  <a:pt x="547319" y="460023"/>
                </a:lnTo>
                <a:lnTo>
                  <a:pt x="559120" y="368135"/>
                </a:lnTo>
                <a:lnTo>
                  <a:pt x="559848" y="367591"/>
                </a:lnTo>
                <a:lnTo>
                  <a:pt x="559286" y="366840"/>
                </a:lnTo>
                <a:lnTo>
                  <a:pt x="559482" y="365314"/>
                </a:lnTo>
                <a:lnTo>
                  <a:pt x="558002" y="365124"/>
                </a:lnTo>
                <a:lnTo>
                  <a:pt x="481003" y="262180"/>
                </a:lnTo>
                <a:lnTo>
                  <a:pt x="479458" y="263336"/>
                </a:lnTo>
                <a:lnTo>
                  <a:pt x="433186" y="247979"/>
                </a:lnTo>
                <a:lnTo>
                  <a:pt x="461673" y="165680"/>
                </a:lnTo>
                <a:lnTo>
                  <a:pt x="457938" y="164387"/>
                </a:lnTo>
                <a:lnTo>
                  <a:pt x="394332" y="79349"/>
                </a:lnTo>
                <a:lnTo>
                  <a:pt x="394580" y="78342"/>
                </a:lnTo>
                <a:lnTo>
                  <a:pt x="92255" y="371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2">
                  <a:lumMod val="75000"/>
                </a:schemeClr>
              </a:solidFill>
            </a:endParaRPr>
          </a:p>
        </p:txBody>
      </p:sp>
      <p:grpSp>
        <p:nvGrpSpPr>
          <p:cNvPr id="95" name="Group 94">
            <a:extLst>
              <a:ext uri="{FF2B5EF4-FFF2-40B4-BE49-F238E27FC236}">
                <a16:creationId xmlns:a16="http://schemas.microsoft.com/office/drawing/2014/main" id="{B7033332-14C9-4310-94BE-BC6A1038F640}"/>
              </a:ext>
            </a:extLst>
          </p:cNvPr>
          <p:cNvGrpSpPr/>
          <p:nvPr/>
        </p:nvGrpSpPr>
        <p:grpSpPr>
          <a:xfrm rot="16200000">
            <a:off x="702685" y="2550856"/>
            <a:ext cx="852451" cy="1711409"/>
            <a:chOff x="1463376" y="1974704"/>
            <a:chExt cx="380877" cy="764662"/>
          </a:xfrm>
        </p:grpSpPr>
        <p:pic>
          <p:nvPicPr>
            <p:cNvPr id="96" name="Graphic 95" descr="Single gear">
              <a:extLst>
                <a:ext uri="{FF2B5EF4-FFF2-40B4-BE49-F238E27FC236}">
                  <a16:creationId xmlns:a16="http://schemas.microsoft.com/office/drawing/2014/main" id="{E09B718F-C289-4753-92E6-BC85771BA8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63376" y="2166596"/>
              <a:ext cx="380877" cy="380877"/>
            </a:xfrm>
            <a:prstGeom prst="rect">
              <a:avLst/>
            </a:prstGeom>
          </p:spPr>
        </p:pic>
        <p:sp>
          <p:nvSpPr>
            <p:cNvPr id="97" name="Freeform: Shape 96">
              <a:extLst>
                <a:ext uri="{FF2B5EF4-FFF2-40B4-BE49-F238E27FC236}">
                  <a16:creationId xmlns:a16="http://schemas.microsoft.com/office/drawing/2014/main" id="{C8AF9863-DA8D-4E80-A464-479C97E884BB}"/>
                </a:ext>
              </a:extLst>
            </p:cNvPr>
            <p:cNvSpPr/>
            <p:nvPr/>
          </p:nvSpPr>
          <p:spPr>
            <a:xfrm>
              <a:off x="1747147" y="1974704"/>
              <a:ext cx="97106" cy="97106"/>
            </a:xfrm>
            <a:custGeom>
              <a:avLst/>
              <a:gdLst>
                <a:gd name="connsiteX0" fmla="*/ 48552 w 97106"/>
                <a:gd name="connsiteY0" fmla="*/ 15797 h 97106"/>
                <a:gd name="connsiteX1" fmla="*/ 15797 w 97106"/>
                <a:gd name="connsiteY1" fmla="*/ 48552 h 97106"/>
                <a:gd name="connsiteX2" fmla="*/ 48552 w 97106"/>
                <a:gd name="connsiteY2" fmla="*/ 81307 h 97106"/>
                <a:gd name="connsiteX3" fmla="*/ 81307 w 97106"/>
                <a:gd name="connsiteY3" fmla="*/ 48552 h 97106"/>
                <a:gd name="connsiteX4" fmla="*/ 48552 w 97106"/>
                <a:gd name="connsiteY4" fmla="*/ 15797 h 97106"/>
                <a:gd name="connsiteX5" fmla="*/ 48553 w 97106"/>
                <a:gd name="connsiteY5" fmla="*/ 0 h 97106"/>
                <a:gd name="connsiteX6" fmla="*/ 97106 w 97106"/>
                <a:gd name="connsiteY6" fmla="*/ 48553 h 97106"/>
                <a:gd name="connsiteX7" fmla="*/ 48553 w 97106"/>
                <a:gd name="connsiteY7" fmla="*/ 97106 h 97106"/>
                <a:gd name="connsiteX8" fmla="*/ 0 w 97106"/>
                <a:gd name="connsiteY8" fmla="*/ 48553 h 97106"/>
                <a:gd name="connsiteX9" fmla="*/ 48553 w 97106"/>
                <a:gd name="connsiteY9" fmla="*/ 0 h 9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106" h="97106">
                  <a:moveTo>
                    <a:pt x="48552" y="15797"/>
                  </a:moveTo>
                  <a:cubicBezTo>
                    <a:pt x="30462" y="15797"/>
                    <a:pt x="15797" y="30462"/>
                    <a:pt x="15797" y="48552"/>
                  </a:cubicBezTo>
                  <a:cubicBezTo>
                    <a:pt x="15797" y="66642"/>
                    <a:pt x="30462" y="81307"/>
                    <a:pt x="48552" y="81307"/>
                  </a:cubicBezTo>
                  <a:cubicBezTo>
                    <a:pt x="66642" y="81307"/>
                    <a:pt x="81307" y="66642"/>
                    <a:pt x="81307" y="48552"/>
                  </a:cubicBezTo>
                  <a:cubicBezTo>
                    <a:pt x="81307" y="30462"/>
                    <a:pt x="66642" y="15797"/>
                    <a:pt x="48552" y="15797"/>
                  </a:cubicBezTo>
                  <a:close/>
                  <a:moveTo>
                    <a:pt x="48553" y="0"/>
                  </a:moveTo>
                  <a:cubicBezTo>
                    <a:pt x="75368" y="0"/>
                    <a:pt x="97106" y="21738"/>
                    <a:pt x="97106" y="48553"/>
                  </a:cubicBezTo>
                  <a:cubicBezTo>
                    <a:pt x="97106" y="75368"/>
                    <a:pt x="75368" y="97106"/>
                    <a:pt x="48553" y="97106"/>
                  </a:cubicBezTo>
                  <a:cubicBezTo>
                    <a:pt x="21738" y="97106"/>
                    <a:pt x="0" y="75368"/>
                    <a:pt x="0" y="48553"/>
                  </a:cubicBezTo>
                  <a:cubicBezTo>
                    <a:pt x="0" y="21738"/>
                    <a:pt x="21738" y="0"/>
                    <a:pt x="4855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2">
                    <a:lumMod val="75000"/>
                  </a:schemeClr>
                </a:solidFill>
              </a:endParaRPr>
            </a:p>
          </p:txBody>
        </p:sp>
        <p:sp>
          <p:nvSpPr>
            <p:cNvPr id="98" name="Freeform: Shape 97">
              <a:extLst>
                <a:ext uri="{FF2B5EF4-FFF2-40B4-BE49-F238E27FC236}">
                  <a16:creationId xmlns:a16="http://schemas.microsoft.com/office/drawing/2014/main" id="{E5866438-9C25-4A9D-AD43-EC54203B3B29}"/>
                </a:ext>
              </a:extLst>
            </p:cNvPr>
            <p:cNvSpPr/>
            <p:nvPr/>
          </p:nvSpPr>
          <p:spPr>
            <a:xfrm>
              <a:off x="1605262" y="1974704"/>
              <a:ext cx="97106" cy="97106"/>
            </a:xfrm>
            <a:custGeom>
              <a:avLst/>
              <a:gdLst>
                <a:gd name="connsiteX0" fmla="*/ 48552 w 97106"/>
                <a:gd name="connsiteY0" fmla="*/ 15797 h 97106"/>
                <a:gd name="connsiteX1" fmla="*/ 15797 w 97106"/>
                <a:gd name="connsiteY1" fmla="*/ 48552 h 97106"/>
                <a:gd name="connsiteX2" fmla="*/ 48552 w 97106"/>
                <a:gd name="connsiteY2" fmla="*/ 81307 h 97106"/>
                <a:gd name="connsiteX3" fmla="*/ 81307 w 97106"/>
                <a:gd name="connsiteY3" fmla="*/ 48552 h 97106"/>
                <a:gd name="connsiteX4" fmla="*/ 48552 w 97106"/>
                <a:gd name="connsiteY4" fmla="*/ 15797 h 97106"/>
                <a:gd name="connsiteX5" fmla="*/ 48553 w 97106"/>
                <a:gd name="connsiteY5" fmla="*/ 0 h 97106"/>
                <a:gd name="connsiteX6" fmla="*/ 97106 w 97106"/>
                <a:gd name="connsiteY6" fmla="*/ 48553 h 97106"/>
                <a:gd name="connsiteX7" fmla="*/ 48553 w 97106"/>
                <a:gd name="connsiteY7" fmla="*/ 97106 h 97106"/>
                <a:gd name="connsiteX8" fmla="*/ 0 w 97106"/>
                <a:gd name="connsiteY8" fmla="*/ 48553 h 97106"/>
                <a:gd name="connsiteX9" fmla="*/ 48553 w 97106"/>
                <a:gd name="connsiteY9" fmla="*/ 0 h 9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106" h="97106">
                  <a:moveTo>
                    <a:pt x="48552" y="15797"/>
                  </a:moveTo>
                  <a:cubicBezTo>
                    <a:pt x="30462" y="15797"/>
                    <a:pt x="15797" y="30462"/>
                    <a:pt x="15797" y="48552"/>
                  </a:cubicBezTo>
                  <a:cubicBezTo>
                    <a:pt x="15797" y="66642"/>
                    <a:pt x="30462" y="81307"/>
                    <a:pt x="48552" y="81307"/>
                  </a:cubicBezTo>
                  <a:cubicBezTo>
                    <a:pt x="66642" y="81307"/>
                    <a:pt x="81307" y="66642"/>
                    <a:pt x="81307" y="48552"/>
                  </a:cubicBezTo>
                  <a:cubicBezTo>
                    <a:pt x="81307" y="30462"/>
                    <a:pt x="66642" y="15797"/>
                    <a:pt x="48552" y="15797"/>
                  </a:cubicBezTo>
                  <a:close/>
                  <a:moveTo>
                    <a:pt x="48553" y="0"/>
                  </a:moveTo>
                  <a:cubicBezTo>
                    <a:pt x="75368" y="0"/>
                    <a:pt x="97106" y="21738"/>
                    <a:pt x="97106" y="48553"/>
                  </a:cubicBezTo>
                  <a:cubicBezTo>
                    <a:pt x="97106" y="75368"/>
                    <a:pt x="75368" y="97106"/>
                    <a:pt x="48553" y="97106"/>
                  </a:cubicBezTo>
                  <a:cubicBezTo>
                    <a:pt x="21738" y="97106"/>
                    <a:pt x="0" y="75368"/>
                    <a:pt x="0" y="48553"/>
                  </a:cubicBezTo>
                  <a:cubicBezTo>
                    <a:pt x="0" y="21738"/>
                    <a:pt x="21738" y="0"/>
                    <a:pt x="4855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2">
                    <a:lumMod val="75000"/>
                  </a:schemeClr>
                </a:solidFill>
              </a:endParaRPr>
            </a:p>
          </p:txBody>
        </p:sp>
        <p:sp>
          <p:nvSpPr>
            <p:cNvPr id="99" name="Freeform: Shape 98">
              <a:extLst>
                <a:ext uri="{FF2B5EF4-FFF2-40B4-BE49-F238E27FC236}">
                  <a16:creationId xmlns:a16="http://schemas.microsoft.com/office/drawing/2014/main" id="{2788801F-72E7-42F6-A886-AF115781C9BF}"/>
                </a:ext>
              </a:extLst>
            </p:cNvPr>
            <p:cNvSpPr/>
            <p:nvPr/>
          </p:nvSpPr>
          <p:spPr>
            <a:xfrm>
              <a:off x="1463376" y="1974704"/>
              <a:ext cx="97106" cy="97106"/>
            </a:xfrm>
            <a:custGeom>
              <a:avLst/>
              <a:gdLst>
                <a:gd name="connsiteX0" fmla="*/ 48552 w 97106"/>
                <a:gd name="connsiteY0" fmla="*/ 15797 h 97106"/>
                <a:gd name="connsiteX1" fmla="*/ 15797 w 97106"/>
                <a:gd name="connsiteY1" fmla="*/ 48552 h 97106"/>
                <a:gd name="connsiteX2" fmla="*/ 48552 w 97106"/>
                <a:gd name="connsiteY2" fmla="*/ 81307 h 97106"/>
                <a:gd name="connsiteX3" fmla="*/ 81307 w 97106"/>
                <a:gd name="connsiteY3" fmla="*/ 48552 h 97106"/>
                <a:gd name="connsiteX4" fmla="*/ 48552 w 97106"/>
                <a:gd name="connsiteY4" fmla="*/ 15797 h 97106"/>
                <a:gd name="connsiteX5" fmla="*/ 48553 w 97106"/>
                <a:gd name="connsiteY5" fmla="*/ 0 h 97106"/>
                <a:gd name="connsiteX6" fmla="*/ 97106 w 97106"/>
                <a:gd name="connsiteY6" fmla="*/ 48553 h 97106"/>
                <a:gd name="connsiteX7" fmla="*/ 48553 w 97106"/>
                <a:gd name="connsiteY7" fmla="*/ 97106 h 97106"/>
                <a:gd name="connsiteX8" fmla="*/ 0 w 97106"/>
                <a:gd name="connsiteY8" fmla="*/ 48553 h 97106"/>
                <a:gd name="connsiteX9" fmla="*/ 48553 w 97106"/>
                <a:gd name="connsiteY9" fmla="*/ 0 h 9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106" h="97106">
                  <a:moveTo>
                    <a:pt x="48552" y="15797"/>
                  </a:moveTo>
                  <a:cubicBezTo>
                    <a:pt x="30462" y="15797"/>
                    <a:pt x="15797" y="30462"/>
                    <a:pt x="15797" y="48552"/>
                  </a:cubicBezTo>
                  <a:cubicBezTo>
                    <a:pt x="15797" y="66642"/>
                    <a:pt x="30462" y="81307"/>
                    <a:pt x="48552" y="81307"/>
                  </a:cubicBezTo>
                  <a:cubicBezTo>
                    <a:pt x="66642" y="81307"/>
                    <a:pt x="81307" y="66642"/>
                    <a:pt x="81307" y="48552"/>
                  </a:cubicBezTo>
                  <a:cubicBezTo>
                    <a:pt x="81307" y="30462"/>
                    <a:pt x="66642" y="15797"/>
                    <a:pt x="48552" y="15797"/>
                  </a:cubicBezTo>
                  <a:close/>
                  <a:moveTo>
                    <a:pt x="48553" y="0"/>
                  </a:moveTo>
                  <a:cubicBezTo>
                    <a:pt x="75368" y="0"/>
                    <a:pt x="97106" y="21738"/>
                    <a:pt x="97106" y="48553"/>
                  </a:cubicBezTo>
                  <a:cubicBezTo>
                    <a:pt x="97106" y="75368"/>
                    <a:pt x="75368" y="97106"/>
                    <a:pt x="48553" y="97106"/>
                  </a:cubicBezTo>
                  <a:cubicBezTo>
                    <a:pt x="21738" y="97106"/>
                    <a:pt x="0" y="75368"/>
                    <a:pt x="0" y="48553"/>
                  </a:cubicBezTo>
                  <a:cubicBezTo>
                    <a:pt x="0" y="21738"/>
                    <a:pt x="21738" y="0"/>
                    <a:pt x="4855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2">
                    <a:lumMod val="75000"/>
                  </a:schemeClr>
                </a:solidFill>
              </a:endParaRPr>
            </a:p>
          </p:txBody>
        </p:sp>
        <p:sp>
          <p:nvSpPr>
            <p:cNvPr id="100" name="Freeform: Shape 99">
              <a:extLst>
                <a:ext uri="{FF2B5EF4-FFF2-40B4-BE49-F238E27FC236}">
                  <a16:creationId xmlns:a16="http://schemas.microsoft.com/office/drawing/2014/main" id="{D1811F4F-C4E6-4D4F-AE1F-0F7817FC4AE5}"/>
                </a:ext>
              </a:extLst>
            </p:cNvPr>
            <p:cNvSpPr/>
            <p:nvPr/>
          </p:nvSpPr>
          <p:spPr>
            <a:xfrm>
              <a:off x="1605261" y="2642260"/>
              <a:ext cx="97106" cy="97106"/>
            </a:xfrm>
            <a:custGeom>
              <a:avLst/>
              <a:gdLst>
                <a:gd name="connsiteX0" fmla="*/ 14813 w 97106"/>
                <a:gd name="connsiteY0" fmla="*/ 14813 h 97106"/>
                <a:gd name="connsiteX1" fmla="*/ 14813 w 97106"/>
                <a:gd name="connsiteY1" fmla="*/ 82294 h 97106"/>
                <a:gd name="connsiteX2" fmla="*/ 82294 w 97106"/>
                <a:gd name="connsiteY2" fmla="*/ 82294 h 97106"/>
                <a:gd name="connsiteX3" fmla="*/ 82294 w 97106"/>
                <a:gd name="connsiteY3" fmla="*/ 14813 h 97106"/>
                <a:gd name="connsiteX4" fmla="*/ 0 w 97106"/>
                <a:gd name="connsiteY4" fmla="*/ 0 h 97106"/>
                <a:gd name="connsiteX5" fmla="*/ 97106 w 97106"/>
                <a:gd name="connsiteY5" fmla="*/ 0 h 97106"/>
                <a:gd name="connsiteX6" fmla="*/ 97106 w 97106"/>
                <a:gd name="connsiteY6" fmla="*/ 97106 h 97106"/>
                <a:gd name="connsiteX7" fmla="*/ 0 w 97106"/>
                <a:gd name="connsiteY7" fmla="*/ 97106 h 9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106" h="97106">
                  <a:moveTo>
                    <a:pt x="14813" y="14813"/>
                  </a:moveTo>
                  <a:lnTo>
                    <a:pt x="14813" y="82294"/>
                  </a:lnTo>
                  <a:lnTo>
                    <a:pt x="82294" y="82294"/>
                  </a:lnTo>
                  <a:lnTo>
                    <a:pt x="82294" y="14813"/>
                  </a:lnTo>
                  <a:close/>
                  <a:moveTo>
                    <a:pt x="0" y="0"/>
                  </a:moveTo>
                  <a:lnTo>
                    <a:pt x="97106" y="0"/>
                  </a:lnTo>
                  <a:lnTo>
                    <a:pt x="97106" y="97106"/>
                  </a:lnTo>
                  <a:lnTo>
                    <a:pt x="0" y="971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2">
                    <a:lumMod val="75000"/>
                  </a:schemeClr>
                </a:solidFill>
              </a:endParaRPr>
            </a:p>
          </p:txBody>
        </p:sp>
        <p:sp>
          <p:nvSpPr>
            <p:cNvPr id="101" name="Rectangle 100">
              <a:extLst>
                <a:ext uri="{FF2B5EF4-FFF2-40B4-BE49-F238E27FC236}">
                  <a16:creationId xmlns:a16="http://schemas.microsoft.com/office/drawing/2014/main" id="{C115A31F-876B-448A-971C-D699F7E6D034}"/>
                </a:ext>
              </a:extLst>
            </p:cNvPr>
            <p:cNvSpPr/>
            <p:nvPr/>
          </p:nvSpPr>
          <p:spPr>
            <a:xfrm>
              <a:off x="1644670" y="2525697"/>
              <a:ext cx="18288" cy="118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2">
                    <a:lumMod val="75000"/>
                  </a:schemeClr>
                </a:solidFill>
              </a:endParaRPr>
            </a:p>
          </p:txBody>
        </p:sp>
        <p:sp>
          <p:nvSpPr>
            <p:cNvPr id="102" name="Rectangle 101">
              <a:extLst>
                <a:ext uri="{FF2B5EF4-FFF2-40B4-BE49-F238E27FC236}">
                  <a16:creationId xmlns:a16="http://schemas.microsoft.com/office/drawing/2014/main" id="{47940764-7568-41F2-B909-EEB20E7864F9}"/>
                </a:ext>
              </a:extLst>
            </p:cNvPr>
            <p:cNvSpPr/>
            <p:nvPr/>
          </p:nvSpPr>
          <p:spPr>
            <a:xfrm>
              <a:off x="1645446" y="2059767"/>
              <a:ext cx="18288" cy="118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2">
                    <a:lumMod val="75000"/>
                  </a:schemeClr>
                </a:solidFill>
              </a:endParaRPr>
            </a:p>
          </p:txBody>
        </p:sp>
        <p:sp>
          <p:nvSpPr>
            <p:cNvPr id="103" name="Rectangle 102">
              <a:extLst>
                <a:ext uri="{FF2B5EF4-FFF2-40B4-BE49-F238E27FC236}">
                  <a16:creationId xmlns:a16="http://schemas.microsoft.com/office/drawing/2014/main" id="{72DF28DD-6AEE-4190-A5BE-C78D435621CA}"/>
                </a:ext>
              </a:extLst>
            </p:cNvPr>
            <p:cNvSpPr/>
            <p:nvPr/>
          </p:nvSpPr>
          <p:spPr>
            <a:xfrm>
              <a:off x="1730411" y="2107160"/>
              <a:ext cx="18288" cy="100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2">
                    <a:lumMod val="75000"/>
                  </a:schemeClr>
                </a:solidFill>
              </a:endParaRPr>
            </a:p>
          </p:txBody>
        </p:sp>
        <p:sp>
          <p:nvSpPr>
            <p:cNvPr id="104" name="Rectangle 103">
              <a:extLst>
                <a:ext uri="{FF2B5EF4-FFF2-40B4-BE49-F238E27FC236}">
                  <a16:creationId xmlns:a16="http://schemas.microsoft.com/office/drawing/2014/main" id="{A97D625D-AC35-4E5F-AC36-CB299ECBB267}"/>
                </a:ext>
              </a:extLst>
            </p:cNvPr>
            <p:cNvSpPr/>
            <p:nvPr/>
          </p:nvSpPr>
          <p:spPr>
            <a:xfrm>
              <a:off x="1560481" y="2107160"/>
              <a:ext cx="18288" cy="100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2">
                    <a:lumMod val="75000"/>
                  </a:schemeClr>
                </a:solidFill>
              </a:endParaRPr>
            </a:p>
          </p:txBody>
        </p:sp>
        <p:sp>
          <p:nvSpPr>
            <p:cNvPr id="105" name="Rectangle 104">
              <a:extLst>
                <a:ext uri="{FF2B5EF4-FFF2-40B4-BE49-F238E27FC236}">
                  <a16:creationId xmlns:a16="http://schemas.microsoft.com/office/drawing/2014/main" id="{B1E224F4-9209-4AFB-B195-D04EA5D7E4CA}"/>
                </a:ext>
              </a:extLst>
            </p:cNvPr>
            <p:cNvSpPr/>
            <p:nvPr/>
          </p:nvSpPr>
          <p:spPr>
            <a:xfrm rot="2243191">
              <a:off x="1750715" y="2048014"/>
              <a:ext cx="18288" cy="73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2">
                    <a:lumMod val="75000"/>
                  </a:schemeClr>
                </a:solidFill>
              </a:endParaRPr>
            </a:p>
          </p:txBody>
        </p:sp>
        <p:sp>
          <p:nvSpPr>
            <p:cNvPr id="106" name="Rectangle 105">
              <a:extLst>
                <a:ext uri="{FF2B5EF4-FFF2-40B4-BE49-F238E27FC236}">
                  <a16:creationId xmlns:a16="http://schemas.microsoft.com/office/drawing/2014/main" id="{4F33E7B4-8DDB-4A56-BE67-69DFDD22E91C}"/>
                </a:ext>
              </a:extLst>
            </p:cNvPr>
            <p:cNvSpPr/>
            <p:nvPr/>
          </p:nvSpPr>
          <p:spPr>
            <a:xfrm rot="19356809" flipH="1">
              <a:off x="1540177" y="2048013"/>
              <a:ext cx="18288" cy="73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2">
                    <a:lumMod val="75000"/>
                  </a:schemeClr>
                </a:solidFill>
              </a:endParaRPr>
            </a:p>
          </p:txBody>
        </p:sp>
      </p:grpSp>
      <p:pic>
        <p:nvPicPr>
          <p:cNvPr id="4" name="Picture 3">
            <a:extLst>
              <a:ext uri="{FF2B5EF4-FFF2-40B4-BE49-F238E27FC236}">
                <a16:creationId xmlns:a16="http://schemas.microsoft.com/office/drawing/2014/main" id="{FE1221B2-3A83-4B7E-A018-7223D82952C4}"/>
              </a:ext>
            </a:extLst>
          </p:cNvPr>
          <p:cNvPicPr>
            <a:picLocks noChangeAspect="1"/>
          </p:cNvPicPr>
          <p:nvPr/>
        </p:nvPicPr>
        <p:blipFill>
          <a:blip r:embed="rId7"/>
          <a:stretch>
            <a:fillRect/>
          </a:stretch>
        </p:blipFill>
        <p:spPr>
          <a:xfrm>
            <a:off x="654749" y="912913"/>
            <a:ext cx="725487" cy="816935"/>
          </a:xfrm>
          <a:prstGeom prst="rect">
            <a:avLst/>
          </a:prstGeom>
        </p:spPr>
      </p:pic>
      <p:pic>
        <p:nvPicPr>
          <p:cNvPr id="8" name="Picture 7">
            <a:extLst>
              <a:ext uri="{FF2B5EF4-FFF2-40B4-BE49-F238E27FC236}">
                <a16:creationId xmlns:a16="http://schemas.microsoft.com/office/drawing/2014/main" id="{680282A6-3B27-406E-BE6D-BEC79B160E85}"/>
              </a:ext>
            </a:extLst>
          </p:cNvPr>
          <p:cNvPicPr>
            <a:picLocks noChangeAspect="1"/>
          </p:cNvPicPr>
          <p:nvPr/>
        </p:nvPicPr>
        <p:blipFill>
          <a:blip r:embed="rId8"/>
          <a:stretch>
            <a:fillRect/>
          </a:stretch>
        </p:blipFill>
        <p:spPr>
          <a:xfrm rot="19924807">
            <a:off x="2882798" y="1218450"/>
            <a:ext cx="1213209" cy="463336"/>
          </a:xfrm>
          <a:prstGeom prst="rect">
            <a:avLst/>
          </a:prstGeom>
        </p:spPr>
      </p:pic>
      <p:pic>
        <p:nvPicPr>
          <p:cNvPr id="15" name="Picture 14">
            <a:extLst>
              <a:ext uri="{FF2B5EF4-FFF2-40B4-BE49-F238E27FC236}">
                <a16:creationId xmlns:a16="http://schemas.microsoft.com/office/drawing/2014/main" id="{18E40509-29F2-4DEB-8360-77CA5C38783F}"/>
              </a:ext>
            </a:extLst>
          </p:cNvPr>
          <p:cNvPicPr>
            <a:picLocks noChangeAspect="1"/>
          </p:cNvPicPr>
          <p:nvPr/>
        </p:nvPicPr>
        <p:blipFill>
          <a:blip r:embed="rId9"/>
          <a:stretch>
            <a:fillRect/>
          </a:stretch>
        </p:blipFill>
        <p:spPr>
          <a:xfrm>
            <a:off x="5687702" y="1059752"/>
            <a:ext cx="664522" cy="707197"/>
          </a:xfrm>
          <a:prstGeom prst="rect">
            <a:avLst/>
          </a:prstGeom>
        </p:spPr>
      </p:pic>
      <p:pic>
        <p:nvPicPr>
          <p:cNvPr id="17" name="Picture 16">
            <a:extLst>
              <a:ext uri="{FF2B5EF4-FFF2-40B4-BE49-F238E27FC236}">
                <a16:creationId xmlns:a16="http://schemas.microsoft.com/office/drawing/2014/main" id="{A89F4278-6701-48DB-81FD-B6A0E4AAF24A}"/>
              </a:ext>
            </a:extLst>
          </p:cNvPr>
          <p:cNvPicPr>
            <a:picLocks noChangeAspect="1"/>
          </p:cNvPicPr>
          <p:nvPr/>
        </p:nvPicPr>
        <p:blipFill>
          <a:blip r:embed="rId10"/>
          <a:stretch>
            <a:fillRect/>
          </a:stretch>
        </p:blipFill>
        <p:spPr>
          <a:xfrm>
            <a:off x="8411781" y="945734"/>
            <a:ext cx="627942" cy="749873"/>
          </a:xfrm>
          <a:prstGeom prst="rect">
            <a:avLst/>
          </a:prstGeom>
        </p:spPr>
      </p:pic>
      <p:pic>
        <p:nvPicPr>
          <p:cNvPr id="19" name="Picture 18">
            <a:extLst>
              <a:ext uri="{FF2B5EF4-FFF2-40B4-BE49-F238E27FC236}">
                <a16:creationId xmlns:a16="http://schemas.microsoft.com/office/drawing/2014/main" id="{07A3280E-907B-4B1D-BDEC-A21652BC8BAE}"/>
              </a:ext>
            </a:extLst>
          </p:cNvPr>
          <p:cNvPicPr>
            <a:picLocks noChangeAspect="1"/>
          </p:cNvPicPr>
          <p:nvPr/>
        </p:nvPicPr>
        <p:blipFill>
          <a:blip r:embed="rId11"/>
          <a:stretch>
            <a:fillRect/>
          </a:stretch>
        </p:blipFill>
        <p:spPr>
          <a:xfrm>
            <a:off x="10625860" y="927713"/>
            <a:ext cx="871804" cy="810838"/>
          </a:xfrm>
          <a:prstGeom prst="rect">
            <a:avLst/>
          </a:prstGeom>
        </p:spPr>
      </p:pic>
      <p:pic>
        <p:nvPicPr>
          <p:cNvPr id="20" name="Picture 19">
            <a:extLst>
              <a:ext uri="{FF2B5EF4-FFF2-40B4-BE49-F238E27FC236}">
                <a16:creationId xmlns:a16="http://schemas.microsoft.com/office/drawing/2014/main" id="{561CBC1E-C9AE-466C-8856-2F9E63B1F3A0}"/>
              </a:ext>
            </a:extLst>
          </p:cNvPr>
          <p:cNvPicPr>
            <a:picLocks noChangeAspect="1"/>
          </p:cNvPicPr>
          <p:nvPr/>
        </p:nvPicPr>
        <p:blipFill>
          <a:blip r:embed="rId12"/>
          <a:stretch>
            <a:fillRect/>
          </a:stretch>
        </p:blipFill>
        <p:spPr>
          <a:xfrm>
            <a:off x="526997" y="3185504"/>
            <a:ext cx="1280271" cy="640135"/>
          </a:xfrm>
          <a:prstGeom prst="rect">
            <a:avLst/>
          </a:prstGeom>
        </p:spPr>
      </p:pic>
      <p:pic>
        <p:nvPicPr>
          <p:cNvPr id="21" name="Picture 20">
            <a:extLst>
              <a:ext uri="{FF2B5EF4-FFF2-40B4-BE49-F238E27FC236}">
                <a16:creationId xmlns:a16="http://schemas.microsoft.com/office/drawing/2014/main" id="{6B0B176A-90CA-4E94-B5E7-EC54945724DE}"/>
              </a:ext>
            </a:extLst>
          </p:cNvPr>
          <p:cNvPicPr>
            <a:picLocks noChangeAspect="1"/>
          </p:cNvPicPr>
          <p:nvPr/>
        </p:nvPicPr>
        <p:blipFill>
          <a:blip r:embed="rId13"/>
          <a:stretch>
            <a:fillRect/>
          </a:stretch>
        </p:blipFill>
        <p:spPr>
          <a:xfrm>
            <a:off x="10556660" y="3151242"/>
            <a:ext cx="987638" cy="816935"/>
          </a:xfrm>
          <a:prstGeom prst="rect">
            <a:avLst/>
          </a:prstGeom>
        </p:spPr>
      </p:pic>
    </p:spTree>
    <p:extLst>
      <p:ext uri="{BB962C8B-B14F-4D97-AF65-F5344CB8AC3E}">
        <p14:creationId xmlns:p14="http://schemas.microsoft.com/office/powerpoint/2010/main" val="13923120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par>
                                <p:cTn id="8" presetID="10" presetClass="entr" presetSubtype="0" fill="hold" nodeType="withEffect">
                                  <p:stCondLst>
                                    <p:cond delay="1250"/>
                                  </p:stCondLst>
                                  <p:childTnLst>
                                    <p:set>
                                      <p:cBhvr>
                                        <p:cTn id="9" dur="1" fill="hold">
                                          <p:stCondLst>
                                            <p:cond delay="0"/>
                                          </p:stCondLst>
                                        </p:cTn>
                                        <p:tgtEl>
                                          <p:spTgt spid="107"/>
                                        </p:tgtEl>
                                        <p:attrNameLst>
                                          <p:attrName>style.visibility</p:attrName>
                                        </p:attrNameLst>
                                      </p:cBhvr>
                                      <p:to>
                                        <p:strVal val="visible"/>
                                      </p:to>
                                    </p:set>
                                    <p:animEffect transition="in" filter="fade">
                                      <p:cBhvr>
                                        <p:cTn id="10" dur="1000"/>
                                        <p:tgtEl>
                                          <p:spTgt spid="107"/>
                                        </p:tgtEl>
                                      </p:cBhvr>
                                    </p:animEffect>
                                  </p:childTnLst>
                                </p:cTn>
                              </p:par>
                              <p:par>
                                <p:cTn id="11" presetID="10" presetClass="entr" presetSubtype="0" fill="hold" nodeType="withEffect">
                                  <p:stCondLst>
                                    <p:cond delay="125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par>
                                <p:cTn id="14" presetID="10" presetClass="entr" presetSubtype="0" fill="hold" grpId="0" nodeType="withEffect">
                                  <p:stCondLst>
                                    <p:cond delay="125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childTnLst>
                                </p:cTn>
                              </p:par>
                              <p:par>
                                <p:cTn id="17" presetID="10" presetClass="entr" presetSubtype="0" fill="hold" grpId="0" nodeType="withEffect">
                                  <p:stCondLst>
                                    <p:cond delay="125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childTnLst>
                                </p:cTn>
                              </p:par>
                              <p:par>
                                <p:cTn id="20" presetID="10" presetClass="entr" presetSubtype="0" fill="hold" nodeType="withEffect">
                                  <p:stCondLst>
                                    <p:cond delay="125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1000"/>
                                        <p:tgtEl>
                                          <p:spTgt spid="83"/>
                                        </p:tgtEl>
                                      </p:cBhvr>
                                    </p:animEffect>
                                  </p:childTnLst>
                                </p:cTn>
                              </p:par>
                              <p:par>
                                <p:cTn id="23" presetID="10" presetClass="entr" presetSubtype="0" fill="hold" nodeType="withEffect">
                                  <p:stCondLst>
                                    <p:cond delay="1250"/>
                                  </p:stCondLst>
                                  <p:childTnLst>
                                    <p:set>
                                      <p:cBhvr>
                                        <p:cTn id="24" dur="1" fill="hold">
                                          <p:stCondLst>
                                            <p:cond delay="0"/>
                                          </p:stCondLst>
                                        </p:cTn>
                                        <p:tgtEl>
                                          <p:spTgt spid="84"/>
                                        </p:tgtEl>
                                        <p:attrNameLst>
                                          <p:attrName>style.visibility</p:attrName>
                                        </p:attrNameLst>
                                      </p:cBhvr>
                                      <p:to>
                                        <p:strVal val="visible"/>
                                      </p:to>
                                    </p:set>
                                    <p:animEffect transition="in" filter="fade">
                                      <p:cBhvr>
                                        <p:cTn id="25" dur="1000"/>
                                        <p:tgtEl>
                                          <p:spTgt spid="84"/>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82"/>
                                        </p:tgtEl>
                                        <p:attrNameLst>
                                          <p:attrName>style.visibility</p:attrName>
                                        </p:attrNameLst>
                                      </p:cBhvr>
                                      <p:to>
                                        <p:strVal val="visible"/>
                                      </p:to>
                                    </p:set>
                                    <p:animEffect transition="in" filter="fade">
                                      <p:cBhvr>
                                        <p:cTn id="28" dur="1000"/>
                                        <p:tgtEl>
                                          <p:spTgt spid="82"/>
                                        </p:tgtEl>
                                      </p:cBhvr>
                                    </p:animEffect>
                                  </p:childTnLst>
                                </p:cTn>
                              </p:par>
                              <p:par>
                                <p:cTn id="29" presetID="10" presetClass="entr" presetSubtype="0" fill="hold" grpId="0" nodeType="withEffect">
                                  <p:stCondLst>
                                    <p:cond delay="125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childTnLst>
                                </p:cTn>
                              </p:par>
                              <p:par>
                                <p:cTn id="32" presetID="10" presetClass="entr" presetSubtype="0" fill="hold" grpId="0" nodeType="withEffect">
                                  <p:stCondLst>
                                    <p:cond delay="125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childTnLst>
                                </p:cTn>
                              </p:par>
                              <p:par>
                                <p:cTn id="35" presetID="10" presetClass="entr" presetSubtype="0" fill="hold" grpId="0" nodeType="withEffect">
                                  <p:stCondLst>
                                    <p:cond delay="125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childTnLst>
                                </p:cTn>
                              </p:par>
                              <p:par>
                                <p:cTn id="38" presetID="10" presetClass="entr" presetSubtype="0" fill="hold" grpId="0" nodeType="withEffect">
                                  <p:stCondLst>
                                    <p:cond delay="125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childTnLst>
                                </p:cTn>
                              </p:par>
                              <p:par>
                                <p:cTn id="41" presetID="10" presetClass="entr" presetSubtype="0" fill="hold" grpId="0" nodeType="withEffect">
                                  <p:stCondLst>
                                    <p:cond delay="125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childTnLst>
                                </p:cTn>
                              </p:par>
                              <p:par>
                                <p:cTn id="44" presetID="10" presetClass="entr" presetSubtype="0" fill="hold" grpId="0" nodeType="withEffect">
                                  <p:stCondLst>
                                    <p:cond delay="125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childTnLst>
                                </p:cTn>
                              </p:par>
                              <p:par>
                                <p:cTn id="47" presetID="10" presetClass="entr" presetSubtype="0" fill="hold" grpId="0" nodeType="withEffect">
                                  <p:stCondLst>
                                    <p:cond delay="125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childTnLst>
                                </p:cTn>
                              </p:par>
                              <p:par>
                                <p:cTn id="50" presetID="10" presetClass="entr" presetSubtype="0" fill="hold" grpId="0" nodeType="withEffect">
                                  <p:stCondLst>
                                    <p:cond delay="125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childTnLst>
                                </p:cTn>
                              </p:par>
                              <p:par>
                                <p:cTn id="53" presetID="10" presetClass="entr" presetSubtype="0" fill="hold" grpId="0" nodeType="withEffect">
                                  <p:stCondLst>
                                    <p:cond delay="125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childTnLst>
                                </p:cTn>
                              </p:par>
                              <p:par>
                                <p:cTn id="56" presetID="10" presetClass="entr" presetSubtype="0" fill="hold" grpId="0" nodeType="withEffect">
                                  <p:stCondLst>
                                    <p:cond delay="1250"/>
                                  </p:stCondLst>
                                  <p:childTnLst>
                                    <p:set>
                                      <p:cBhvr>
                                        <p:cTn id="57" dur="1" fill="hold">
                                          <p:stCondLst>
                                            <p:cond delay="0"/>
                                          </p:stCondLst>
                                        </p:cTn>
                                        <p:tgtEl>
                                          <p:spTgt spid="92"/>
                                        </p:tgtEl>
                                        <p:attrNameLst>
                                          <p:attrName>style.visibility</p:attrName>
                                        </p:attrNameLst>
                                      </p:cBhvr>
                                      <p:to>
                                        <p:strVal val="visible"/>
                                      </p:to>
                                    </p:set>
                                    <p:animEffect transition="in" filter="fade">
                                      <p:cBhvr>
                                        <p:cTn id="58" dur="1000"/>
                                        <p:tgtEl>
                                          <p:spTgt spid="92"/>
                                        </p:tgtEl>
                                      </p:cBhvr>
                                    </p:animEffect>
                                  </p:childTnLst>
                                </p:cTn>
                              </p:par>
                              <p:par>
                                <p:cTn id="59" presetID="10" presetClass="entr" presetSubtype="0" fill="hold" grpId="0" nodeType="withEffect">
                                  <p:stCondLst>
                                    <p:cond delay="1250"/>
                                  </p:stCondLst>
                                  <p:childTnLst>
                                    <p:set>
                                      <p:cBhvr>
                                        <p:cTn id="60" dur="1" fill="hold">
                                          <p:stCondLst>
                                            <p:cond delay="0"/>
                                          </p:stCondLst>
                                        </p:cTn>
                                        <p:tgtEl>
                                          <p:spTgt spid="91"/>
                                        </p:tgtEl>
                                        <p:attrNameLst>
                                          <p:attrName>style.visibility</p:attrName>
                                        </p:attrNameLst>
                                      </p:cBhvr>
                                      <p:to>
                                        <p:strVal val="visible"/>
                                      </p:to>
                                    </p:set>
                                    <p:animEffect transition="in" filter="fade">
                                      <p:cBhvr>
                                        <p:cTn id="61" dur="1000"/>
                                        <p:tgtEl>
                                          <p:spTgt spid="91"/>
                                        </p:tgtEl>
                                      </p:cBhvr>
                                    </p:animEffect>
                                  </p:childTnLst>
                                </p:cTn>
                              </p:par>
                              <p:par>
                                <p:cTn id="62" presetID="10" presetClass="entr" presetSubtype="0" fill="hold" nodeType="withEffect">
                                  <p:stCondLst>
                                    <p:cond delay="1250"/>
                                  </p:stCondLst>
                                  <p:childTnLst>
                                    <p:set>
                                      <p:cBhvr>
                                        <p:cTn id="63" dur="1" fill="hold">
                                          <p:stCondLst>
                                            <p:cond delay="0"/>
                                          </p:stCondLst>
                                        </p:cTn>
                                        <p:tgtEl>
                                          <p:spTgt spid="95"/>
                                        </p:tgtEl>
                                        <p:attrNameLst>
                                          <p:attrName>style.visibility</p:attrName>
                                        </p:attrNameLst>
                                      </p:cBhvr>
                                      <p:to>
                                        <p:strVal val="visible"/>
                                      </p:to>
                                    </p:set>
                                    <p:animEffect transition="in" filter="fade">
                                      <p:cBhvr>
                                        <p:cTn id="64" dur="1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P spid="44" grpId="0"/>
      <p:bldP spid="82" grpId="0"/>
      <p:bldP spid="5" grpId="0" animBg="1"/>
      <p:bldP spid="6" grpId="0"/>
      <p:bldP spid="10" grpId="0" animBg="1"/>
      <p:bldP spid="11" grpId="0" animBg="1"/>
      <p:bldP spid="12" grpId="0" animBg="1"/>
      <p:bldP spid="13" grpId="0" animBg="1"/>
      <p:bldP spid="14" grpId="0" animBg="1"/>
      <p:bldP spid="9" grpId="0"/>
      <p:bldP spid="18" grpId="0"/>
      <p:bldP spid="92" grpId="0"/>
      <p:bldP spid="9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Rewrite Application</a:t>
            </a:r>
          </a:p>
        </p:txBody>
      </p:sp>
      <p:sp>
        <p:nvSpPr>
          <p:cNvPr id="4" name="TextBox 3"/>
          <p:cNvSpPr txBox="1"/>
          <p:nvPr/>
        </p:nvSpPr>
        <p:spPr>
          <a:xfrm>
            <a:off x="457200" y="6171915"/>
            <a:ext cx="11277600" cy="480131"/>
          </a:xfrm>
          <a:prstGeom prst="rect">
            <a:avLst/>
          </a:prstGeom>
          <a:noFill/>
        </p:spPr>
        <p:txBody>
          <a:bodyPr wrap="square" rtlCol="0">
            <a:spAutoFit/>
          </a:bodyPr>
          <a:lstStyle/>
          <a:p>
            <a:pPr algn="ctr">
              <a:lnSpc>
                <a:spcPct val="90000"/>
              </a:lnSpc>
            </a:pPr>
            <a:r>
              <a:rPr lang="en-US" sz="2800" dirty="0"/>
              <a:t>The blockchain is the new database – get ready to rewrite everything</a:t>
            </a:r>
            <a:endParaRPr lang="en-US" sz="2800" dirty="0">
              <a:latin typeface="Chalkboard" charset="0"/>
              <a:ea typeface="Chalkboard" charset="0"/>
              <a:cs typeface="Chalkboard"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8923" y="992618"/>
            <a:ext cx="11034154" cy="5179297"/>
          </a:xfrm>
          <a:prstGeom prst="rect">
            <a:avLst/>
          </a:prstGeom>
        </p:spPr>
      </p:pic>
    </p:spTree>
    <p:extLst>
      <p:ext uri="{BB962C8B-B14F-4D97-AF65-F5344CB8AC3E}">
        <p14:creationId xmlns:p14="http://schemas.microsoft.com/office/powerpoint/2010/main" val="39581855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42"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How does it work?</a:t>
            </a:r>
          </a:p>
        </p:txBody>
      </p:sp>
      <p:pic>
        <p:nvPicPr>
          <p:cNvPr id="3" name="Picture 2">
            <a:extLst>
              <a:ext uri="{FF2B5EF4-FFF2-40B4-BE49-F238E27FC236}">
                <a16:creationId xmlns:a16="http://schemas.microsoft.com/office/drawing/2014/main" id="{53940CA9-6D48-416F-862C-15769F63C0CA}"/>
              </a:ext>
            </a:extLst>
          </p:cNvPr>
          <p:cNvPicPr>
            <a:picLocks noChangeAspect="1"/>
          </p:cNvPicPr>
          <p:nvPr/>
        </p:nvPicPr>
        <p:blipFill>
          <a:blip r:embed="rId3"/>
          <a:stretch>
            <a:fillRect/>
          </a:stretch>
        </p:blipFill>
        <p:spPr>
          <a:xfrm>
            <a:off x="1421320" y="1675227"/>
            <a:ext cx="9349359" cy="4394199"/>
          </a:xfrm>
          <a:prstGeom prst="rect">
            <a:avLst/>
          </a:prstGeom>
        </p:spPr>
      </p:pic>
    </p:spTree>
    <p:extLst>
      <p:ext uri="{BB962C8B-B14F-4D97-AF65-F5344CB8AC3E}">
        <p14:creationId xmlns:p14="http://schemas.microsoft.com/office/powerpoint/2010/main" val="3463414942"/>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Blockchain…</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462" y="1272275"/>
            <a:ext cx="4910738" cy="3269245"/>
          </a:xfrm>
          <a:prstGeom prst="rect">
            <a:avLst/>
          </a:prstGeom>
          <a:ln>
            <a:noFill/>
          </a:ln>
          <a:effectLst>
            <a:softEdge rad="112500"/>
          </a:effectLst>
        </p:spPr>
      </p:pic>
      <p:sp>
        <p:nvSpPr>
          <p:cNvPr id="9" name="TextBox 8"/>
          <p:cNvSpPr txBox="1"/>
          <p:nvPr/>
        </p:nvSpPr>
        <p:spPr>
          <a:xfrm>
            <a:off x="5334000" y="1143001"/>
            <a:ext cx="5791200" cy="3582519"/>
          </a:xfrm>
          <a:prstGeom prst="rect">
            <a:avLst/>
          </a:prstGeom>
          <a:noFill/>
        </p:spPr>
        <p:txBody>
          <a:bodyPr wrap="square" rtlCol="0">
            <a:spAutoFit/>
          </a:bodyPr>
          <a:lstStyle/>
          <a:p>
            <a:pPr>
              <a:lnSpc>
                <a:spcPct val="90000"/>
              </a:lnSpc>
            </a:pPr>
            <a:r>
              <a:rPr lang="en-US" sz="3600" dirty="0">
                <a:ea typeface="Chalkboard" charset="0"/>
                <a:cs typeface="Chalkboard" charset="0"/>
              </a:rPr>
              <a:t>Why is this so impactful?</a:t>
            </a:r>
          </a:p>
          <a:p>
            <a:pPr>
              <a:lnSpc>
                <a:spcPct val="90000"/>
              </a:lnSpc>
            </a:pPr>
            <a:endParaRPr lang="en-US" sz="3600" dirty="0">
              <a:ea typeface="Chalkboard" charset="0"/>
              <a:cs typeface="Chalkboard" charset="0"/>
            </a:endParaRPr>
          </a:p>
          <a:p>
            <a:pPr marL="571486" indent="-571486">
              <a:lnSpc>
                <a:spcPct val="90000"/>
              </a:lnSpc>
              <a:buFont typeface="Arial"/>
              <a:buChar char="•"/>
            </a:pPr>
            <a:r>
              <a:rPr lang="en-US" sz="2000" dirty="0">
                <a:cs typeface="Chalkboard"/>
              </a:rPr>
              <a:t>Fundamentally changes the way companies will communicate and transact</a:t>
            </a:r>
          </a:p>
          <a:p>
            <a:pPr>
              <a:lnSpc>
                <a:spcPct val="90000"/>
              </a:lnSpc>
            </a:pPr>
            <a:endParaRPr lang="en-US" sz="2000" dirty="0">
              <a:cs typeface="Chalkboard"/>
            </a:endParaRPr>
          </a:p>
          <a:p>
            <a:pPr marL="571486" indent="-571486">
              <a:lnSpc>
                <a:spcPct val="90000"/>
              </a:lnSpc>
              <a:buFont typeface="Arial"/>
              <a:buChar char="•"/>
            </a:pPr>
            <a:r>
              <a:rPr lang="en-US" sz="2000" dirty="0">
                <a:ea typeface="Chalkboard" charset="0"/>
                <a:cs typeface="Chalkboard"/>
              </a:rPr>
              <a:t>Will absolutely disrupt every industry even by as little as changing the method they handle payments</a:t>
            </a:r>
          </a:p>
          <a:p>
            <a:pPr>
              <a:lnSpc>
                <a:spcPct val="90000"/>
              </a:lnSpc>
            </a:pPr>
            <a:endParaRPr lang="en-US" sz="2000" dirty="0">
              <a:ea typeface="Chalkboard" charset="0"/>
              <a:cs typeface="Chalkboard"/>
            </a:endParaRPr>
          </a:p>
          <a:p>
            <a:pPr marL="571486" indent="-571486">
              <a:lnSpc>
                <a:spcPct val="90000"/>
              </a:lnSpc>
              <a:buFont typeface="Arial"/>
              <a:buChar char="•"/>
            </a:pPr>
            <a:r>
              <a:rPr lang="en-US" sz="2000" dirty="0">
                <a:ea typeface="Chalkboard" charset="0"/>
                <a:cs typeface="Chalkboard"/>
              </a:rPr>
              <a:t>Will drive a massive amount of new businesses and offerings</a:t>
            </a:r>
          </a:p>
        </p:txBody>
      </p:sp>
      <p:sp>
        <p:nvSpPr>
          <p:cNvPr id="15" name="Rectangle 14"/>
          <p:cNvSpPr/>
          <p:nvPr/>
        </p:nvSpPr>
        <p:spPr>
          <a:xfrm>
            <a:off x="457200" y="4953001"/>
            <a:ext cx="11353800" cy="461665"/>
          </a:xfrm>
          <a:prstGeom prst="rect">
            <a:avLst/>
          </a:prstGeom>
        </p:spPr>
        <p:txBody>
          <a:bodyPr wrap="square">
            <a:spAutoFit/>
          </a:bodyPr>
          <a:lstStyle/>
          <a:p>
            <a:pPr algn="ctr"/>
            <a:r>
              <a:rPr lang="en-US" sz="2400" dirty="0">
                <a:cs typeface="Chalkboard"/>
              </a:rPr>
              <a:t>Every company / govt / business will use blockchain by 2025</a:t>
            </a:r>
          </a:p>
        </p:txBody>
      </p:sp>
    </p:spTree>
    <p:extLst>
      <p:ext uri="{BB962C8B-B14F-4D97-AF65-F5344CB8AC3E}">
        <p14:creationId xmlns:p14="http://schemas.microsoft.com/office/powerpoint/2010/main" val="3255124260"/>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290320" y="174992"/>
            <a:ext cx="9072879" cy="6599833"/>
          </a:xfrm>
          <a:prstGeom prst="rect">
            <a:avLst/>
          </a:prstGeom>
        </p:spPr>
      </p:pic>
    </p:spTree>
    <p:extLst>
      <p:ext uri="{BB962C8B-B14F-4D97-AF65-F5344CB8AC3E}">
        <p14:creationId xmlns:p14="http://schemas.microsoft.com/office/powerpoint/2010/main" val="311832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ettyImages-676384094.jpg">
            <a:extLst>
              <a:ext uri="{FF2B5EF4-FFF2-40B4-BE49-F238E27FC236}">
                <a16:creationId xmlns:a16="http://schemas.microsoft.com/office/drawing/2014/main" id="{73D38050-7C19-40E4-8DDE-F9B557C78456}"/>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l="41464" r="5854"/>
          <a:stretch/>
        </p:blipFill>
        <p:spPr>
          <a:xfrm>
            <a:off x="-305" y="-1"/>
            <a:ext cx="6423053" cy="6858001"/>
          </a:xfrm>
          <a:prstGeom prst="rect">
            <a:avLst/>
          </a:prstGeom>
        </p:spPr>
      </p:pic>
      <p:pic>
        <p:nvPicPr>
          <p:cNvPr id="23" name="Picture 22">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600D726-3870-4257-BEF4-AFADB45895AA}"/>
              </a:ext>
            </a:extLst>
          </p:cNvPr>
          <p:cNvSpPr txBox="1"/>
          <p:nvPr/>
        </p:nvSpPr>
        <p:spPr>
          <a:xfrm>
            <a:off x="5846402" y="314671"/>
            <a:ext cx="6345598" cy="1644592"/>
          </a:xfrm>
          <a:prstGeom prst="rect">
            <a:avLst/>
          </a:prstGeom>
        </p:spPr>
        <p:txBody>
          <a:bodyPr vert="horz" lIns="91440" tIns="45720" rIns="91440" bIns="45720" rtlCol="0" anchor="t">
            <a:normAutofit/>
          </a:bodyPr>
          <a:lstStyle/>
          <a:p>
            <a:pPr>
              <a:lnSpc>
                <a:spcPct val="90000"/>
              </a:lnSpc>
              <a:spcBef>
                <a:spcPct val="0"/>
              </a:spcBef>
              <a:spcAft>
                <a:spcPts val="600"/>
              </a:spcAft>
              <a:buClr>
                <a:schemeClr val="bg1"/>
              </a:buClr>
            </a:pPr>
            <a:r>
              <a:rPr lang="en-US" sz="3600" dirty="0"/>
              <a:t>Using blockchain to fight the pandemic COVID-19</a:t>
            </a:r>
            <a:endParaRPr lang="en-US" sz="7200" dirty="0">
              <a:solidFill>
                <a:srgbClr val="000000"/>
              </a:solidFill>
              <a:latin typeface="+mj-lt"/>
              <a:ea typeface="+mj-ea"/>
              <a:cs typeface="+mj-cs"/>
            </a:endParaRPr>
          </a:p>
        </p:txBody>
      </p:sp>
      <p:sp>
        <p:nvSpPr>
          <p:cNvPr id="3" name="TextBox 2">
            <a:extLst>
              <a:ext uri="{FF2B5EF4-FFF2-40B4-BE49-F238E27FC236}">
                <a16:creationId xmlns:a16="http://schemas.microsoft.com/office/drawing/2014/main" id="{1B39EDA3-B254-4CA2-B2C2-61EB609258BF}"/>
              </a:ext>
            </a:extLst>
          </p:cNvPr>
          <p:cNvSpPr txBox="1"/>
          <p:nvPr/>
        </p:nvSpPr>
        <p:spPr>
          <a:xfrm>
            <a:off x="6616192" y="1780035"/>
            <a:ext cx="5116238" cy="5570756"/>
          </a:xfrm>
          <a:prstGeom prst="rect">
            <a:avLst/>
          </a:prstGeom>
          <a:noFill/>
        </p:spPr>
        <p:txBody>
          <a:bodyPr wrap="square" rtlCol="0">
            <a:spAutoFit/>
          </a:bodyPr>
          <a:lstStyle/>
          <a:p>
            <a:pPr marL="285750" indent="-285750">
              <a:buFont typeface="Arial" panose="020B0604020202020204" pitchFamily="34" charset="0"/>
              <a:buChar char="•"/>
            </a:pPr>
            <a:r>
              <a:rPr lang="en-US" sz="2400" dirty="0"/>
              <a:t>Health Records and Data</a:t>
            </a:r>
          </a:p>
          <a:p>
            <a:pPr marL="285750" indent="-285750">
              <a:buFont typeface="Arial" panose="020B0604020202020204" pitchFamily="34" charset="0"/>
              <a:buChar char="•"/>
            </a:pPr>
            <a:r>
              <a:rPr lang="en-US" sz="2400" dirty="0"/>
              <a:t>Individual Identity ,Travel History data</a:t>
            </a:r>
          </a:p>
          <a:p>
            <a:pPr marL="285750" indent="-285750">
              <a:buFont typeface="Arial" panose="020B0604020202020204" pitchFamily="34" charset="0"/>
              <a:buChar char="•"/>
            </a:pPr>
            <a:r>
              <a:rPr lang="en-US" sz="2400" dirty="0"/>
              <a:t>Medicine Supply chain</a:t>
            </a:r>
          </a:p>
          <a:p>
            <a:pPr marL="285750" indent="-285750">
              <a:buFont typeface="Arial" panose="020B0604020202020204" pitchFamily="34" charset="0"/>
              <a:buChar char="•"/>
            </a:pPr>
            <a:r>
              <a:rPr lang="en-US" sz="2400" dirty="0"/>
              <a:t>COVID-19 Vaccine research data sharing</a:t>
            </a:r>
          </a:p>
          <a:p>
            <a:pPr marL="285750" indent="-285750">
              <a:buFont typeface="Arial" panose="020B0604020202020204" pitchFamily="34" charset="0"/>
              <a:buChar char="•"/>
            </a:pPr>
            <a:r>
              <a:rPr lang="en-US" sz="2400" dirty="0"/>
              <a:t>Digital certificates for People Positive/ Negative/symptoms/ using apps</a:t>
            </a:r>
          </a:p>
          <a:p>
            <a:pPr marL="285750" indent="-285750">
              <a:buFont typeface="Arial" panose="020B0604020202020204" pitchFamily="34" charset="0"/>
              <a:buChar char="•"/>
            </a:pPr>
            <a:r>
              <a:rPr lang="en-US" sz="2400" dirty="0"/>
              <a:t>Containment zones movements data</a:t>
            </a:r>
          </a:p>
          <a:p>
            <a:pPr marL="285750" indent="-285750">
              <a:buFont typeface="Arial" panose="020B0604020202020204" pitchFamily="34" charset="0"/>
              <a:buChar char="•"/>
            </a:pPr>
            <a:r>
              <a:rPr lang="en-US" sz="2400" dirty="0"/>
              <a:t>Asset Tracking like ventilators ,PPE Kits, Hospital management</a:t>
            </a:r>
          </a:p>
          <a:p>
            <a:pPr marL="285750" indent="-285750">
              <a:buFont typeface="Arial" panose="020B0604020202020204" pitchFamily="34" charset="0"/>
              <a:buChar char="•"/>
            </a:pPr>
            <a:endParaRPr lang="en-US" sz="3200" dirty="0"/>
          </a:p>
          <a:p>
            <a:endParaRPr lang="en-US" dirty="0"/>
          </a:p>
          <a:p>
            <a:endParaRPr lang="en-US" dirty="0"/>
          </a:p>
        </p:txBody>
      </p:sp>
    </p:spTree>
    <p:extLst>
      <p:ext uri="{BB962C8B-B14F-4D97-AF65-F5344CB8AC3E}">
        <p14:creationId xmlns:p14="http://schemas.microsoft.com/office/powerpoint/2010/main" val="2785416981"/>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860048-64A9-4FF5-972A-5DD8E33BF35D}"/>
              </a:ext>
            </a:extLst>
          </p:cNvPr>
          <p:cNvPicPr>
            <a:picLocks noChangeAspect="1"/>
          </p:cNvPicPr>
          <p:nvPr/>
        </p:nvPicPr>
        <p:blipFill>
          <a:blip r:embed="rId2"/>
          <a:stretch>
            <a:fillRect/>
          </a:stretch>
        </p:blipFill>
        <p:spPr>
          <a:xfrm>
            <a:off x="6634480" y="0"/>
            <a:ext cx="5557520" cy="6858000"/>
          </a:xfrm>
          <a:prstGeom prst="rect">
            <a:avLst/>
          </a:prstGeom>
        </p:spPr>
      </p:pic>
      <p:sp>
        <p:nvSpPr>
          <p:cNvPr id="3" name="TextBox 2">
            <a:extLst>
              <a:ext uri="{FF2B5EF4-FFF2-40B4-BE49-F238E27FC236}">
                <a16:creationId xmlns:a16="http://schemas.microsoft.com/office/drawing/2014/main" id="{669B9AF9-477D-4A64-9CED-2C67F930D858}"/>
              </a:ext>
            </a:extLst>
          </p:cNvPr>
          <p:cNvSpPr txBox="1"/>
          <p:nvPr/>
        </p:nvSpPr>
        <p:spPr>
          <a:xfrm flipH="1">
            <a:off x="463677" y="247344"/>
            <a:ext cx="6353683" cy="6011216"/>
          </a:xfrm>
          <a:prstGeom prst="rect">
            <a:avLst/>
          </a:prstGeom>
          <a:noFill/>
        </p:spPr>
        <p:txBody>
          <a:bodyPr wrap="square" rtlCol="0">
            <a:spAutoFit/>
          </a:bodyPr>
          <a:lstStyle/>
          <a:p>
            <a:r>
              <a:rPr lang="en-US" sz="2800" b="1" u="sng" dirty="0"/>
              <a:t>Govt of India Setup Blockchain COE </a:t>
            </a:r>
          </a:p>
          <a:p>
            <a:r>
              <a:rPr lang="en-US" sz="2800" b="1" u="sng" dirty="0"/>
              <a:t>Jan 2020 – Bangalore</a:t>
            </a:r>
          </a:p>
          <a:p>
            <a:endParaRPr lang="en-US" dirty="0"/>
          </a:p>
          <a:p>
            <a:r>
              <a:rPr lang="en-US" dirty="0"/>
              <a:t>Some of India Govt use cases :</a:t>
            </a:r>
            <a:endParaRPr lang="en-US" sz="2800" dirty="0"/>
          </a:p>
          <a:p>
            <a:pPr marL="285750" indent="-285750">
              <a:buFont typeface="Arial" panose="020B0604020202020204" pitchFamily="34" charset="0"/>
              <a:buChar char="•"/>
            </a:pPr>
            <a:r>
              <a:rPr lang="en-US" sz="2800" dirty="0"/>
              <a:t>Blood Bank Management System</a:t>
            </a:r>
          </a:p>
          <a:p>
            <a:pPr marL="285750" indent="-285750">
              <a:buFont typeface="Arial" panose="020B0604020202020204" pitchFamily="34" charset="0"/>
              <a:buChar char="•"/>
            </a:pPr>
            <a:r>
              <a:rPr lang="en-US" sz="2800" dirty="0"/>
              <a:t>Public Distribution System ( Ration )</a:t>
            </a:r>
          </a:p>
          <a:p>
            <a:pPr marL="285750" indent="-285750">
              <a:buFont typeface="Arial" panose="020B0604020202020204" pitchFamily="34" charset="0"/>
              <a:buChar char="•"/>
            </a:pPr>
            <a:r>
              <a:rPr lang="en-US" sz="2800" dirty="0"/>
              <a:t>e-Judiciary</a:t>
            </a:r>
          </a:p>
          <a:p>
            <a:pPr marL="285750" indent="-285750">
              <a:buFont typeface="Arial" panose="020B0604020202020204" pitchFamily="34" charset="0"/>
              <a:buChar char="•"/>
            </a:pPr>
            <a:r>
              <a:rPr lang="en-US" sz="2800" dirty="0"/>
              <a:t>Urban Property Management System – e-</a:t>
            </a:r>
            <a:r>
              <a:rPr lang="en-US" sz="2800" dirty="0" err="1"/>
              <a:t>Aasthi</a:t>
            </a:r>
            <a:endParaRPr lang="en-US" sz="2800" dirty="0"/>
          </a:p>
          <a:p>
            <a:pPr marL="285750" indent="-285750">
              <a:buFont typeface="Arial" panose="020B0604020202020204" pitchFamily="34" charset="0"/>
              <a:buChar char="•"/>
            </a:pPr>
            <a:r>
              <a:rPr lang="en-US" sz="2800" dirty="0"/>
              <a:t>Land Record Management System</a:t>
            </a:r>
          </a:p>
          <a:p>
            <a:pPr marL="285750" indent="-285750">
              <a:buFont typeface="Arial" panose="020B0604020202020204" pitchFamily="34" charset="0"/>
              <a:buChar char="•"/>
            </a:pPr>
            <a:r>
              <a:rPr lang="en-US" sz="2800" dirty="0"/>
              <a:t>State Excise Supply Chain -e-</a:t>
            </a:r>
            <a:r>
              <a:rPr lang="en-US" sz="2800" dirty="0" err="1"/>
              <a:t>Abgari</a:t>
            </a:r>
            <a:endParaRPr lang="en-US" sz="2800" dirty="0"/>
          </a:p>
          <a:p>
            <a:pPr marL="285750" indent="-285750">
              <a:buFont typeface="Arial" panose="020B0604020202020204" pitchFamily="34" charset="0"/>
              <a:buChar char="•"/>
            </a:pPr>
            <a:r>
              <a:rPr lang="en-US" sz="2800" dirty="0"/>
              <a:t>Online Supply Chain Management systems for Drugs certificates verification system - </a:t>
            </a:r>
            <a:r>
              <a:rPr lang="en-US" sz="2800" dirty="0" err="1"/>
              <a:t>Aushada</a:t>
            </a:r>
            <a:endParaRPr lang="en-US" sz="2800" dirty="0"/>
          </a:p>
        </p:txBody>
      </p:sp>
    </p:spTree>
    <p:extLst>
      <p:ext uri="{BB962C8B-B14F-4D97-AF65-F5344CB8AC3E}">
        <p14:creationId xmlns:p14="http://schemas.microsoft.com/office/powerpoint/2010/main" val="3359984296"/>
      </p:ext>
    </p:extLst>
  </p:cSld>
  <p:clrMapOvr>
    <a:masterClrMapping/>
  </p:clrMapOvr>
</p:sld>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998</Words>
  <Application>Microsoft Office PowerPoint</Application>
  <PresentationFormat>Widescreen</PresentationFormat>
  <Paragraphs>166</Paragraphs>
  <Slides>15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Chalkboard</vt:lpstr>
      <vt:lpstr>Office Theme</vt:lpstr>
      <vt:lpstr>Scope of Block Chain in Pandemic &amp; Future Opportunities</vt:lpstr>
      <vt:lpstr>PowerPoint Presentation</vt:lpstr>
      <vt:lpstr>PowerPoint Presentation</vt:lpstr>
      <vt:lpstr>Rewrite Application</vt:lpstr>
      <vt:lpstr>How does it work?</vt:lpstr>
      <vt:lpstr>Blockchain…</vt:lpstr>
      <vt:lpstr>PowerPoint Presentation</vt:lpstr>
      <vt:lpstr>PowerPoint Presentation</vt:lpstr>
      <vt:lpstr>PowerPoint Presentation</vt:lpstr>
      <vt:lpstr>Blockchain –as –a -Service Govt of India Offering</vt:lpstr>
      <vt:lpstr>PowerPoint Presentation</vt:lpstr>
      <vt:lpstr>Blockchain Platforms OpenSource &amp; Enterprise</vt:lpstr>
      <vt:lpstr>Careers  Opportunities </vt:lpstr>
      <vt:lpstr>PowerPoint Presentation</vt:lpstr>
      <vt:lpstr>Satya Prakash Koppaka Certified  BlockChain Expert Advisor BlockChain Startup Ecosystem  Saccha.Koppaka@gmail.com https://www.linkedin.com/in/satyakoppaka Twitter: @SatyaKoppaka14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Scope of Block Chain in Pandemic &amp; Future Opportunities</dc:title>
  <dc:creator>Koppaka, SatyaPrakash</dc:creator>
  <cp:lastModifiedBy>Koppaka, SatyaPrakash</cp:lastModifiedBy>
  <cp:revision>2</cp:revision>
  <dcterms:created xsi:type="dcterms:W3CDTF">2020-06-18T18:27:21Z</dcterms:created>
  <dcterms:modified xsi:type="dcterms:W3CDTF">2020-06-18T18:41:40Z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7cb76b2-10b8-4fe1-93d4-2202842406cd_Enabled">
    <vt:lpwstr>True</vt:lpwstr>
  </property>
  <property fmtid="{D5CDD505-2E9C-101B-9397-08002B2CF9AE}" pid="3" name="MSIP_Label_17cb76b2-10b8-4fe1-93d4-2202842406cd_SiteId">
    <vt:lpwstr>945c199a-83a2-4e80-9f8c-5a91be5752dd</vt:lpwstr>
  </property>
  <property fmtid="{D5CDD505-2E9C-101B-9397-08002B2CF9AE}" pid="4" name="MSIP_Label_17cb76b2-10b8-4fe1-93d4-2202842406cd_Owner">
    <vt:lpwstr>Satya.Koppaka@emc.com</vt:lpwstr>
  </property>
  <property fmtid="{D5CDD505-2E9C-101B-9397-08002B2CF9AE}" pid="5" name="MSIP_Label_17cb76b2-10b8-4fe1-93d4-2202842406cd_SetDate">
    <vt:lpwstr>2020-06-18T18:33:28.6542828Z</vt:lpwstr>
  </property>
  <property fmtid="{D5CDD505-2E9C-101B-9397-08002B2CF9AE}" pid="6" name="MSIP_Label_17cb76b2-10b8-4fe1-93d4-2202842406cd_Name">
    <vt:lpwstr>External Public</vt:lpwstr>
  </property>
  <property fmtid="{D5CDD505-2E9C-101B-9397-08002B2CF9AE}" pid="7" name="MSIP_Label_17cb76b2-10b8-4fe1-93d4-2202842406cd_Application">
    <vt:lpwstr>Microsoft Azure Information Protection</vt:lpwstr>
  </property>
  <property fmtid="{D5CDD505-2E9C-101B-9397-08002B2CF9AE}" pid="8" name="MSIP_Label_17cb76b2-10b8-4fe1-93d4-2202842406cd_ActionId">
    <vt:lpwstr>e1e2dd34-a465-444e-8d1f-cffd52f0b6b2</vt:lpwstr>
  </property>
  <property fmtid="{D5CDD505-2E9C-101B-9397-08002B2CF9AE}" pid="9" name="MSIP_Label_17cb76b2-10b8-4fe1-93d4-2202842406cd_Extended_MSFT_Method">
    <vt:lpwstr>Manual</vt:lpwstr>
  </property>
  <property fmtid="{D5CDD505-2E9C-101B-9397-08002B2CF9AE}" pid="10" name="aiplabel">
    <vt:lpwstr>External Public</vt:lpwstr>
  </property>
</Properties>
</file>