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91" r:id="rId2"/>
    <p:sldId id="668" r:id="rId3"/>
    <p:sldId id="669" r:id="rId4"/>
    <p:sldId id="670" r:id="rId5"/>
    <p:sldId id="671" r:id="rId6"/>
    <p:sldId id="672" r:id="rId7"/>
    <p:sldId id="257" r:id="rId8"/>
    <p:sldId id="260" r:id="rId9"/>
    <p:sldId id="667" r:id="rId10"/>
    <p:sldId id="665" r:id="rId11"/>
    <p:sldId id="666" r:id="rId12"/>
    <p:sldId id="663" r:id="rId13"/>
    <p:sldId id="588" r:id="rId14"/>
    <p:sldId id="533" r:id="rId15"/>
    <p:sldId id="268" r:id="rId16"/>
    <p:sldId id="261" r:id="rId17"/>
    <p:sldId id="424" r:id="rId18"/>
    <p:sldId id="426" r:id="rId19"/>
    <p:sldId id="269" r:id="rId20"/>
    <p:sldId id="271" r:id="rId21"/>
    <p:sldId id="272" r:id="rId22"/>
    <p:sldId id="677" r:id="rId23"/>
    <p:sldId id="485" r:id="rId24"/>
    <p:sldId id="492" r:id="rId25"/>
    <p:sldId id="484" r:id="rId26"/>
    <p:sldId id="486" r:id="rId27"/>
    <p:sldId id="493" r:id="rId28"/>
    <p:sldId id="335" r:id="rId29"/>
    <p:sldId id="495" r:id="rId30"/>
    <p:sldId id="565" r:id="rId31"/>
    <p:sldId id="541" r:id="rId32"/>
    <p:sldId id="543" r:id="rId33"/>
    <p:sldId id="487" r:id="rId34"/>
    <p:sldId id="488" r:id="rId35"/>
    <p:sldId id="675" r:id="rId36"/>
    <p:sldId id="592" r:id="rId37"/>
    <p:sldId id="678" r:id="rId38"/>
    <p:sldId id="680" r:id="rId39"/>
    <p:sldId id="681" r:id="rId40"/>
    <p:sldId id="317" r:id="rId41"/>
    <p:sldId id="648" r:id="rId42"/>
    <p:sldId id="600" r:id="rId43"/>
    <p:sldId id="674" r:id="rId44"/>
    <p:sldId id="676" r:id="rId45"/>
    <p:sldId id="35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588"/>
    <p:restoredTop sz="92790"/>
  </p:normalViewPr>
  <p:slideViewPr>
    <p:cSldViewPr>
      <p:cViewPr varScale="1">
        <p:scale>
          <a:sx n="102" d="100"/>
          <a:sy n="102" d="100"/>
        </p:scale>
        <p:origin x="872" y="176"/>
      </p:cViewPr>
      <p:guideLst>
        <p:guide orient="horz" pos="2160"/>
        <p:guide pos="3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75AE8-37D6-4EBB-8C64-EA5F33834CF3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D4CFC-6815-4572-99D4-50E599C4C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6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D4CFC-6815-4572-99D4-50E599C4CA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2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D4CFC-6815-4572-99D4-50E599C4CA6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8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D4CFC-6815-4572-99D4-50E599C4CA6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2121-85F3-473F-845F-FF65D434888C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472440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686C-6F21-4FC3-A444-7C3FC3455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BBB91C8-9299-A143-B40B-F2E949DC9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EF51863-10D5-5D46-BA71-FE5520C5F3C7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11780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Copyright : Imaginarium India Pvt. Ltd ,2016</a:t>
            </a:r>
          </a:p>
        </p:txBody>
      </p:sp>
    </p:spTree>
    <p:extLst>
      <p:ext uri="{BB962C8B-B14F-4D97-AF65-F5344CB8AC3E}">
        <p14:creationId xmlns:p14="http://schemas.microsoft.com/office/powerpoint/2010/main" val="14762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44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2121-85F3-473F-845F-FF65D434888C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2686C-6F21-4FC3-A444-7C3FC34553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775200" y="6622666"/>
            <a:ext cx="650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Copyright : Imaginarium India Pvt. Ltd ,2019</a:t>
            </a:r>
          </a:p>
        </p:txBody>
      </p:sp>
      <p:pic>
        <p:nvPicPr>
          <p:cNvPr id="9" name="Picture 8" descr="Screen Shot 2016-08-04 at 16.18.27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353" y="176212"/>
            <a:ext cx="2310409" cy="814388"/>
          </a:xfrm>
          <a:prstGeom prst="rect">
            <a:avLst/>
          </a:prstGeom>
        </p:spPr>
      </p:pic>
      <p:pic>
        <p:nvPicPr>
          <p:cNvPr id="10" name="Picture 9" descr="Screen Shot 2016-08-04 at 16.18.27.png"/>
          <p:cNvPicPr>
            <a:picLocks noChangeAspect="1"/>
          </p:cNvPicPr>
          <p:nvPr userDrawn="1"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7000"/>
                    </a14:imgEffect>
                    <a14:imgEffect>
                      <a14:colorTemperature colorTemp="3239"/>
                    </a14:imgEffect>
                    <a14:imgEffect>
                      <a14:saturation sat="0"/>
                    </a14:imgEffect>
                    <a14:imgEffect>
                      <a14:brightnessContrast bright="46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5" r="68457" b="38391"/>
          <a:stretch/>
        </p:blipFill>
        <p:spPr>
          <a:xfrm>
            <a:off x="0" y="4888580"/>
            <a:ext cx="2743200" cy="1969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37BB95-F8C9-9C4B-9F8B-931B7B6BD90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2819401" cy="53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ineerlive.com/content/2085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p@imaginarium.io" TargetMode="Externa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01200" y="5638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Light"/>
                <a:cs typeface="Helvetica Light"/>
              </a:rPr>
              <a:t>Dr. Guruprasad Rao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8725694" y="5752306"/>
            <a:ext cx="1295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6-08-04 at 16.18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029200"/>
            <a:ext cx="3269772" cy="1237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D9BCB-D25C-2246-A4FE-D375E77BAF0A}"/>
              </a:ext>
            </a:extLst>
          </p:cNvPr>
          <p:cNvSpPr txBox="1"/>
          <p:nvPr/>
        </p:nvSpPr>
        <p:spPr>
          <a:xfrm>
            <a:off x="3810000" y="1752600"/>
            <a:ext cx="6934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elvetica Light" panose="020B0403020202020204" pitchFamily="34" charset="0"/>
              </a:rPr>
              <a:t>…Bringing </a:t>
            </a:r>
          </a:p>
          <a:p>
            <a:r>
              <a:rPr lang="en-US" sz="6600" dirty="0">
                <a:latin typeface="Helvetica Light" panose="020B0403020202020204" pitchFamily="34" charset="0"/>
              </a:rPr>
              <a:t>Ideas to </a:t>
            </a:r>
            <a:r>
              <a:rPr lang="en-US" sz="6600" dirty="0">
                <a:latin typeface="Helvetica" pitchFamily="2" charset="0"/>
              </a:rPr>
              <a:t>life…</a:t>
            </a:r>
          </a:p>
          <a:p>
            <a:endParaRPr lang="en-US" sz="6600" dirty="0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58129-27A4-8D4A-A59F-4B00F2ADE7FF}"/>
              </a:ext>
            </a:extLst>
          </p:cNvPr>
          <p:cNvSpPr txBox="1"/>
          <p:nvPr/>
        </p:nvSpPr>
        <p:spPr>
          <a:xfrm>
            <a:off x="4495800" y="4038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June 2020  15.00 hrs to 15.30 hrs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29CD3A-171B-204E-87A7-3DE6DC84EA0F}"/>
              </a:ext>
            </a:extLst>
          </p:cNvPr>
          <p:cNvSpPr txBox="1"/>
          <p:nvPr/>
        </p:nvSpPr>
        <p:spPr>
          <a:xfrm>
            <a:off x="4243502" y="2133736"/>
            <a:ext cx="47574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Robots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Autonomous Vehicles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Biomedical Engineering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Highspeed Travel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Space colonization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Renewable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10D52-64FD-664B-9C8F-EAEFEFC008EB}"/>
              </a:ext>
            </a:extLst>
          </p:cNvPr>
          <p:cNvSpPr txBox="1"/>
          <p:nvPr/>
        </p:nvSpPr>
        <p:spPr>
          <a:xfrm>
            <a:off x="2476076" y="1436913"/>
            <a:ext cx="896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IN" sz="2400" dirty="0"/>
              <a:t>According to Mr. </a:t>
            </a:r>
            <a:r>
              <a:rPr lang="en-IN" sz="2400" dirty="0" err="1"/>
              <a:t>Derin</a:t>
            </a:r>
            <a:r>
              <a:rPr lang="en-IN" sz="2400" dirty="0"/>
              <a:t> Cag, …the trending Disruptive Technologies for 2019 are 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7D5914-A085-9340-A092-AE9EC5BF2FE0}"/>
              </a:ext>
            </a:extLst>
          </p:cNvPr>
          <p:cNvSpPr/>
          <p:nvPr/>
        </p:nvSpPr>
        <p:spPr>
          <a:xfrm>
            <a:off x="4191000" y="2837543"/>
            <a:ext cx="2438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582E07-741A-6F4D-9174-6D8FF1EBF22E}"/>
              </a:ext>
            </a:extLst>
          </p:cNvPr>
          <p:cNvSpPr txBox="1"/>
          <p:nvPr/>
        </p:nvSpPr>
        <p:spPr>
          <a:xfrm>
            <a:off x="3045232" y="2067590"/>
            <a:ext cx="7477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Ms.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Lauren Harrington in 2018 came with an article :</a:t>
            </a:r>
          </a:p>
          <a:p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“5 Disruptive Technologies Shaping Our Future” </a:t>
            </a:r>
          </a:p>
          <a:p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and listed them as: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Virtual/Augmented Reality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Internet of Things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30F679-FD6D-934F-B2B4-E8B3A0091C79}"/>
              </a:ext>
            </a:extLst>
          </p:cNvPr>
          <p:cNvSpPr/>
          <p:nvPr/>
        </p:nvSpPr>
        <p:spPr>
          <a:xfrm>
            <a:off x="2819400" y="4267200"/>
            <a:ext cx="2438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7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34939-B255-DB40-994B-C4C1B9297959}"/>
              </a:ext>
            </a:extLst>
          </p:cNvPr>
          <p:cNvSpPr/>
          <p:nvPr/>
        </p:nvSpPr>
        <p:spPr>
          <a:xfrm>
            <a:off x="1524000" y="3174415"/>
            <a:ext cx="9144000" cy="2209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015077-87FD-254B-84FC-3DCA22C909B6}"/>
              </a:ext>
            </a:extLst>
          </p:cNvPr>
          <p:cNvSpPr txBox="1"/>
          <p:nvPr/>
        </p:nvSpPr>
        <p:spPr>
          <a:xfrm>
            <a:off x="2978063" y="399424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&amp; </a:t>
            </a:r>
          </a:p>
          <a:p>
            <a:r>
              <a:rPr lang="en-US" dirty="0"/>
              <a:t>Medium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24795-8356-C344-B703-B10E2997155D}"/>
              </a:ext>
            </a:extLst>
          </p:cNvPr>
          <p:cNvSpPr txBox="1"/>
          <p:nvPr/>
        </p:nvSpPr>
        <p:spPr>
          <a:xfrm>
            <a:off x="8839200" y="413274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Sized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20AB809-1A4F-9443-A618-54CB324B6179}"/>
              </a:ext>
            </a:extLst>
          </p:cNvPr>
          <p:cNvSpPr/>
          <p:nvPr/>
        </p:nvSpPr>
        <p:spPr>
          <a:xfrm>
            <a:off x="5263019" y="3981206"/>
            <a:ext cx="3418562" cy="762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F50055E1-1F42-9949-AE85-30230940BD38}"/>
              </a:ext>
            </a:extLst>
          </p:cNvPr>
          <p:cNvSpPr/>
          <p:nvPr/>
        </p:nvSpPr>
        <p:spPr>
          <a:xfrm>
            <a:off x="3231047" y="469841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04D7819-87A8-604B-BED8-AADB2DE36B6B}"/>
              </a:ext>
            </a:extLst>
          </p:cNvPr>
          <p:cNvSpPr/>
          <p:nvPr/>
        </p:nvSpPr>
        <p:spPr>
          <a:xfrm flipV="1">
            <a:off x="3231047" y="2799050"/>
            <a:ext cx="484632" cy="978408"/>
          </a:xfrm>
          <a:prstGeom prst="down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9D64A-EDDE-E94B-8C96-528238D081D9}"/>
              </a:ext>
            </a:extLst>
          </p:cNvPr>
          <p:cNvSpPr txBox="1"/>
          <p:nvPr/>
        </p:nvSpPr>
        <p:spPr>
          <a:xfrm>
            <a:off x="1792005" y="2273677"/>
            <a:ext cx="156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MSE , OEMs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F2E9D-FF27-1A45-A998-C2B72F6081DE}"/>
              </a:ext>
            </a:extLst>
          </p:cNvPr>
          <p:cNvSpPr txBox="1"/>
          <p:nvPr/>
        </p:nvSpPr>
        <p:spPr>
          <a:xfrm>
            <a:off x="1911263" y="564819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designer / Maker / Artist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C413F6-6CB4-8A4B-BCC7-96345AB9D65B}"/>
              </a:ext>
            </a:extLst>
          </p:cNvPr>
          <p:cNvSpPr/>
          <p:nvPr/>
        </p:nvSpPr>
        <p:spPr>
          <a:xfrm>
            <a:off x="1600201" y="2031416"/>
            <a:ext cx="1987463" cy="853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8B19C3-C904-2D4A-8253-1350BBBB11E6}"/>
              </a:ext>
            </a:extLst>
          </p:cNvPr>
          <p:cNvSpPr/>
          <p:nvPr/>
        </p:nvSpPr>
        <p:spPr>
          <a:xfrm>
            <a:off x="1626296" y="5480228"/>
            <a:ext cx="3810000" cy="768173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18F54D-EA87-A345-9D98-1535D289FF3A}"/>
              </a:ext>
            </a:extLst>
          </p:cNvPr>
          <p:cNvSpPr/>
          <p:nvPr/>
        </p:nvSpPr>
        <p:spPr>
          <a:xfrm>
            <a:off x="3734845" y="2049969"/>
            <a:ext cx="2138819" cy="768173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5617F1-640E-1A41-AED8-624A87D85DF4}"/>
              </a:ext>
            </a:extLst>
          </p:cNvPr>
          <p:cNvSpPr/>
          <p:nvPr/>
        </p:nvSpPr>
        <p:spPr>
          <a:xfrm>
            <a:off x="3851886" y="2273677"/>
            <a:ext cx="20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Design House, SME 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1DF82C7-A7C4-9E49-A3D9-239E75B66D42}"/>
              </a:ext>
            </a:extLst>
          </p:cNvPr>
          <p:cNvSpPr/>
          <p:nvPr/>
        </p:nvSpPr>
        <p:spPr>
          <a:xfrm>
            <a:off x="4424230" y="240362"/>
            <a:ext cx="4343400" cy="180960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EEB1F7A-CADC-7240-ADF5-31636BD3524B}"/>
              </a:ext>
            </a:extLst>
          </p:cNvPr>
          <p:cNvSpPr/>
          <p:nvPr/>
        </p:nvSpPr>
        <p:spPr>
          <a:xfrm rot="18317671">
            <a:off x="3073541" y="3216679"/>
            <a:ext cx="5108764" cy="525373"/>
          </a:xfrm>
          <a:prstGeom prst="rightArrow">
            <a:avLst>
              <a:gd name="adj1" fmla="val 21390"/>
              <a:gd name="adj2" fmla="val 6192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D65F745-3A2E-C747-9007-8602655B6841}"/>
              </a:ext>
            </a:extLst>
          </p:cNvPr>
          <p:cNvSpPr/>
          <p:nvPr/>
        </p:nvSpPr>
        <p:spPr>
          <a:xfrm rot="18317671">
            <a:off x="4879095" y="1554573"/>
            <a:ext cx="1333077" cy="551166"/>
          </a:xfrm>
          <a:prstGeom prst="rightArrow">
            <a:avLst>
              <a:gd name="adj1" fmla="val 24126"/>
              <a:gd name="adj2" fmla="val 6192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E4BD99-0CE9-724B-A37A-5FB0E13E500C}"/>
              </a:ext>
            </a:extLst>
          </p:cNvPr>
          <p:cNvSpPr txBox="1"/>
          <p:nvPr/>
        </p:nvSpPr>
        <p:spPr>
          <a:xfrm>
            <a:off x="5698101" y="792352"/>
            <a:ext cx="179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Factory on Cloud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B7649B-F27C-1942-9509-5EBC4A03B760}"/>
              </a:ext>
            </a:extLst>
          </p:cNvPr>
          <p:cNvSpPr txBox="1"/>
          <p:nvPr/>
        </p:nvSpPr>
        <p:spPr>
          <a:xfrm>
            <a:off x="7724384" y="144049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Future Driver ….Need to build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3891DC-E807-0C44-AB20-5AFBCFF70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71" y="701392"/>
            <a:ext cx="8189504" cy="52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1ACAC6-FC02-4840-A661-42F138FF482E}"/>
              </a:ext>
            </a:extLst>
          </p:cNvPr>
          <p:cNvGrpSpPr/>
          <p:nvPr/>
        </p:nvGrpSpPr>
        <p:grpSpPr>
          <a:xfrm>
            <a:off x="2176117" y="825716"/>
            <a:ext cx="8001000" cy="5041684"/>
            <a:chOff x="2176117" y="825716"/>
            <a:chExt cx="8001000" cy="5041684"/>
          </a:xfrm>
        </p:grpSpPr>
        <p:sp>
          <p:nvSpPr>
            <p:cNvPr id="2" name="TextBox 1"/>
            <p:cNvSpPr txBox="1"/>
            <p:nvPr/>
          </p:nvSpPr>
          <p:spPr>
            <a:xfrm>
              <a:off x="2286000" y="1600200"/>
              <a:ext cx="7861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3D printing refers to a set of technologies which help to fabricate 3D objects layer by layer from digital input data . The inputs could be a 3D model / Medical Image slice data / Point cloud from a scan.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088834" y="825716"/>
              <a:ext cx="2281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Technology Definition </a:t>
              </a:r>
            </a:p>
          </p:txBody>
        </p:sp>
        <p:pic>
          <p:nvPicPr>
            <p:cNvPr id="4" name="image5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176117" y="2743200"/>
              <a:ext cx="8001000" cy="3124200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1786671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IMATE_PAGE_0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0" y="304800"/>
            <a:ext cx="4800600" cy="624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165D2-76CD-394E-809D-73DFF2611957}"/>
              </a:ext>
            </a:extLst>
          </p:cNvPr>
          <p:cNvSpPr txBox="1"/>
          <p:nvPr/>
        </p:nvSpPr>
        <p:spPr>
          <a:xfrm>
            <a:off x="7239000" y="2895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 to Part </a:t>
            </a:r>
          </a:p>
        </p:txBody>
      </p:sp>
    </p:spTree>
    <p:extLst>
      <p:ext uri="{BB962C8B-B14F-4D97-AF65-F5344CB8AC3E}">
        <p14:creationId xmlns:p14="http://schemas.microsoft.com/office/powerpoint/2010/main" val="165661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-printing1.jpg">
            <a:extLst>
              <a:ext uri="{FF2B5EF4-FFF2-40B4-BE49-F238E27FC236}">
                <a16:creationId xmlns:a16="http://schemas.microsoft.com/office/drawing/2014/main" id="{97B8B3D1-BDC4-4840-A0ED-A89579798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4820">
            <a:off x="2747417" y="1837885"/>
            <a:ext cx="6012481" cy="3487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0DB3F5-BE95-E64A-98A4-2FC4D4A4665C}"/>
              </a:ext>
            </a:extLst>
          </p:cNvPr>
          <p:cNvSpPr txBox="1"/>
          <p:nvPr/>
        </p:nvSpPr>
        <p:spPr>
          <a:xfrm>
            <a:off x="6553201" y="1948924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directly from CAD to PART</a:t>
            </a:r>
          </a:p>
        </p:txBody>
      </p:sp>
    </p:spTree>
    <p:extLst>
      <p:ext uri="{BB962C8B-B14F-4D97-AF65-F5344CB8AC3E}">
        <p14:creationId xmlns:p14="http://schemas.microsoft.com/office/powerpoint/2010/main" val="44105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B1044-1DEC-5F4F-BCA2-0B9F8B074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094566"/>
            <a:ext cx="8305800" cy="46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5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0EED3D-DB2C-D243-8D72-55FE9C5E9AB0}"/>
              </a:ext>
            </a:extLst>
          </p:cNvPr>
          <p:cNvGrpSpPr/>
          <p:nvPr/>
        </p:nvGrpSpPr>
        <p:grpSpPr>
          <a:xfrm>
            <a:off x="1549052" y="2678668"/>
            <a:ext cx="9118948" cy="2362200"/>
            <a:chOff x="25052" y="1752600"/>
            <a:chExt cx="9118948" cy="2362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E5A7D8-9AAA-E241-BDAD-F91863F4E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5" r="22129"/>
            <a:stretch/>
          </p:blipFill>
          <p:spPr>
            <a:xfrm>
              <a:off x="25052" y="1752600"/>
              <a:ext cx="2415887" cy="2362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9B818F-3FF5-FC43-8A81-DD20153FB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5" t="6780" b="18649"/>
            <a:stretch/>
          </p:blipFill>
          <p:spPr>
            <a:xfrm>
              <a:off x="2344434" y="1752600"/>
              <a:ext cx="2306305" cy="2362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6AAAD3-E220-9042-BC4D-5F7B2CFC1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t="13333" r="16667" b="23333"/>
            <a:stretch/>
          </p:blipFill>
          <p:spPr>
            <a:xfrm>
              <a:off x="4572000" y="1752600"/>
              <a:ext cx="2237873" cy="2362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C9FCC6-7C34-454D-8489-4AFB54E7F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13333" r="6666" b="30001"/>
            <a:stretch/>
          </p:blipFill>
          <p:spPr>
            <a:xfrm>
              <a:off x="6781800" y="1752600"/>
              <a:ext cx="2362200" cy="23622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070CB70-7221-294B-BE17-216007B49E47}"/>
              </a:ext>
            </a:extLst>
          </p:cNvPr>
          <p:cNvSpPr txBox="1"/>
          <p:nvPr/>
        </p:nvSpPr>
        <p:spPr>
          <a:xfrm>
            <a:off x="4408179" y="5193268"/>
            <a:ext cx="122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Chuck Hull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66414-6AD7-5A4E-8D24-27CF45194B21}"/>
              </a:ext>
            </a:extLst>
          </p:cNvPr>
          <p:cNvSpPr txBox="1"/>
          <p:nvPr/>
        </p:nvSpPr>
        <p:spPr>
          <a:xfrm>
            <a:off x="6516436" y="51932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Carl R. Deckard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A74DFA-460C-2F43-A977-32F3FEF0DE73}"/>
              </a:ext>
            </a:extLst>
          </p:cNvPr>
          <p:cNvSpPr txBox="1"/>
          <p:nvPr/>
        </p:nvSpPr>
        <p:spPr>
          <a:xfrm>
            <a:off x="8610600" y="51932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Steven Scott Crump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16481E-B730-9A49-B811-8CEA13876DD7}"/>
              </a:ext>
            </a:extLst>
          </p:cNvPr>
          <p:cNvSpPr txBox="1"/>
          <p:nvPr/>
        </p:nvSpPr>
        <p:spPr>
          <a:xfrm>
            <a:off x="2340752" y="2297668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3A463-27F2-0B4D-8D31-94F0BFEB1DE3}"/>
              </a:ext>
            </a:extLst>
          </p:cNvPr>
          <p:cNvSpPr txBox="1"/>
          <p:nvPr/>
        </p:nvSpPr>
        <p:spPr>
          <a:xfrm>
            <a:off x="4674879" y="2297668"/>
            <a:ext cx="69341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87518B-2DF1-F841-863A-63549001EA90}"/>
              </a:ext>
            </a:extLst>
          </p:cNvPr>
          <p:cNvSpPr txBox="1"/>
          <p:nvPr/>
        </p:nvSpPr>
        <p:spPr>
          <a:xfrm>
            <a:off x="6832340" y="2297668"/>
            <a:ext cx="1409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3EB192-3339-7A40-901E-37DCE6762510}"/>
              </a:ext>
            </a:extLst>
          </p:cNvPr>
          <p:cNvSpPr txBox="1"/>
          <p:nvPr/>
        </p:nvSpPr>
        <p:spPr>
          <a:xfrm>
            <a:off x="9102483" y="2297668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0F6372-37AA-0348-9858-A91CA61EF015}"/>
              </a:ext>
            </a:extLst>
          </p:cNvPr>
          <p:cNvSpPr txBox="1"/>
          <p:nvPr/>
        </p:nvSpPr>
        <p:spPr>
          <a:xfrm>
            <a:off x="1788229" y="5193268"/>
            <a:ext cx="197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Dr. Hideo Kodama 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82BA5-4E79-A242-AF88-86A035E7C1F2}"/>
              </a:ext>
            </a:extLst>
          </p:cNvPr>
          <p:cNvSpPr txBox="1"/>
          <p:nvPr/>
        </p:nvSpPr>
        <p:spPr>
          <a:xfrm>
            <a:off x="1549052" y="5562600"/>
            <a:ext cx="911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    RP ?		         SLA			SLS		       FDM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86A860-CA32-BB4E-B93B-6C722DB07EA3}"/>
              </a:ext>
            </a:extLst>
          </p:cNvPr>
          <p:cNvSpPr txBox="1"/>
          <p:nvPr/>
        </p:nvSpPr>
        <p:spPr>
          <a:xfrm>
            <a:off x="4416429" y="1269717"/>
            <a:ext cx="3516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3D Printing Pioneers</a:t>
            </a:r>
          </a:p>
        </p:txBody>
      </p:sp>
    </p:spTree>
    <p:extLst>
      <p:ext uri="{BB962C8B-B14F-4D97-AF65-F5344CB8AC3E}">
        <p14:creationId xmlns:p14="http://schemas.microsoft.com/office/powerpoint/2010/main" val="378288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4F7AD5-13CC-8645-9284-306D35FA6ACC}"/>
              </a:ext>
            </a:extLst>
          </p:cNvPr>
          <p:cNvSpPr txBox="1"/>
          <p:nvPr/>
        </p:nvSpPr>
        <p:spPr>
          <a:xfrm>
            <a:off x="2133600" y="5029201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Dr.</a:t>
            </a:r>
            <a:r>
              <a:rPr lang="en-IN" dirty="0"/>
              <a:t> Adrian Bowyer in 2005 started a open-source initiative to create a 3D printer that had the ability to build itself ! </a:t>
            </a:r>
          </a:p>
          <a:p>
            <a:endParaRPr lang="en-IN" dirty="0"/>
          </a:p>
          <a:p>
            <a:r>
              <a:rPr lang="en-IN" dirty="0"/>
              <a:t>He aptly named this ‘</a:t>
            </a:r>
            <a:r>
              <a:rPr lang="en-IN" dirty="0">
                <a:hlinkClick r:id="rId3"/>
              </a:rPr>
              <a:t>The Replication Rapid-Prototyper Project</a:t>
            </a:r>
            <a:r>
              <a:rPr lang="en-IN" dirty="0"/>
              <a:t>‘ (RepRap for short).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E8FC5-E411-D04A-9B03-28FCCC4BC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43001"/>
            <a:ext cx="7696200" cy="36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76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3F1A9D-630D-AC48-999A-C142C9C90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86000"/>
            <a:ext cx="8496730" cy="27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PDframework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781300" y="1524000"/>
            <a:ext cx="678180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42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c_kuka_011.jpg">
            <a:extLst>
              <a:ext uri="{FF2B5EF4-FFF2-40B4-BE49-F238E27FC236}">
                <a16:creationId xmlns:a16="http://schemas.microsoft.com/office/drawing/2014/main" id="{FC6C6006-ADAB-3D46-A736-E953EBDF9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447800"/>
            <a:ext cx="5791200" cy="4632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CF982B-F93C-0E4B-B178-DAE446A30BEF}"/>
              </a:ext>
            </a:extLst>
          </p:cNvPr>
          <p:cNvSpPr txBox="1"/>
          <p:nvPr/>
        </p:nvSpPr>
        <p:spPr>
          <a:xfrm>
            <a:off x="3810000" y="803754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Robot as a 3D Printer – Out of the box Printing</a:t>
            </a:r>
          </a:p>
        </p:txBody>
      </p:sp>
    </p:spTree>
    <p:extLst>
      <p:ext uri="{BB962C8B-B14F-4D97-AF65-F5344CB8AC3E}">
        <p14:creationId xmlns:p14="http://schemas.microsoft.com/office/powerpoint/2010/main" val="223477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orce-2015-Best-Children-Present-3D-Doodle-Pen-II-LED-Screen-3D-Stereo-Drawing-Pen-Compatible.jpg">
            <a:extLst>
              <a:ext uri="{FF2B5EF4-FFF2-40B4-BE49-F238E27FC236}">
                <a16:creationId xmlns:a16="http://schemas.microsoft.com/office/drawing/2014/main" id="{20BE9E71-443A-F544-AAE4-378D8B3CE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8200" y="1076325"/>
            <a:ext cx="1634490" cy="5791200"/>
          </a:xfrm>
          <a:prstGeom prst="rect">
            <a:avLst/>
          </a:prstGeom>
        </p:spPr>
      </p:pic>
      <p:pic>
        <p:nvPicPr>
          <p:cNvPr id="3" name="Picture 2" descr="3doodler-3d-printing-pen-free-abs-pla-3d-filament-31.gif">
            <a:extLst>
              <a:ext uri="{FF2B5EF4-FFF2-40B4-BE49-F238E27FC236}">
                <a16:creationId xmlns:a16="http://schemas.microsoft.com/office/drawing/2014/main" id="{1CB891A3-FBFE-E04F-A0FB-74793026DA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1524000" y="951420"/>
            <a:ext cx="5722657" cy="3772981"/>
          </a:xfrm>
          <a:prstGeom prst="rect">
            <a:avLst/>
          </a:prstGeom>
        </p:spPr>
      </p:pic>
      <p:pic>
        <p:nvPicPr>
          <p:cNvPr id="4" name="Picture 3" descr="pen-5.jpg">
            <a:extLst>
              <a:ext uri="{FF2B5EF4-FFF2-40B4-BE49-F238E27FC236}">
                <a16:creationId xmlns:a16="http://schemas.microsoft.com/office/drawing/2014/main" id="{8E8534F1-C7D2-8545-BCD3-BBACDAEB6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8D1CB"/>
              </a:clrFrom>
              <a:clrTo>
                <a:srgbClr val="D8D1CB">
                  <a:alpha val="0"/>
                </a:srgbClr>
              </a:clrTo>
            </a:clrChange>
            <a:lum bright="1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8062" y="4343400"/>
            <a:ext cx="1695893" cy="2514600"/>
          </a:xfrm>
          <a:prstGeom prst="rect">
            <a:avLst/>
          </a:prstGeom>
        </p:spPr>
      </p:pic>
      <p:pic>
        <p:nvPicPr>
          <p:cNvPr id="5" name="Picture 4" descr="SKU202818 (11).jpg">
            <a:extLst>
              <a:ext uri="{FF2B5EF4-FFF2-40B4-BE49-F238E27FC236}">
                <a16:creationId xmlns:a16="http://schemas.microsoft.com/office/drawing/2014/main" id="{5D5006AF-45FA-3248-B769-913870D09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2138">
            <a:off x="5438765" y="1524729"/>
            <a:ext cx="1905000" cy="3112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0ABC0-5282-6C45-8EE0-A810D2CEB407}"/>
              </a:ext>
            </a:extLst>
          </p:cNvPr>
          <p:cNvSpPr txBox="1"/>
          <p:nvPr/>
        </p:nvSpPr>
        <p:spPr>
          <a:xfrm>
            <a:off x="5563954" y="5867401"/>
            <a:ext cx="246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radley Hand" pitchFamily="2" charset="77"/>
              </a:rPr>
              <a:t>3D Doodler</a:t>
            </a:r>
          </a:p>
        </p:txBody>
      </p:sp>
    </p:spTree>
    <p:extLst>
      <p:ext uri="{BB962C8B-B14F-4D97-AF65-F5344CB8AC3E}">
        <p14:creationId xmlns:p14="http://schemas.microsoft.com/office/powerpoint/2010/main" val="951712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llphone.jpg">
            <a:extLst>
              <a:ext uri="{FF2B5EF4-FFF2-40B4-BE49-F238E27FC236}">
                <a16:creationId xmlns:a16="http://schemas.microsoft.com/office/drawing/2014/main" id="{C1CB6EAD-66D9-8046-9D05-B003AE3456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54" y="2349144"/>
            <a:ext cx="1280163" cy="191509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64904B-8B9D-B54C-AA16-E47C2DB62005}"/>
              </a:ext>
            </a:extLst>
          </p:cNvPr>
          <p:cNvSpPr txBox="1"/>
          <p:nvPr/>
        </p:nvSpPr>
        <p:spPr>
          <a:xfrm>
            <a:off x="669403" y="461874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Mockup Model of a cell Phone</a:t>
            </a:r>
          </a:p>
        </p:txBody>
      </p:sp>
      <p:pic>
        <p:nvPicPr>
          <p:cNvPr id="4" name="Picture 3" descr="reflector.jpg">
            <a:extLst>
              <a:ext uri="{FF2B5EF4-FFF2-40B4-BE49-F238E27FC236}">
                <a16:creationId xmlns:a16="http://schemas.microsoft.com/office/drawing/2014/main" id="{DB2005D9-EB12-684C-887F-C7B75819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672" y="2608882"/>
            <a:ext cx="2278449" cy="1522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4B2833-05C0-BD4E-9750-BF527BBEB0B8}"/>
              </a:ext>
            </a:extLst>
          </p:cNvPr>
          <p:cNvSpPr txBox="1"/>
          <p:nvPr/>
        </p:nvSpPr>
        <p:spPr>
          <a:xfrm>
            <a:off x="4423457" y="4853134"/>
            <a:ext cx="257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validation Model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5D9994E-ED0F-F644-A158-BEF25955CC30}"/>
              </a:ext>
            </a:extLst>
          </p:cNvPr>
          <p:cNvSpPr/>
          <p:nvPr/>
        </p:nvSpPr>
        <p:spPr>
          <a:xfrm>
            <a:off x="2152891" y="2916304"/>
            <a:ext cx="2048718" cy="775503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71DDE69-3F8F-4D42-BD46-61600E279892}"/>
              </a:ext>
            </a:extLst>
          </p:cNvPr>
          <p:cNvSpPr/>
          <p:nvPr/>
        </p:nvSpPr>
        <p:spPr>
          <a:xfrm>
            <a:off x="6587924" y="2929808"/>
            <a:ext cx="2046790" cy="775503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798F2-A1D1-B74A-9EC9-D2F289BB7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86" y="2117650"/>
            <a:ext cx="3071149" cy="2303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A01E4-845C-3A44-A22F-C2E9367D5CA9}"/>
              </a:ext>
            </a:extLst>
          </p:cNvPr>
          <p:cNvSpPr txBox="1"/>
          <p:nvPr/>
        </p:nvSpPr>
        <p:spPr>
          <a:xfrm>
            <a:off x="9132424" y="4698804"/>
            <a:ext cx="148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End user part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80CEE-4058-B549-9E9F-EC6B5F2ED3A3}"/>
              </a:ext>
            </a:extLst>
          </p:cNvPr>
          <p:cNvSpPr txBox="1"/>
          <p:nvPr/>
        </p:nvSpPr>
        <p:spPr>
          <a:xfrm>
            <a:off x="2476982" y="1249549"/>
            <a:ext cx="754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Changing capabilities of 3D Printing since 30 years 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101D1CC-CB94-9146-B80E-D50DB7C7AA69}"/>
              </a:ext>
            </a:extLst>
          </p:cNvPr>
          <p:cNvSpPr/>
          <p:nvPr/>
        </p:nvSpPr>
        <p:spPr>
          <a:xfrm>
            <a:off x="0" y="5277538"/>
            <a:ext cx="12053104" cy="682906"/>
          </a:xfrm>
          <a:prstGeom prst="rightArrow">
            <a:avLst/>
          </a:prstGeom>
          <a:solidFill>
            <a:srgbClr val="D9D9D9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62E675-EB34-B548-B9C8-BD2793DC043F}"/>
              </a:ext>
            </a:extLst>
          </p:cNvPr>
          <p:cNvSpPr txBox="1"/>
          <p:nvPr/>
        </p:nvSpPr>
        <p:spPr>
          <a:xfrm>
            <a:off x="9630137" y="5439585"/>
            <a:ext cx="7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34F84-4016-B748-BF5D-04C70908CA9A}"/>
              </a:ext>
            </a:extLst>
          </p:cNvPr>
          <p:cNvSpPr txBox="1"/>
          <p:nvPr/>
        </p:nvSpPr>
        <p:spPr>
          <a:xfrm>
            <a:off x="5231758" y="545115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BFFCC-3787-714F-96D2-973AFF3A847D}"/>
              </a:ext>
            </a:extLst>
          </p:cNvPr>
          <p:cNvSpPr txBox="1"/>
          <p:nvPr/>
        </p:nvSpPr>
        <p:spPr>
          <a:xfrm>
            <a:off x="1226917" y="5451159"/>
            <a:ext cx="70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1986</a:t>
            </a:r>
          </a:p>
        </p:txBody>
      </p:sp>
    </p:spTree>
    <p:extLst>
      <p:ext uri="{BB962C8B-B14F-4D97-AF65-F5344CB8AC3E}">
        <p14:creationId xmlns:p14="http://schemas.microsoft.com/office/powerpoint/2010/main" val="4230821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>
            <a:extLst>
              <a:ext uri="{FF2B5EF4-FFF2-40B4-BE49-F238E27FC236}">
                <a16:creationId xmlns:a16="http://schemas.microsoft.com/office/drawing/2014/main" id="{7D8002D7-3EBE-BE4E-A5C5-667E03F8D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2949575"/>
            <a:ext cx="80406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0">
                <a:latin typeface="Helvetica Light" panose="020B0403020202020204" pitchFamily="34" charset="0"/>
              </a:rPr>
              <a:t>No Economy of Scale</a:t>
            </a:r>
          </a:p>
        </p:txBody>
      </p:sp>
    </p:spTree>
    <p:extLst>
      <p:ext uri="{BB962C8B-B14F-4D97-AF65-F5344CB8AC3E}">
        <p14:creationId xmlns:p14="http://schemas.microsoft.com/office/powerpoint/2010/main" val="2612161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2C027A9D-22BF-B942-8003-F3D5D4AB0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3827" r="55540" b="18649"/>
          <a:stretch>
            <a:fillRect/>
          </a:stretch>
        </p:blipFill>
        <p:spPr bwMode="auto">
          <a:xfrm>
            <a:off x="3581400" y="2133600"/>
            <a:ext cx="5468937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031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3D_printing_industrial_consumer.jpg">
            <a:extLst>
              <a:ext uri="{FF2B5EF4-FFF2-40B4-BE49-F238E27FC236}">
                <a16:creationId xmlns:a16="http://schemas.microsoft.com/office/drawing/2014/main" id="{C8289F81-8310-A740-A335-9A4142A0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r="15730"/>
          <a:stretch>
            <a:fillRect/>
          </a:stretch>
        </p:blipFill>
        <p:spPr bwMode="auto">
          <a:xfrm>
            <a:off x="2984500" y="141288"/>
            <a:ext cx="5865813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014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>
            <a:extLst>
              <a:ext uri="{FF2B5EF4-FFF2-40B4-BE49-F238E27FC236}">
                <a16:creationId xmlns:a16="http://schemas.microsoft.com/office/drawing/2014/main" id="{9759C536-802C-FA4D-AB08-4BFA367C6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2828925"/>
            <a:ext cx="94027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0">
                <a:latin typeface="Helvetica Light" panose="020B0403020202020204" pitchFamily="34" charset="0"/>
              </a:rPr>
              <a:t>Complexity comes for Free</a:t>
            </a:r>
          </a:p>
        </p:txBody>
      </p:sp>
    </p:spTree>
    <p:extLst>
      <p:ext uri="{BB962C8B-B14F-4D97-AF65-F5344CB8AC3E}">
        <p14:creationId xmlns:p14="http://schemas.microsoft.com/office/powerpoint/2010/main" val="680865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6C32097-ED4C-4F4E-8F54-6CB4D4694866}"/>
              </a:ext>
            </a:extLst>
          </p:cNvPr>
          <p:cNvGrpSpPr/>
          <p:nvPr/>
        </p:nvGrpSpPr>
        <p:grpSpPr>
          <a:xfrm>
            <a:off x="3398838" y="1916113"/>
            <a:ext cx="5554662" cy="3571875"/>
            <a:chOff x="3398838" y="1916113"/>
            <a:chExt cx="5554662" cy="3571875"/>
          </a:xfrm>
        </p:grpSpPr>
        <p:pic>
          <p:nvPicPr>
            <p:cNvPr id="22529" name="Picture 1">
              <a:extLst>
                <a:ext uri="{FF2B5EF4-FFF2-40B4-BE49-F238E27FC236}">
                  <a16:creationId xmlns:a16="http://schemas.microsoft.com/office/drawing/2014/main" id="{2CEA7C4B-3353-3249-9221-DA261C6B8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3" t="23827" r="9183" b="20309"/>
            <a:stretch>
              <a:fillRect/>
            </a:stretch>
          </p:blipFill>
          <p:spPr bwMode="auto">
            <a:xfrm>
              <a:off x="3398838" y="1916113"/>
              <a:ext cx="5554662" cy="357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F76EF5-F2FF-674D-977C-C2D17CEA055A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4038600"/>
              <a:ext cx="38862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E1C9E8D-19ED-B248-A15F-363CE4DCB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5800" y="3962400"/>
              <a:ext cx="365760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6420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248400"/>
            <a:ext cx="3505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Ref: Rapid Prototyping – </a:t>
            </a:r>
            <a:r>
              <a:rPr lang="en-US" sz="900" dirty="0" err="1"/>
              <a:t>Rafiq</a:t>
            </a:r>
            <a:r>
              <a:rPr lang="en-US" sz="900" dirty="0"/>
              <a:t> </a:t>
            </a:r>
            <a:r>
              <a:rPr lang="en-US" sz="900" dirty="0" err="1"/>
              <a:t>Noorani</a:t>
            </a:r>
            <a:endParaRPr lang="en-US" sz="900" dirty="0"/>
          </a:p>
        </p:txBody>
      </p:sp>
      <p:pic>
        <p:nvPicPr>
          <p:cNvPr id="4" name="Picture 3" descr="RPT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1" y="1287936"/>
            <a:ext cx="5169321" cy="5341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1143001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The 3D Printing Advantage</a:t>
            </a:r>
          </a:p>
        </p:txBody>
      </p:sp>
    </p:spTree>
    <p:extLst>
      <p:ext uri="{BB962C8B-B14F-4D97-AF65-F5344CB8AC3E}">
        <p14:creationId xmlns:p14="http://schemas.microsoft.com/office/powerpoint/2010/main" val="221593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>
            <a:extLst>
              <a:ext uri="{FF2B5EF4-FFF2-40B4-BE49-F238E27FC236}">
                <a16:creationId xmlns:a16="http://schemas.microsoft.com/office/drawing/2014/main" id="{12843FAE-D0DB-294E-8B08-1E6606D42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2330450"/>
            <a:ext cx="95583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600" b="0">
                <a:latin typeface="Helvetica Light" panose="020B0403020202020204" pitchFamily="34" charset="0"/>
              </a:rPr>
              <a:t>New design thinking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600" b="0">
                <a:latin typeface="Helvetica Light" panose="020B0403020202020204" pitchFamily="34" charset="0"/>
              </a:rPr>
              <a:t>Customization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600" b="0">
                <a:latin typeface="Helvetica Light" panose="020B0403020202020204" pitchFamily="34" charset="0"/>
              </a:rPr>
              <a:t>Need for Small Batch and even one part !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600" b="0">
                <a:latin typeface="Helvetica Light" panose="020B0403020202020204" pitchFamily="34" charset="0"/>
              </a:rPr>
              <a:t>Optimization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600" b="0">
                <a:latin typeface="Helvetica Light" panose="020B0403020202020204" pitchFamily="34" charset="0"/>
              </a:rPr>
              <a:t>Value Delivery</a:t>
            </a:r>
          </a:p>
        </p:txBody>
      </p:sp>
    </p:spTree>
    <p:extLst>
      <p:ext uri="{BB962C8B-B14F-4D97-AF65-F5344CB8AC3E}">
        <p14:creationId xmlns:p14="http://schemas.microsoft.com/office/powerpoint/2010/main" val="559400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C5A39-661A-1B46-88DA-97EA8491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50" y="1540700"/>
            <a:ext cx="2117015" cy="987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97FBC-4B4A-C84D-89A4-38FF2423C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02" y="914400"/>
            <a:ext cx="3298523" cy="2447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3AA008-EB11-294D-87F2-82C94D272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369" y="3390429"/>
            <a:ext cx="3107153" cy="2718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3D2C7D-196D-AC4B-A197-F18F108F1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894" y="3361691"/>
            <a:ext cx="4038953" cy="3026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50514-5C4F-4E49-8D8F-694023DAB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395" y="2700411"/>
            <a:ext cx="2304857" cy="1554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BF014-A8BA-BF4F-83EE-7C33D703F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872" y="2528047"/>
            <a:ext cx="2315973" cy="1718303"/>
          </a:xfrm>
          <a:prstGeom prst="rect">
            <a:avLst/>
          </a:prstGeom>
        </p:spPr>
      </p:pic>
      <p:sp>
        <p:nvSpPr>
          <p:cNvPr id="15" name="Curved Right Arrow 14">
            <a:extLst>
              <a:ext uri="{FF2B5EF4-FFF2-40B4-BE49-F238E27FC236}">
                <a16:creationId xmlns:a16="http://schemas.microsoft.com/office/drawing/2014/main" id="{5EFBAB4F-652D-7A47-99C4-7BA91D048FD7}"/>
              </a:ext>
            </a:extLst>
          </p:cNvPr>
          <p:cNvSpPr/>
          <p:nvPr/>
        </p:nvSpPr>
        <p:spPr>
          <a:xfrm rot="19495088">
            <a:off x="2589445" y="1188707"/>
            <a:ext cx="1975612" cy="4375194"/>
          </a:xfrm>
          <a:prstGeom prst="curvedRightArrow">
            <a:avLst>
              <a:gd name="adj1" fmla="val 4712"/>
              <a:gd name="adj2" fmla="val 16243"/>
              <a:gd name="adj3" fmla="val 204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943C7-1907-4D4A-96A2-68ECD6313FA7}"/>
              </a:ext>
            </a:extLst>
          </p:cNvPr>
          <p:cNvSpPr txBox="1"/>
          <p:nvPr/>
        </p:nvSpPr>
        <p:spPr>
          <a:xfrm>
            <a:off x="4068962" y="5859997"/>
            <a:ext cx="338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Designing is an iterative process </a:t>
            </a:r>
          </a:p>
        </p:txBody>
      </p:sp>
    </p:spTree>
    <p:extLst>
      <p:ext uri="{BB962C8B-B14F-4D97-AF65-F5344CB8AC3E}">
        <p14:creationId xmlns:p14="http://schemas.microsoft.com/office/powerpoint/2010/main" val="3919756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25908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Emergence of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The New Customer </a:t>
            </a:r>
          </a:p>
        </p:txBody>
      </p:sp>
    </p:spTree>
    <p:extLst>
      <p:ext uri="{BB962C8B-B14F-4D97-AF65-F5344CB8AC3E}">
        <p14:creationId xmlns:p14="http://schemas.microsoft.com/office/powerpoint/2010/main" val="1362072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ug-rehab-benefits-individualized-treatmen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79" y="1598291"/>
            <a:ext cx="4454802" cy="34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1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20160918-WA0005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1371601"/>
            <a:ext cx="3881341" cy="50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5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>
            <a:extLst>
              <a:ext uri="{FF2B5EF4-FFF2-40B4-BE49-F238E27FC236}">
                <a16:creationId xmlns:a16="http://schemas.microsoft.com/office/drawing/2014/main" id="{873E392B-D030-2342-922C-D0DEB2FAC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25" y="2486025"/>
            <a:ext cx="67627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0">
                <a:latin typeface="Helvetica Light" panose="020B0403020202020204" pitchFamily="34" charset="0"/>
              </a:rPr>
              <a:t>Manufacturing World’s new Challenge </a:t>
            </a:r>
          </a:p>
        </p:txBody>
      </p:sp>
    </p:spTree>
    <p:extLst>
      <p:ext uri="{BB962C8B-B14F-4D97-AF65-F5344CB8AC3E}">
        <p14:creationId xmlns:p14="http://schemas.microsoft.com/office/powerpoint/2010/main" val="942350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>
            <a:extLst>
              <a:ext uri="{FF2B5EF4-FFF2-40B4-BE49-F238E27FC236}">
                <a16:creationId xmlns:a16="http://schemas.microsoft.com/office/drawing/2014/main" id="{4CBACABA-B41C-9543-B403-7D895E6C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2881313"/>
            <a:ext cx="2381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0">
                <a:latin typeface="Helvetica Light" panose="020B0403020202020204" pitchFamily="34" charset="0"/>
              </a:rPr>
              <a:t>Agility </a:t>
            </a:r>
          </a:p>
        </p:txBody>
      </p:sp>
    </p:spTree>
    <p:extLst>
      <p:ext uri="{BB962C8B-B14F-4D97-AF65-F5344CB8AC3E}">
        <p14:creationId xmlns:p14="http://schemas.microsoft.com/office/powerpoint/2010/main" val="3033477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jpg">
            <a:extLst>
              <a:ext uri="{FF2B5EF4-FFF2-40B4-BE49-F238E27FC236}">
                <a16:creationId xmlns:a16="http://schemas.microsoft.com/office/drawing/2014/main" id="{2F1E4ACF-2BF8-7F46-B223-ACB16D38E58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8000" y="2406520"/>
            <a:ext cx="5577509" cy="2067881"/>
          </a:xfrm>
          <a:prstGeom prst="rect">
            <a:avLst/>
          </a:prstGeom>
          <a:ln/>
        </p:spPr>
      </p:pic>
      <p:pic>
        <p:nvPicPr>
          <p:cNvPr id="3" name="Picture 2" descr="ANIMATE_PAGE_01.png">
            <a:extLst>
              <a:ext uri="{FF2B5EF4-FFF2-40B4-BE49-F238E27FC236}">
                <a16:creationId xmlns:a16="http://schemas.microsoft.com/office/drawing/2014/main" id="{BE197187-A423-174C-8FDF-0290F923BC1E}"/>
              </a:ext>
            </a:extLst>
          </p:cNvPr>
          <p:cNvPicPr/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47618" t="42206" r="11802"/>
          <a:stretch/>
        </p:blipFill>
        <p:spPr>
          <a:xfrm>
            <a:off x="6681620" y="3374810"/>
            <a:ext cx="559944" cy="1099591"/>
          </a:xfrm>
          <a:prstGeom prst="rect">
            <a:avLst/>
          </a:prstGeom>
        </p:spPr>
      </p:pic>
      <p:pic>
        <p:nvPicPr>
          <p:cNvPr id="4" name="Picture 3" descr="ANIMATE_PAGE_01.png">
            <a:extLst>
              <a:ext uri="{FF2B5EF4-FFF2-40B4-BE49-F238E27FC236}">
                <a16:creationId xmlns:a16="http://schemas.microsoft.com/office/drawing/2014/main" id="{8F0992DF-AC27-F948-879E-8A8578C1381A}"/>
              </a:ext>
            </a:extLst>
          </p:cNvPr>
          <p:cNvPicPr/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47618" t="42206" r="11802"/>
          <a:stretch/>
        </p:blipFill>
        <p:spPr>
          <a:xfrm>
            <a:off x="8241395" y="3374810"/>
            <a:ext cx="559944" cy="10995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5842EF-CAE2-B440-A491-9EC3C4B5495A}"/>
              </a:ext>
            </a:extLst>
          </p:cNvPr>
          <p:cNvSpPr/>
          <p:nvPr/>
        </p:nvSpPr>
        <p:spPr>
          <a:xfrm>
            <a:off x="8136814" y="3202890"/>
            <a:ext cx="760163" cy="1421176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C5F67B-C598-D045-B914-C00063558A0D}"/>
              </a:ext>
            </a:extLst>
          </p:cNvPr>
          <p:cNvCxnSpPr>
            <a:stCxn id="5" idx="0"/>
            <a:endCxn id="5" idx="2"/>
          </p:cNvCxnSpPr>
          <p:nvPr/>
        </p:nvCxnSpPr>
        <p:spPr>
          <a:xfrm>
            <a:off x="8516896" y="3202890"/>
            <a:ext cx="0" cy="1421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apezoid 6">
            <a:extLst>
              <a:ext uri="{FF2B5EF4-FFF2-40B4-BE49-F238E27FC236}">
                <a16:creationId xmlns:a16="http://schemas.microsoft.com/office/drawing/2014/main" id="{7CA24B0D-1CA4-D44C-914C-377CEA8258A0}"/>
              </a:ext>
            </a:extLst>
          </p:cNvPr>
          <p:cNvSpPr/>
          <p:nvPr/>
        </p:nvSpPr>
        <p:spPr>
          <a:xfrm flipV="1">
            <a:off x="8478336" y="3202890"/>
            <a:ext cx="77118" cy="264405"/>
          </a:xfrm>
          <a:prstGeom prst="trapezoid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174909-6CE2-274D-87FB-58C0305281E1}"/>
              </a:ext>
            </a:extLst>
          </p:cNvPr>
          <p:cNvSpPr/>
          <p:nvPr/>
        </p:nvSpPr>
        <p:spPr>
          <a:xfrm>
            <a:off x="9963800" y="3202890"/>
            <a:ext cx="332582" cy="1421176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0C10A3-F4C1-4949-B8D5-8752B37F6D9A}"/>
              </a:ext>
            </a:extLst>
          </p:cNvPr>
          <p:cNvSpPr/>
          <p:nvPr/>
        </p:nvSpPr>
        <p:spPr>
          <a:xfrm rot="1066062">
            <a:off x="10679488" y="3351942"/>
            <a:ext cx="332582" cy="1421176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NIMATE_PAGE_01.png">
            <a:extLst>
              <a:ext uri="{FF2B5EF4-FFF2-40B4-BE49-F238E27FC236}">
                <a16:creationId xmlns:a16="http://schemas.microsoft.com/office/drawing/2014/main" id="{A80AE1AC-CD0E-3C46-9176-BA871828A512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7618" t="42206" r="11802"/>
          <a:stretch/>
        </p:blipFill>
        <p:spPr>
          <a:xfrm>
            <a:off x="10296382" y="2535692"/>
            <a:ext cx="559944" cy="1099591"/>
          </a:xfrm>
          <a:prstGeom prst="rect">
            <a:avLst/>
          </a:prstGeom>
        </p:spPr>
      </p:pic>
      <p:sp>
        <p:nvSpPr>
          <p:cNvPr id="11" name="Trapezoid 10">
            <a:extLst>
              <a:ext uri="{FF2B5EF4-FFF2-40B4-BE49-F238E27FC236}">
                <a16:creationId xmlns:a16="http://schemas.microsoft.com/office/drawing/2014/main" id="{7719238C-4492-9D41-A3BC-0FB5BF2F7C80}"/>
              </a:ext>
            </a:extLst>
          </p:cNvPr>
          <p:cNvSpPr/>
          <p:nvPr/>
        </p:nvSpPr>
        <p:spPr>
          <a:xfrm flipV="1">
            <a:off x="10525898" y="2297672"/>
            <a:ext cx="77118" cy="264405"/>
          </a:xfrm>
          <a:prstGeom prst="trapezoi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NIMATE_PAGE_01.png">
            <a:extLst>
              <a:ext uri="{FF2B5EF4-FFF2-40B4-BE49-F238E27FC236}">
                <a16:creationId xmlns:a16="http://schemas.microsoft.com/office/drawing/2014/main" id="{A91E7523-0F34-2147-AAFA-7B6EBE4E6225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7618" t="42206" r="11802"/>
          <a:stretch/>
        </p:blipFill>
        <p:spPr>
          <a:xfrm>
            <a:off x="8896977" y="5199938"/>
            <a:ext cx="559944" cy="109959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527E371-0A00-4547-AAF1-ABFBEA81CEB2}"/>
              </a:ext>
            </a:extLst>
          </p:cNvPr>
          <p:cNvSpPr/>
          <p:nvPr/>
        </p:nvSpPr>
        <p:spPr>
          <a:xfrm>
            <a:off x="8478336" y="5064741"/>
            <a:ext cx="1366093" cy="1388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F4ADE9-2C03-CE45-95EF-7A76D6878F18}"/>
              </a:ext>
            </a:extLst>
          </p:cNvPr>
          <p:cNvSpPr txBox="1"/>
          <p:nvPr/>
        </p:nvSpPr>
        <p:spPr>
          <a:xfrm>
            <a:off x="7861390" y="4759263"/>
            <a:ext cx="1046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Mold making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8130B-496A-374B-BAE7-EBEA46B98FEF}"/>
              </a:ext>
            </a:extLst>
          </p:cNvPr>
          <p:cNvSpPr txBox="1"/>
          <p:nvPr/>
        </p:nvSpPr>
        <p:spPr>
          <a:xfrm>
            <a:off x="10737056" y="4759263"/>
            <a:ext cx="958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De Molding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7D54FF-2CF9-8748-9D7E-14B11884C6F6}"/>
              </a:ext>
            </a:extLst>
          </p:cNvPr>
          <p:cNvSpPr txBox="1"/>
          <p:nvPr/>
        </p:nvSpPr>
        <p:spPr>
          <a:xfrm>
            <a:off x="6615243" y="4633248"/>
            <a:ext cx="103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Master Pattern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C078BD-0A5A-B84E-84D3-A789D7016A78}"/>
              </a:ext>
            </a:extLst>
          </p:cNvPr>
          <p:cNvSpPr txBox="1"/>
          <p:nvPr/>
        </p:nvSpPr>
        <p:spPr>
          <a:xfrm>
            <a:off x="7941224" y="1832761"/>
            <a:ext cx="375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Vacuum Casting Process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035982-B351-7A41-8CF1-E20A652BDAD2}"/>
              </a:ext>
            </a:extLst>
          </p:cNvPr>
          <p:cNvSpPr txBox="1"/>
          <p:nvPr/>
        </p:nvSpPr>
        <p:spPr>
          <a:xfrm>
            <a:off x="1986411" y="1832761"/>
            <a:ext cx="3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3D Printing Process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D9FA26C8-1877-6A46-BD1B-D2F87B0E1AAC}"/>
              </a:ext>
            </a:extLst>
          </p:cNvPr>
          <p:cNvSpPr/>
          <p:nvPr/>
        </p:nvSpPr>
        <p:spPr>
          <a:xfrm>
            <a:off x="5912749" y="3926763"/>
            <a:ext cx="541866" cy="135767"/>
          </a:xfrm>
          <a:prstGeom prst="rightArrow">
            <a:avLst>
              <a:gd name="adj1" fmla="val 50000"/>
              <a:gd name="adj2" fmla="val 22899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181925EF-13E3-3043-8E06-CF4EB8EE65DA}"/>
              </a:ext>
            </a:extLst>
          </p:cNvPr>
          <p:cNvSpPr/>
          <p:nvPr/>
        </p:nvSpPr>
        <p:spPr>
          <a:xfrm>
            <a:off x="7437025" y="3924605"/>
            <a:ext cx="541866" cy="135767"/>
          </a:xfrm>
          <a:prstGeom prst="rightArrow">
            <a:avLst>
              <a:gd name="adj1" fmla="val 50000"/>
              <a:gd name="adj2" fmla="val 22899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7C04234-BAF4-064B-86F1-D85F316643AC}"/>
              </a:ext>
            </a:extLst>
          </p:cNvPr>
          <p:cNvSpPr/>
          <p:nvPr/>
        </p:nvSpPr>
        <p:spPr>
          <a:xfrm>
            <a:off x="9201342" y="3913478"/>
            <a:ext cx="541866" cy="135767"/>
          </a:xfrm>
          <a:prstGeom prst="rightArrow">
            <a:avLst>
              <a:gd name="adj1" fmla="val 50000"/>
              <a:gd name="adj2" fmla="val 22899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iped Right Arrow 21">
            <a:extLst>
              <a:ext uri="{FF2B5EF4-FFF2-40B4-BE49-F238E27FC236}">
                <a16:creationId xmlns:a16="http://schemas.microsoft.com/office/drawing/2014/main" id="{5D762884-97F4-3A4E-8F18-A09358A24DDB}"/>
              </a:ext>
            </a:extLst>
          </p:cNvPr>
          <p:cNvSpPr/>
          <p:nvPr/>
        </p:nvSpPr>
        <p:spPr>
          <a:xfrm rot="8027615">
            <a:off x="9345594" y="5031910"/>
            <a:ext cx="1059935" cy="336056"/>
          </a:xfrm>
          <a:prstGeom prst="stripedRightArrow">
            <a:avLst>
              <a:gd name="adj1" fmla="val 50861"/>
              <a:gd name="adj2" fmla="val 14511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A8588-DCF8-9D4E-9C5D-42503C01488F}"/>
              </a:ext>
            </a:extLst>
          </p:cNvPr>
          <p:cNvSpPr txBox="1"/>
          <p:nvPr/>
        </p:nvSpPr>
        <p:spPr>
          <a:xfrm>
            <a:off x="2918564" y="1077239"/>
            <a:ext cx="688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Helvetica" pitchFamily="2" charset="0"/>
              </a:rPr>
              <a:t>3D printing enabled batch production  </a:t>
            </a:r>
          </a:p>
        </p:txBody>
      </p:sp>
    </p:spTree>
    <p:extLst>
      <p:ext uri="{BB962C8B-B14F-4D97-AF65-F5344CB8AC3E}">
        <p14:creationId xmlns:p14="http://schemas.microsoft.com/office/powerpoint/2010/main" val="2174135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460178-19479125-thumbnail.jpg">
            <a:extLst>
              <a:ext uri="{FF2B5EF4-FFF2-40B4-BE49-F238E27FC236}">
                <a16:creationId xmlns:a16="http://schemas.microsoft.com/office/drawing/2014/main" id="{7EA89CFC-83D4-BF42-9A2B-7C10B67F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4651" y="1099344"/>
            <a:ext cx="6922698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48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81B8AB-655E-064D-8F0A-838865B6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53" y="1851068"/>
            <a:ext cx="5485107" cy="30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57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4BB82-6247-A940-9DE5-5F57E3F94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62000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05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FD29F-C071-7E49-A6E8-D1855AD2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0" y="482600"/>
            <a:ext cx="36830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9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81290" y="1604978"/>
            <a:ext cx="6248400" cy="403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FC8F6-18FE-E04C-B1EE-D5030020AA1A}"/>
              </a:ext>
            </a:extLst>
          </p:cNvPr>
          <p:cNvSpPr txBox="1"/>
          <p:nvPr/>
        </p:nvSpPr>
        <p:spPr>
          <a:xfrm>
            <a:off x="4038600" y="5791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Business Case : Why we need to test ideas </a:t>
            </a:r>
          </a:p>
        </p:txBody>
      </p:sp>
    </p:spTree>
    <p:extLst>
      <p:ext uri="{BB962C8B-B14F-4D97-AF65-F5344CB8AC3E}">
        <p14:creationId xmlns:p14="http://schemas.microsoft.com/office/powerpoint/2010/main" val="3684285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1" y="2388637"/>
            <a:ext cx="6410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The Future of 3D Printing: </a:t>
            </a: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moving beyond prototyping to </a:t>
            </a:r>
          </a:p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Parts for End use.... </a:t>
            </a:r>
            <a:endParaRPr lang="en-IN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64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515D7-16CC-094C-86B2-012968863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50464"/>
            <a:ext cx="6705600" cy="495707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632474-9578-D840-97FC-4EBD00774CEB}"/>
              </a:ext>
            </a:extLst>
          </p:cNvPr>
          <p:cNvSpPr/>
          <p:nvPr/>
        </p:nvSpPr>
        <p:spPr>
          <a:xfrm>
            <a:off x="2895600" y="3810000"/>
            <a:ext cx="19812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3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BF879B2F-2FB1-C546-9206-881D38B61BB3}"/>
              </a:ext>
            </a:extLst>
          </p:cNvPr>
          <p:cNvSpPr/>
          <p:nvPr/>
        </p:nvSpPr>
        <p:spPr>
          <a:xfrm>
            <a:off x="3962400" y="2362200"/>
            <a:ext cx="4086616" cy="2133600"/>
          </a:xfrm>
          <a:prstGeom prst="rightArrow">
            <a:avLst>
              <a:gd name="adj1" fmla="val 47651"/>
              <a:gd name="adj2" fmla="val 32975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B9B86-A5E0-8845-AEB7-41EFCD823646}"/>
              </a:ext>
            </a:extLst>
          </p:cNvPr>
          <p:cNvSpPr txBox="1"/>
          <p:nvPr/>
        </p:nvSpPr>
        <p:spPr>
          <a:xfrm>
            <a:off x="2334016" y="2828837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Supply Chain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46808-3991-944D-85DF-7C1538A7792C}"/>
              </a:ext>
            </a:extLst>
          </p:cNvPr>
          <p:cNvSpPr txBox="1"/>
          <p:nvPr/>
        </p:nvSpPr>
        <p:spPr>
          <a:xfrm>
            <a:off x="8201416" y="2828837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Demand Chain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5E106-241D-9144-A855-78029237C460}"/>
              </a:ext>
            </a:extLst>
          </p:cNvPr>
          <p:cNvSpPr txBox="1"/>
          <p:nvPr/>
        </p:nvSpPr>
        <p:spPr>
          <a:xfrm>
            <a:off x="3962400" y="138103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The Digital Switch in SCM</a:t>
            </a:r>
          </a:p>
        </p:txBody>
      </p:sp>
    </p:spTree>
    <p:extLst>
      <p:ext uri="{BB962C8B-B14F-4D97-AF65-F5344CB8AC3E}">
        <p14:creationId xmlns:p14="http://schemas.microsoft.com/office/powerpoint/2010/main" val="1869199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F92BF57C-FEE0-3D48-897F-94ECF72849E7}"/>
              </a:ext>
            </a:extLst>
          </p:cNvPr>
          <p:cNvSpPr/>
          <p:nvPr/>
        </p:nvSpPr>
        <p:spPr>
          <a:xfrm>
            <a:off x="4330700" y="2362200"/>
            <a:ext cx="3733800" cy="2133600"/>
          </a:xfrm>
          <a:prstGeom prst="rightArrow">
            <a:avLst>
              <a:gd name="adj1" fmla="val 47651"/>
              <a:gd name="adj2" fmla="val 32975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E3536-C434-E742-9E95-34A1B7C5851A}"/>
              </a:ext>
            </a:extLst>
          </p:cNvPr>
          <p:cNvSpPr txBox="1"/>
          <p:nvPr/>
        </p:nvSpPr>
        <p:spPr>
          <a:xfrm>
            <a:off x="2349500" y="2828836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Product </a:t>
            </a:r>
          </a:p>
          <a:p>
            <a:r>
              <a:rPr lang="en-US" sz="3600" dirty="0">
                <a:latin typeface="Helvetica" pitchFamily="2" charset="0"/>
              </a:rPr>
              <a:t>Delivery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06362-2569-EF4A-B858-354842EA1222}"/>
              </a:ext>
            </a:extLst>
          </p:cNvPr>
          <p:cNvSpPr txBox="1"/>
          <p:nvPr/>
        </p:nvSpPr>
        <p:spPr>
          <a:xfrm>
            <a:off x="8216900" y="2828836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Value</a:t>
            </a:r>
          </a:p>
          <a:p>
            <a:r>
              <a:rPr lang="en-US" sz="3600" dirty="0">
                <a:latin typeface="Helvetica" pitchFamily="2" charset="0"/>
              </a:rPr>
              <a:t>Delivery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329D2-6325-4D4E-80CD-1823A1095CFD}"/>
              </a:ext>
            </a:extLst>
          </p:cNvPr>
          <p:cNvSpPr txBox="1"/>
          <p:nvPr/>
        </p:nvSpPr>
        <p:spPr>
          <a:xfrm>
            <a:off x="3977884" y="138103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The Digital Switch in SCM</a:t>
            </a:r>
          </a:p>
        </p:txBody>
      </p:sp>
    </p:spTree>
    <p:extLst>
      <p:ext uri="{BB962C8B-B14F-4D97-AF65-F5344CB8AC3E}">
        <p14:creationId xmlns:p14="http://schemas.microsoft.com/office/powerpoint/2010/main" val="3944759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A5874-CF84-D645-AF75-19C4DFF0F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11217" r="10457" b="17671"/>
          <a:stretch/>
        </p:blipFill>
        <p:spPr>
          <a:xfrm>
            <a:off x="8998857" y="2450132"/>
            <a:ext cx="3193143" cy="303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C34DDA-DEAB-3D40-A9F9-8D75473E7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6"/>
          <a:stretch/>
        </p:blipFill>
        <p:spPr>
          <a:xfrm rot="10800000">
            <a:off x="0" y="3291959"/>
            <a:ext cx="12192000" cy="1266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D62A13-E478-E54A-9FAE-1DE467723FA7}"/>
              </a:ext>
            </a:extLst>
          </p:cNvPr>
          <p:cNvSpPr txBox="1"/>
          <p:nvPr/>
        </p:nvSpPr>
        <p:spPr>
          <a:xfrm>
            <a:off x="101602" y="3596759"/>
            <a:ext cx="92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Idea /</a:t>
            </a:r>
          </a:p>
          <a:p>
            <a:r>
              <a:rPr lang="en-GB" b="1" dirty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C8CA0-DCB3-9242-BA15-E7ADFB9AA88E}"/>
              </a:ext>
            </a:extLst>
          </p:cNvPr>
          <p:cNvSpPr txBox="1"/>
          <p:nvPr/>
        </p:nvSpPr>
        <p:spPr>
          <a:xfrm>
            <a:off x="1756229" y="3727387"/>
            <a:ext cx="62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3A7BA-71C1-CB40-A471-B0D34A174732}"/>
              </a:ext>
            </a:extLst>
          </p:cNvPr>
          <p:cNvSpPr txBox="1"/>
          <p:nvPr/>
        </p:nvSpPr>
        <p:spPr>
          <a:xfrm>
            <a:off x="2931886" y="3727387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Export / Pre process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F0A9C-87AD-C449-B8D8-C4B050B4E538}"/>
              </a:ext>
            </a:extLst>
          </p:cNvPr>
          <p:cNvSpPr txBox="1"/>
          <p:nvPr/>
        </p:nvSpPr>
        <p:spPr>
          <a:xfrm>
            <a:off x="5689600" y="3567732"/>
            <a:ext cx="1190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3D Printing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CA666-8D17-B342-8466-AAAECD3DCCEC}"/>
              </a:ext>
            </a:extLst>
          </p:cNvPr>
          <p:cNvSpPr txBox="1"/>
          <p:nvPr/>
        </p:nvSpPr>
        <p:spPr>
          <a:xfrm>
            <a:off x="7605485" y="3741901"/>
            <a:ext cx="25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Post processing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19188-0CFB-0845-AACD-849EC04397DC}"/>
              </a:ext>
            </a:extLst>
          </p:cNvPr>
          <p:cNvSpPr txBox="1"/>
          <p:nvPr/>
        </p:nvSpPr>
        <p:spPr>
          <a:xfrm>
            <a:off x="10087428" y="3770932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Applications 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F5A2324-C08A-EC42-B6E8-33968BC34DD4}"/>
              </a:ext>
            </a:extLst>
          </p:cNvPr>
          <p:cNvSpPr/>
          <p:nvPr/>
        </p:nvSpPr>
        <p:spPr>
          <a:xfrm>
            <a:off x="1059544" y="1954060"/>
            <a:ext cx="2075542" cy="109115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2582600-6FAF-554E-9E3B-92B6CC1EDC62}"/>
              </a:ext>
            </a:extLst>
          </p:cNvPr>
          <p:cNvSpPr/>
          <p:nvPr/>
        </p:nvSpPr>
        <p:spPr>
          <a:xfrm rot="10800000">
            <a:off x="1081316" y="4634528"/>
            <a:ext cx="2075542" cy="97713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69756B0D-3BA6-F842-AA22-62BEE4313A4B}"/>
              </a:ext>
            </a:extLst>
          </p:cNvPr>
          <p:cNvSpPr/>
          <p:nvPr/>
        </p:nvSpPr>
        <p:spPr>
          <a:xfrm>
            <a:off x="5203374" y="1979112"/>
            <a:ext cx="2075542" cy="110238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AF449C0F-B04E-B74D-AD1C-7E527F5425CD}"/>
              </a:ext>
            </a:extLst>
          </p:cNvPr>
          <p:cNvSpPr/>
          <p:nvPr/>
        </p:nvSpPr>
        <p:spPr>
          <a:xfrm rot="10800000">
            <a:off x="5254172" y="4670814"/>
            <a:ext cx="2075542" cy="99094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04A5E-B580-4240-9A5E-D68B7160505A}"/>
              </a:ext>
            </a:extLst>
          </p:cNvPr>
          <p:cNvSpPr txBox="1"/>
          <p:nvPr/>
        </p:nvSpPr>
        <p:spPr>
          <a:xfrm>
            <a:off x="1901372" y="2304984"/>
            <a:ext cx="134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723E2C-8C3B-F04E-8840-1DE5C94EF2AA}"/>
              </a:ext>
            </a:extLst>
          </p:cNvPr>
          <p:cNvSpPr txBox="1"/>
          <p:nvPr/>
        </p:nvSpPr>
        <p:spPr>
          <a:xfrm>
            <a:off x="1785257" y="5178816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DfAM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EDDA19-5F83-3F41-BF98-B4B913B37603}"/>
              </a:ext>
            </a:extLst>
          </p:cNvPr>
          <p:cNvSpPr txBox="1"/>
          <p:nvPr/>
        </p:nvSpPr>
        <p:spPr>
          <a:xfrm>
            <a:off x="5733144" y="224692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Materials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032503-E7D3-7A4C-9597-9FB264B58EBF}"/>
              </a:ext>
            </a:extLst>
          </p:cNvPr>
          <p:cNvSpPr txBox="1"/>
          <p:nvPr/>
        </p:nvSpPr>
        <p:spPr>
          <a:xfrm>
            <a:off x="5979885" y="520784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CARE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CF38D5-888E-6B44-A653-0C8B4C82F86A}"/>
              </a:ext>
            </a:extLst>
          </p:cNvPr>
          <p:cNvSpPr/>
          <p:nvPr/>
        </p:nvSpPr>
        <p:spPr>
          <a:xfrm>
            <a:off x="5529942" y="3190359"/>
            <a:ext cx="1509486" cy="1422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B668C8-156A-214D-8C4E-FD97B0087460}"/>
              </a:ext>
            </a:extLst>
          </p:cNvPr>
          <p:cNvSpPr txBox="1"/>
          <p:nvPr/>
        </p:nvSpPr>
        <p:spPr>
          <a:xfrm>
            <a:off x="2542783" y="1052186"/>
            <a:ext cx="807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Helvetica" pitchFamily="2" charset="0"/>
              </a:rPr>
              <a:t>Digital Manufacturing offering World Opportunities… </a:t>
            </a:r>
          </a:p>
        </p:txBody>
      </p:sp>
    </p:spTree>
    <p:extLst>
      <p:ext uri="{BB962C8B-B14F-4D97-AF65-F5344CB8AC3E}">
        <p14:creationId xmlns:p14="http://schemas.microsoft.com/office/powerpoint/2010/main" val="3726710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0161201_090627~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625683"/>
            <a:ext cx="5638800" cy="1589845"/>
          </a:xfrm>
          <a:prstGeom prst="rect">
            <a:avLst/>
          </a:prstGeom>
        </p:spPr>
      </p:pic>
      <p:pic>
        <p:nvPicPr>
          <p:cNvPr id="6" name="Picture 5" descr="Screen Shot 2016-08-04 at 16.18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71600"/>
            <a:ext cx="6324600" cy="24162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295900" y="16764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Thanks!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6878" y="5685047"/>
            <a:ext cx="412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gp@imaginarium.io</a:t>
            </a:r>
            <a:r>
              <a:rPr lang="en-US" dirty="0"/>
              <a:t> / 9930069776</a:t>
            </a:r>
          </a:p>
        </p:txBody>
      </p:sp>
    </p:spTree>
    <p:extLst>
      <p:ext uri="{BB962C8B-B14F-4D97-AF65-F5344CB8AC3E}">
        <p14:creationId xmlns:p14="http://schemas.microsoft.com/office/powerpoint/2010/main" val="3078078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90909"/>
            <a:ext cx="3737150" cy="21551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00224" y="1457236"/>
            <a:ext cx="8348677" cy="4697245"/>
            <a:chOff x="-617687" y="1447800"/>
            <a:chExt cx="10352133" cy="6181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856" y="1462419"/>
              <a:ext cx="2947589" cy="231303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" t="6828" r="7333" b="5233"/>
            <a:stretch/>
          </p:blipFill>
          <p:spPr>
            <a:xfrm>
              <a:off x="2971800" y="1447800"/>
              <a:ext cx="3428884" cy="234367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3" r="10999"/>
            <a:stretch/>
          </p:blipFill>
          <p:spPr>
            <a:xfrm>
              <a:off x="-617687" y="1463822"/>
              <a:ext cx="3203315" cy="2311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lum bright="3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114800"/>
              <a:ext cx="1839331" cy="241169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97702" y="5320645"/>
              <a:ext cx="2736744" cy="230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latin typeface="Arial" pitchFamily="34" charset="0"/>
                  <a:cs typeface="Arial" pitchFamily="34" charset="0"/>
                </a:rPr>
                <a:t>Different types of prototypes at different stages of the product development process.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126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istrateur\Bureau\Differenti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2438400"/>
            <a:ext cx="2133600" cy="2389162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D:\TEMP\Presentation\Moteur Stress.gif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257801" y="2590800"/>
            <a:ext cx="2453055" cy="222202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D:\TEMP\Presentation\Robot.gif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1981200" y="2667000"/>
            <a:ext cx="2852810" cy="225058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62200" y="1295401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While Virtual Models help visualize the concepts and analyze for collision, heat transfer, induced forces and kinematics,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3667" y="525780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Real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models in hand provides the touch and feel to take a hard business decision will always be needed before one invests into very costly tooling </a:t>
            </a:r>
          </a:p>
        </p:txBody>
      </p:sp>
    </p:spTree>
    <p:extLst>
      <p:ext uri="{BB962C8B-B14F-4D97-AF65-F5344CB8AC3E}">
        <p14:creationId xmlns:p14="http://schemas.microsoft.com/office/powerpoint/2010/main" val="319437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57409C-5476-DC43-B71B-15EBBC122FE0}"/>
              </a:ext>
            </a:extLst>
          </p:cNvPr>
          <p:cNvSpPr txBox="1"/>
          <p:nvPr/>
        </p:nvSpPr>
        <p:spPr>
          <a:xfrm>
            <a:off x="3093929" y="2442575"/>
            <a:ext cx="6713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Production Technology : </a:t>
            </a:r>
          </a:p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of Making Things </a:t>
            </a:r>
          </a:p>
        </p:txBody>
      </p:sp>
    </p:spTree>
    <p:extLst>
      <p:ext uri="{BB962C8B-B14F-4D97-AF65-F5344CB8AC3E}">
        <p14:creationId xmlns:p14="http://schemas.microsoft.com/office/powerpoint/2010/main" val="1139014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FFA09-2206-9A43-95F6-1D0C52EBA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38200"/>
            <a:ext cx="7721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93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B867DE-5A16-8448-8336-118C9602C544}"/>
              </a:ext>
            </a:extLst>
          </p:cNvPr>
          <p:cNvSpPr txBox="1"/>
          <p:nvPr/>
        </p:nvSpPr>
        <p:spPr>
          <a:xfrm>
            <a:off x="3492500" y="26670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3D Printing </a:t>
            </a:r>
            <a:r>
              <a:rPr lang="en-US" sz="3600" dirty="0">
                <a:latin typeface="Helvetica" pitchFamily="2" charset="0"/>
              </a:rPr>
              <a:t>– Is it a Disruptive Technology ?</a:t>
            </a:r>
          </a:p>
        </p:txBody>
      </p:sp>
    </p:spTree>
    <p:extLst>
      <p:ext uri="{BB962C8B-B14F-4D97-AF65-F5344CB8AC3E}">
        <p14:creationId xmlns:p14="http://schemas.microsoft.com/office/powerpoint/2010/main" val="3264350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8955</TotalTime>
  <Words>497</Words>
  <Application>Microsoft Macintosh PowerPoint</Application>
  <PresentationFormat>Widescreen</PresentationFormat>
  <Paragraphs>114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 Unicode MS</vt:lpstr>
      <vt:lpstr>Arial</vt:lpstr>
      <vt:lpstr>Bradley Hand</vt:lpstr>
      <vt:lpstr>Calibri</vt:lpstr>
      <vt:lpstr>Helvetica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guruprasad.rao</dc:creator>
  <cp:lastModifiedBy>it@imaginarium.io</cp:lastModifiedBy>
  <cp:revision>639</cp:revision>
  <cp:lastPrinted>2019-09-08T17:34:53Z</cp:lastPrinted>
  <dcterms:created xsi:type="dcterms:W3CDTF">2013-08-16T23:19:18Z</dcterms:created>
  <dcterms:modified xsi:type="dcterms:W3CDTF">2020-06-18T08:51:32Z</dcterms:modified>
</cp:coreProperties>
</file>