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75" r:id="rId4"/>
    <p:sldId id="276" r:id="rId5"/>
    <p:sldId id="277" r:id="rId6"/>
    <p:sldId id="278" r:id="rId7"/>
    <p:sldId id="257" r:id="rId8"/>
    <p:sldId id="272" r:id="rId9"/>
    <p:sldId id="27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35F"/>
    <a:srgbClr val="4F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28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44013-E1D1-9743-BCB8-45DC69B9E70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B776-DA0C-184C-A31E-D0B059FD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12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9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BE2F4FF-6DC3-4129-8993-D79FB7C76A90}"/>
              </a:ext>
            </a:extLst>
          </p:cNvPr>
          <p:cNvSpPr/>
          <p:nvPr userDrawn="1"/>
        </p:nvSpPr>
        <p:spPr>
          <a:xfrm>
            <a:off x="298842" y="124479"/>
            <a:ext cx="1101354" cy="1014575"/>
          </a:xfrm>
          <a:prstGeom prst="roundRect">
            <a:avLst/>
          </a:prstGeom>
          <a:solidFill>
            <a:schemeClr val="tx1"/>
          </a:solidFill>
          <a:ln>
            <a:solidFill>
              <a:srgbClr val="5BD3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D3703-E19C-4CEB-926A-09C5A263A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477" r="31028" b="38171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5E1C7B-ACBA-4B87-8733-7F71A8EB9DC3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D1BCD-580B-9349-8DCE-3BC9CE2C8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14E331D-F8B1-4EB3-AD6A-F28FCC7B7431}"/>
              </a:ext>
            </a:extLst>
          </p:cNvPr>
          <p:cNvSpPr/>
          <p:nvPr userDrawn="1"/>
        </p:nvSpPr>
        <p:spPr>
          <a:xfrm>
            <a:off x="6091721" y="6058670"/>
            <a:ext cx="2732431" cy="680663"/>
          </a:xfrm>
          <a:prstGeom prst="roundRect">
            <a:avLst/>
          </a:prstGeom>
          <a:solidFill>
            <a:schemeClr val="tx1"/>
          </a:solidFill>
          <a:ln>
            <a:solidFill>
              <a:srgbClr val="4FC2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FC07A-6F44-432A-8091-1FC4C2D22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13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4322DBEA-CC85-4169-9EB3-BD9F1CCC1049}"/>
              </a:ext>
            </a:extLst>
          </p:cNvPr>
          <p:cNvSpPr/>
          <p:nvPr userDrawn="1"/>
        </p:nvSpPr>
        <p:spPr>
          <a:xfrm>
            <a:off x="298842" y="124479"/>
            <a:ext cx="1101354" cy="1014575"/>
          </a:xfrm>
          <a:prstGeom prst="roundRect">
            <a:avLst/>
          </a:prstGeom>
          <a:solidFill>
            <a:schemeClr val="tx1"/>
          </a:solidFill>
          <a:ln>
            <a:solidFill>
              <a:srgbClr val="5BD3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EC750-ECA7-45CF-96C7-E28AAEF83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477" r="31028" b="38171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55E37F0-1739-434B-AE34-079F01DD64AE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D1BCD-580B-9349-8DCE-3BC9CE2C8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CDA4B43-9241-48B9-AB17-A875D1A027DD}"/>
              </a:ext>
            </a:extLst>
          </p:cNvPr>
          <p:cNvSpPr/>
          <p:nvPr userDrawn="1"/>
        </p:nvSpPr>
        <p:spPr>
          <a:xfrm>
            <a:off x="6091721" y="6058670"/>
            <a:ext cx="2732431" cy="680663"/>
          </a:xfrm>
          <a:prstGeom prst="roundRect">
            <a:avLst/>
          </a:prstGeom>
          <a:solidFill>
            <a:schemeClr val="tx1"/>
          </a:solidFill>
          <a:ln>
            <a:solidFill>
              <a:srgbClr val="4FC2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0C9887-8584-4953-899F-C5C3A02CE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13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3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011876-8C10-5F4A-85C8-4A81F35B782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1BCD-580B-9349-8DCE-3BC9CE2C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09F5B7-FE74-4949-80FE-BCD15A8E91E6}"/>
              </a:ext>
            </a:extLst>
          </p:cNvPr>
          <p:cNvSpPr txBox="1"/>
          <p:nvPr/>
        </p:nvSpPr>
        <p:spPr>
          <a:xfrm>
            <a:off x="256854" y="274801"/>
            <a:ext cx="745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Jumbo Sanitizer – an Arduino product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383D0-5402-411E-B833-2DBDB5419276}"/>
              </a:ext>
            </a:extLst>
          </p:cNvPr>
          <p:cNvSpPr txBox="1"/>
          <p:nvPr/>
        </p:nvSpPr>
        <p:spPr>
          <a:xfrm>
            <a:off x="0" y="1001137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dirty="0"/>
              <a:t>Connecting the dots … </a:t>
            </a:r>
          </a:p>
          <a:p>
            <a:endParaRPr lang="en-IN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At the height of lock down ,it’s a challenge </a:t>
            </a:r>
          </a:p>
          <a:p>
            <a:r>
              <a:rPr lang="en-IN" sz="2400" dirty="0"/>
              <a:t>    to make things work with the available resources – you                  	don’t have choices.</a:t>
            </a:r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Indian hobbyist are die-hard in every given situations.</a:t>
            </a:r>
            <a:endParaRPr lang="en-US" sz="24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E</a:t>
            </a:r>
            <a:r>
              <a:rPr lang="en-IN" sz="2800" dirty="0"/>
              <a:t>lectronic</a:t>
            </a:r>
            <a:r>
              <a:rPr lang="en-IN" sz="2400" dirty="0"/>
              <a:t> hobbyist all over our country  can deploy electronics in all possible ways, so that they can help mankind to fight this pandemic</a:t>
            </a:r>
            <a:r>
              <a:rPr lang="en-IN" sz="2000" dirty="0"/>
              <a:t>.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With this indomitable spirit ,we the Indians are </a:t>
            </a:r>
          </a:p>
          <a:p>
            <a:r>
              <a:rPr lang="en-IN" sz="2400" dirty="0"/>
              <a:t>     going to win over the pandemic for sure!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BDCC97D-6315-4EBB-A5B7-45D84018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47" y="5827747"/>
            <a:ext cx="2404153" cy="10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044663-83C8-4809-AE88-1C90A5A3FC0A}"/>
              </a:ext>
            </a:extLst>
          </p:cNvPr>
          <p:cNvSpPr txBox="1"/>
          <p:nvPr/>
        </p:nvSpPr>
        <p:spPr>
          <a:xfrm>
            <a:off x="2300438" y="2444817"/>
            <a:ext cx="4905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Questions ?</a:t>
            </a:r>
          </a:p>
        </p:txBody>
      </p:sp>
      <p:pic>
        <p:nvPicPr>
          <p:cNvPr id="9" name="Picture 8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FC045FDF-0A5A-48C2-AF27-89959DE9E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09F5B7-FE74-4949-80FE-BCD15A8E91E6}"/>
              </a:ext>
            </a:extLst>
          </p:cNvPr>
          <p:cNvSpPr txBox="1"/>
          <p:nvPr/>
        </p:nvSpPr>
        <p:spPr>
          <a:xfrm>
            <a:off x="256854" y="28119"/>
            <a:ext cx="745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Principal  is non-touch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383D0-5402-411E-B833-2DBDB5419276}"/>
              </a:ext>
            </a:extLst>
          </p:cNvPr>
          <p:cNvSpPr txBox="1"/>
          <p:nvPr/>
        </p:nvSpPr>
        <p:spPr>
          <a:xfrm>
            <a:off x="256854" y="697426"/>
            <a:ext cx="78083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 A Jar – </a:t>
            </a:r>
            <a:r>
              <a:rPr lang="en-IN" sz="2400" dirty="0"/>
              <a:t>The bigger the better [less </a:t>
            </a:r>
            <a:r>
              <a:rPr lang="en-IN" sz="2400" dirty="0" err="1"/>
              <a:t>topups</a:t>
            </a:r>
            <a:r>
              <a:rPr lang="en-IN" sz="2400" dirty="0"/>
              <a:t>]</a:t>
            </a:r>
          </a:p>
          <a:p>
            <a:endParaRPr lang="en-IN" sz="2400" b="1" dirty="0"/>
          </a:p>
          <a:p>
            <a:r>
              <a:rPr lang="en-IN" sz="2400" b="1" dirty="0"/>
              <a:t>A Trigger.</a:t>
            </a:r>
          </a:p>
          <a:p>
            <a:pPr marL="457200" indent="-457200">
              <a:buAutoNum type="arabicPeriod"/>
            </a:pPr>
            <a:r>
              <a:rPr lang="en-IN" sz="2400" dirty="0"/>
              <a:t>Infrared proximity sensors</a:t>
            </a:r>
          </a:p>
          <a:p>
            <a:pPr marL="457200" indent="-457200">
              <a:buAutoNum type="arabicPeriod"/>
            </a:pPr>
            <a:r>
              <a:rPr lang="en-IN" sz="2400" dirty="0"/>
              <a:t>Ultrasonic sensor [0 to 4 meter]</a:t>
            </a:r>
          </a:p>
          <a:p>
            <a:pPr marL="457200" indent="-457200">
              <a:buAutoNum type="arabicPeriod"/>
            </a:pPr>
            <a:r>
              <a:rPr lang="en-IN" sz="2400" dirty="0"/>
              <a:t>Laser distance sensors</a:t>
            </a:r>
          </a:p>
          <a:p>
            <a:pPr marL="457200" indent="-457200">
              <a:buAutoNum type="arabicPeriod"/>
            </a:pPr>
            <a:r>
              <a:rPr lang="en-IN" sz="2400" dirty="0"/>
              <a:t>Doppler </a:t>
            </a:r>
            <a:r>
              <a:rPr lang="en-IN" sz="2400" dirty="0" err="1"/>
              <a:t>rader</a:t>
            </a:r>
            <a:endParaRPr lang="en-IN" sz="2400" dirty="0"/>
          </a:p>
          <a:p>
            <a:endParaRPr lang="en-IN" sz="2400" dirty="0"/>
          </a:p>
          <a:p>
            <a:r>
              <a:rPr lang="en-IN" sz="2400" b="1" dirty="0"/>
              <a:t>A Spray Mechanism.</a:t>
            </a:r>
          </a:p>
          <a:p>
            <a:pPr marL="457200" indent="-457200">
              <a:buAutoNum type="arabicPeriod"/>
            </a:pPr>
            <a:r>
              <a:rPr lang="en-IN" sz="2400" dirty="0"/>
              <a:t>By operating a lever [Servo controlled]</a:t>
            </a:r>
          </a:p>
          <a:p>
            <a:pPr marL="457200" indent="-457200">
              <a:buAutoNum type="arabicPeriod"/>
            </a:pPr>
            <a:r>
              <a:rPr lang="en-IN" sz="2400" dirty="0"/>
              <a:t>By running a pump from top</a:t>
            </a:r>
          </a:p>
          <a:p>
            <a:pPr marL="457200" indent="-457200">
              <a:buAutoNum type="arabicPeriod"/>
            </a:pPr>
            <a:r>
              <a:rPr lang="en-IN" sz="2400" dirty="0"/>
              <a:t>By running a submersible pump</a:t>
            </a:r>
          </a:p>
          <a:p>
            <a:endParaRPr lang="en-IN" sz="2400" dirty="0"/>
          </a:p>
          <a:p>
            <a:r>
              <a:rPr lang="en-IN" sz="2400" b="1" dirty="0"/>
              <a:t>Spray nozzles</a:t>
            </a:r>
            <a:r>
              <a:rPr lang="en-IN" sz="2400" dirty="0"/>
              <a:t>.</a:t>
            </a:r>
          </a:p>
          <a:p>
            <a:endParaRPr lang="en-IN" sz="2400" dirty="0"/>
          </a:p>
          <a:p>
            <a:r>
              <a:rPr lang="en-IN" sz="2400" b="1" dirty="0"/>
              <a:t>A power supply.</a:t>
            </a:r>
            <a:endParaRPr lang="en-US" sz="2000" b="1" dirty="0"/>
          </a:p>
        </p:txBody>
      </p:sp>
      <p:pic>
        <p:nvPicPr>
          <p:cNvPr id="5" name="Picture 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BDCC97D-6315-4EBB-A5B7-45D84018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09F5B7-FE74-4949-80FE-BCD15A8E91E6}"/>
              </a:ext>
            </a:extLst>
          </p:cNvPr>
          <p:cNvSpPr txBox="1"/>
          <p:nvPr/>
        </p:nvSpPr>
        <p:spPr>
          <a:xfrm>
            <a:off x="256854" y="274801"/>
            <a:ext cx="745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Principal  is non-touch and no choice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383D0-5402-411E-B833-2DBDB5419276}"/>
              </a:ext>
            </a:extLst>
          </p:cNvPr>
          <p:cNvSpPr txBox="1"/>
          <p:nvPr/>
        </p:nvSpPr>
        <p:spPr>
          <a:xfrm>
            <a:off x="256854" y="944006"/>
            <a:ext cx="780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 </a:t>
            </a:r>
            <a:r>
              <a:rPr lang="en-IN" sz="2400" dirty="0"/>
              <a:t>We salvaged everything that came in our way</a:t>
            </a:r>
            <a:endParaRPr lang="en-US" sz="2000" dirty="0"/>
          </a:p>
        </p:txBody>
      </p:sp>
      <p:pic>
        <p:nvPicPr>
          <p:cNvPr id="5" name="Picture 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BDCC97D-6315-4EBB-A5B7-45D84018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F95A0-1D88-4790-B41C-F464A33A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81" y="1405671"/>
            <a:ext cx="3401420" cy="2551065"/>
          </a:xfrm>
          <a:prstGeom prst="rect">
            <a:avLst/>
          </a:prstGeom>
        </p:spPr>
      </p:pic>
      <p:pic>
        <p:nvPicPr>
          <p:cNvPr id="14" name="Picture 13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5B752B2D-F42C-42A4-A9A4-DFC5AFBEC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7" y="1405670"/>
            <a:ext cx="4079614" cy="54394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AAA06F-F473-4042-AFA9-2DED6558EB1D}"/>
              </a:ext>
            </a:extLst>
          </p:cNvPr>
          <p:cNvSpPr txBox="1"/>
          <p:nvPr/>
        </p:nvSpPr>
        <p:spPr>
          <a:xfrm>
            <a:off x="4232953" y="4818580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 – at registration hall</a:t>
            </a:r>
          </a:p>
          <a:p>
            <a:r>
              <a:rPr lang="en-US" dirty="0"/>
              <a:t>2.5 liter capacity  - one </a:t>
            </a:r>
            <a:r>
              <a:rPr lang="en-US" dirty="0" err="1"/>
              <a:t>topup</a:t>
            </a:r>
            <a:r>
              <a:rPr lang="en-US" dirty="0"/>
              <a:t> / 3 days</a:t>
            </a:r>
          </a:p>
        </p:txBody>
      </p:sp>
    </p:spTree>
    <p:extLst>
      <p:ext uri="{BB962C8B-B14F-4D97-AF65-F5344CB8AC3E}">
        <p14:creationId xmlns:p14="http://schemas.microsoft.com/office/powerpoint/2010/main" val="168570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09F5B7-FE74-4949-80FE-BCD15A8E91E6}"/>
              </a:ext>
            </a:extLst>
          </p:cNvPr>
          <p:cNvSpPr txBox="1"/>
          <p:nvPr/>
        </p:nvSpPr>
        <p:spPr>
          <a:xfrm>
            <a:off x="256854" y="274801"/>
            <a:ext cx="745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 and people liked it</a:t>
            </a:r>
          </a:p>
        </p:txBody>
      </p:sp>
      <p:pic>
        <p:nvPicPr>
          <p:cNvPr id="5" name="Picture 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BDCC97D-6315-4EBB-A5B7-45D84018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  <p:pic>
        <p:nvPicPr>
          <p:cNvPr id="6" name="Picture 5" descr="A picture containing indoor, building, sitting, pink&#10;&#10;Description automatically generated">
            <a:extLst>
              <a:ext uri="{FF2B5EF4-FFF2-40B4-BE49-F238E27FC236}">
                <a16:creationId xmlns:a16="http://schemas.microsoft.com/office/drawing/2014/main" id="{97A40102-7737-4D72-9E25-E4F08044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156"/>
            <a:ext cx="321945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ED5BA-491C-4B8C-A281-7DF5D85AEC07}"/>
              </a:ext>
            </a:extLst>
          </p:cNvPr>
          <p:cNvSpPr txBox="1"/>
          <p:nvPr/>
        </p:nvSpPr>
        <p:spPr>
          <a:xfrm>
            <a:off x="3537520" y="3267182"/>
            <a:ext cx="4774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Hallway entrance </a:t>
            </a:r>
          </a:p>
          <a:p>
            <a:r>
              <a:rPr lang="en-US" dirty="0"/>
              <a:t>2500 liter capacity  - one </a:t>
            </a:r>
            <a:r>
              <a:rPr lang="en-US" dirty="0" err="1"/>
              <a:t>topup</a:t>
            </a:r>
            <a:r>
              <a:rPr lang="en-US" dirty="0"/>
              <a:t> / 25 days</a:t>
            </a:r>
          </a:p>
        </p:txBody>
      </p:sp>
    </p:spTree>
    <p:extLst>
      <p:ext uri="{BB962C8B-B14F-4D97-AF65-F5344CB8AC3E}">
        <p14:creationId xmlns:p14="http://schemas.microsoft.com/office/powerpoint/2010/main" val="111628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09F5B7-FE74-4949-80FE-BCD15A8E91E6}"/>
              </a:ext>
            </a:extLst>
          </p:cNvPr>
          <p:cNvSpPr txBox="1"/>
          <p:nvPr/>
        </p:nvSpPr>
        <p:spPr>
          <a:xfrm>
            <a:off x="256854" y="274801"/>
            <a:ext cx="745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 We went bigger – 5litre</a:t>
            </a:r>
          </a:p>
        </p:txBody>
      </p:sp>
      <p:pic>
        <p:nvPicPr>
          <p:cNvPr id="5" name="Picture 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BDCC97D-6315-4EBB-A5B7-45D84018A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  <p:pic>
        <p:nvPicPr>
          <p:cNvPr id="2" name="5-litre-sanitizer">
            <a:hlinkClick r:id="" action="ppaction://media"/>
            <a:extLst>
              <a:ext uri="{FF2B5EF4-FFF2-40B4-BE49-F238E27FC236}">
                <a16:creationId xmlns:a16="http://schemas.microsoft.com/office/drawing/2014/main" id="{5C7AE464-9D8E-4FEC-B119-F40E8379DA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3791" y="798021"/>
            <a:ext cx="2235200" cy="406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F6551-07DF-419F-8B01-9A1EF0CD1B97}"/>
              </a:ext>
            </a:extLst>
          </p:cNvPr>
          <p:cNvSpPr txBox="1"/>
          <p:nvPr/>
        </p:nvSpPr>
        <p:spPr>
          <a:xfrm>
            <a:off x="0" y="5385241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Conference hall ! </a:t>
            </a:r>
          </a:p>
        </p:txBody>
      </p:sp>
    </p:spTree>
    <p:extLst>
      <p:ext uri="{BB962C8B-B14F-4D97-AF65-F5344CB8AC3E}">
        <p14:creationId xmlns:p14="http://schemas.microsoft.com/office/powerpoint/2010/main" val="13798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09F5B7-FE74-4949-80FE-BCD15A8E91E6}"/>
              </a:ext>
            </a:extLst>
          </p:cNvPr>
          <p:cNvSpPr txBox="1"/>
          <p:nvPr/>
        </p:nvSpPr>
        <p:spPr>
          <a:xfrm>
            <a:off x="256854" y="274801"/>
            <a:ext cx="745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 and the biggest – 25 </a:t>
            </a:r>
            <a:r>
              <a:rPr lang="en-US" sz="2800" dirty="0" err="1"/>
              <a:t>litre</a:t>
            </a:r>
            <a:endParaRPr lang="en-US" sz="2800" dirty="0"/>
          </a:p>
        </p:txBody>
      </p:sp>
      <p:pic>
        <p:nvPicPr>
          <p:cNvPr id="5" name="Picture 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BDCC97D-6315-4EBB-A5B7-45D84018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F88CA-B6B6-42B4-8261-8E06D7DBEE94}"/>
              </a:ext>
            </a:extLst>
          </p:cNvPr>
          <p:cNvSpPr txBox="1"/>
          <p:nvPr/>
        </p:nvSpPr>
        <p:spPr>
          <a:xfrm>
            <a:off x="770021" y="1559293"/>
            <a:ext cx="7874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multiple sprays for our CISF barrack  - Two opposite spray nozzles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Work is in progress </a:t>
            </a:r>
          </a:p>
        </p:txBody>
      </p:sp>
    </p:spTree>
    <p:extLst>
      <p:ext uri="{BB962C8B-B14F-4D97-AF65-F5344CB8AC3E}">
        <p14:creationId xmlns:p14="http://schemas.microsoft.com/office/powerpoint/2010/main" val="31660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24" y="146574"/>
            <a:ext cx="7300258" cy="76720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We left no stones unturned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484" y="1109609"/>
            <a:ext cx="8620998" cy="4834614"/>
          </a:xfrm>
          <a:solidFill>
            <a:schemeClr val="bg1"/>
          </a:solidFill>
          <a:ln>
            <a:solidFill>
              <a:srgbClr val="4FC2F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What did not work…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4FC2F1"/>
                </a:solidFill>
                <a:latin typeface="Century Gothic"/>
                <a:cs typeface="Century Gothic"/>
              </a:rPr>
              <a:t>Infrared proximity sensor malfunctions in presence of Sunlight.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5BD35F"/>
                </a:solidFill>
                <a:latin typeface="Century Gothic"/>
                <a:cs typeface="Century Gothic"/>
              </a:rPr>
              <a:t>Liver mechanism to press the handle – by Servo is jerky &amp; unstable.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4FC2F1"/>
                </a:solidFill>
                <a:latin typeface="Century Gothic"/>
                <a:cs typeface="Century Gothic"/>
              </a:rPr>
              <a:t>Salvaged water filter pump does not pump in presence of zero suction pressure.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B050"/>
                </a:solidFill>
                <a:latin typeface="Century Gothic"/>
                <a:cs typeface="Century Gothic"/>
              </a:rPr>
              <a:t>Very clumsy refill process. 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C000"/>
                </a:solidFill>
                <a:latin typeface="Century Gothic"/>
                <a:cs typeface="Century Gothic"/>
              </a:rPr>
              <a:t>What worked…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B0F0"/>
                </a:solidFill>
                <a:latin typeface="Century Gothic"/>
                <a:cs typeface="Century Gothic"/>
              </a:rPr>
              <a:t>Ultrasonic HC-SR04 cheap &amp; efficient for small distance sensing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B050"/>
                </a:solidFill>
                <a:latin typeface="Century Gothic"/>
                <a:cs typeface="Century Gothic"/>
              </a:rPr>
              <a:t>5 Volt submersible pump silent in operation and sprays easily</a:t>
            </a: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00B050"/>
                </a:solidFill>
                <a:latin typeface="Century Gothic"/>
                <a:cs typeface="Century Gothic"/>
              </a:rPr>
              <a:t>Topups</a:t>
            </a:r>
            <a:r>
              <a:rPr lang="en-US" b="1" dirty="0">
                <a:solidFill>
                  <a:srgbClr val="00B050"/>
                </a:solidFill>
                <a:latin typeface="Century Gothic"/>
                <a:cs typeface="Century Gothic"/>
              </a:rPr>
              <a:t> are easy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B050"/>
                </a:solidFill>
                <a:latin typeface="Century Gothic"/>
                <a:cs typeface="Century Gothic"/>
              </a:rPr>
              <a:t>Easy to </a:t>
            </a:r>
            <a:r>
              <a:rPr lang="en-US" b="1" dirty="0" err="1">
                <a:solidFill>
                  <a:srgbClr val="00B050"/>
                </a:solidFill>
                <a:latin typeface="Century Gothic"/>
                <a:cs typeface="Century Gothic"/>
              </a:rPr>
              <a:t>Jamm</a:t>
            </a:r>
            <a:r>
              <a:rPr lang="en-US" b="1" dirty="0">
                <a:solidFill>
                  <a:srgbClr val="00B050"/>
                </a:solidFill>
                <a:latin typeface="Century Gothic"/>
                <a:cs typeface="Century Gothic"/>
              </a:rPr>
              <a:t> the nozzle head to control spray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B050"/>
                </a:solidFill>
                <a:latin typeface="Century Gothic"/>
                <a:cs typeface="Century Gothic"/>
              </a:rPr>
              <a:t>All open source </a:t>
            </a:r>
            <a:r>
              <a:rPr lang="en-US" b="1" dirty="0" err="1">
                <a:solidFill>
                  <a:srgbClr val="00B050"/>
                </a:solidFill>
                <a:latin typeface="Century Gothic"/>
                <a:cs typeface="Century Gothic"/>
              </a:rPr>
              <a:t>softwares</a:t>
            </a:r>
            <a:endParaRPr lang="en-US" b="1" dirty="0">
              <a:solidFill>
                <a:srgbClr val="00B05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0869A16C-3EC5-41D0-AF9E-4C84E7A2D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BCB312B-AF52-419F-A339-1707E04D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24"/>
            <a:ext cx="5740400" cy="3769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6CAF84-D4B8-4062-A2AB-2AB63A3BB842}"/>
              </a:ext>
            </a:extLst>
          </p:cNvPr>
          <p:cNvSpPr txBox="1"/>
          <p:nvPr/>
        </p:nvSpPr>
        <p:spPr>
          <a:xfrm>
            <a:off x="1551398" y="41852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is very easy &amp; straight forward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DD86C-062A-4552-8A22-8C74FC815ED5}"/>
              </a:ext>
            </a:extLst>
          </p:cNvPr>
          <p:cNvSpPr txBox="1"/>
          <p:nvPr/>
        </p:nvSpPr>
        <p:spPr>
          <a:xfrm>
            <a:off x="5886443" y="1541124"/>
            <a:ext cx="3061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BOM:</a:t>
            </a:r>
          </a:p>
          <a:p>
            <a:endParaRPr lang="en-US" b="1" dirty="0"/>
          </a:p>
          <a:p>
            <a:r>
              <a:rPr lang="en-US" dirty="0"/>
              <a:t>Arduino UNO</a:t>
            </a:r>
          </a:p>
          <a:p>
            <a:r>
              <a:rPr lang="en-US" dirty="0"/>
              <a:t>HC-SR04</a:t>
            </a:r>
          </a:p>
          <a:p>
            <a:r>
              <a:rPr lang="en-US" dirty="0"/>
              <a:t>5Volt SMPS / Regulator IC</a:t>
            </a:r>
          </a:p>
          <a:p>
            <a:r>
              <a:rPr lang="en-US" dirty="0"/>
              <a:t>5Volt / 12 Volt Pump</a:t>
            </a:r>
          </a:p>
          <a:p>
            <a:r>
              <a:rPr lang="en-US" dirty="0"/>
              <a:t>Resistors, </a:t>
            </a:r>
            <a:r>
              <a:rPr lang="en-US" dirty="0" err="1"/>
              <a:t>LEDs,Wires</a:t>
            </a:r>
            <a:r>
              <a:rPr lang="en-US" dirty="0"/>
              <a:t> etc.</a:t>
            </a:r>
          </a:p>
          <a:p>
            <a:r>
              <a:rPr lang="en-US" dirty="0"/>
              <a:t>2SD882 / 2N2219 Transistor</a:t>
            </a:r>
          </a:p>
          <a:p>
            <a:endParaRPr lang="en-US" dirty="0"/>
          </a:p>
          <a:p>
            <a:r>
              <a:rPr lang="en-US" dirty="0"/>
              <a:t>Cost: INR 700 ~ 1000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FCE35A-3024-4310-8771-E3C627D736F4}"/>
              </a:ext>
            </a:extLst>
          </p:cNvPr>
          <p:cNvSpPr txBox="1"/>
          <p:nvPr/>
        </p:nvSpPr>
        <p:spPr>
          <a:xfrm>
            <a:off x="154112" y="4941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59FA2-F34D-4CBE-9A38-5A7411A25E5D}"/>
              </a:ext>
            </a:extLst>
          </p:cNvPr>
          <p:cNvSpPr txBox="1"/>
          <p:nvPr/>
        </p:nvSpPr>
        <p:spPr>
          <a:xfrm>
            <a:off x="0" y="4409342"/>
            <a:ext cx="8691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Software: Arduino sketch, </a:t>
            </a:r>
            <a:r>
              <a:rPr lang="en-US" dirty="0" err="1"/>
              <a:t>Newping</a:t>
            </a:r>
            <a:r>
              <a:rPr lang="en-US" dirty="0"/>
              <a:t> library</a:t>
            </a:r>
          </a:p>
          <a:p>
            <a:endParaRPr lang="en-US" dirty="0"/>
          </a:p>
          <a:p>
            <a:r>
              <a:rPr lang="en-US" dirty="0"/>
              <a:t>To reduce the spray quantity, you may jam the mouth with a ball pen refile… </a:t>
            </a:r>
          </a:p>
          <a:p>
            <a:endParaRPr lang="en-US" dirty="0"/>
          </a:p>
          <a:p>
            <a:r>
              <a:rPr lang="en-US" dirty="0"/>
              <a:t>Added sophistication by attaching an OLED for spray counter</a:t>
            </a:r>
          </a:p>
        </p:txBody>
      </p:sp>
      <p:pic>
        <p:nvPicPr>
          <p:cNvPr id="17" name="Picture 16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3DF25EAE-E2FA-4604-A99D-6DAA81EA4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35" y="5834978"/>
            <a:ext cx="2387065" cy="10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6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6CAF84-D4B8-4062-A2AB-2AB63A3BB842}"/>
              </a:ext>
            </a:extLst>
          </p:cNvPr>
          <p:cNvSpPr txBox="1"/>
          <p:nvPr/>
        </p:nvSpPr>
        <p:spPr>
          <a:xfrm>
            <a:off x="1934678" y="86627"/>
            <a:ext cx="442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principle works for touchless tap</a:t>
            </a:r>
          </a:p>
        </p:txBody>
      </p:sp>
      <p:pic>
        <p:nvPicPr>
          <p:cNvPr id="3" name="Picture 2" descr="A picture containing person, indoor, hand, holding&#10;&#10;Description automatically generated">
            <a:extLst>
              <a:ext uri="{FF2B5EF4-FFF2-40B4-BE49-F238E27FC236}">
                <a16:creationId xmlns:a16="http://schemas.microsoft.com/office/drawing/2014/main" id="{667A6D2E-B14C-4C93-B5EC-6CAF6008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21669" y="1745682"/>
            <a:ext cx="4173353" cy="3130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AFD42D-5566-45C7-B9B6-32E7CF169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50331" y="1745682"/>
            <a:ext cx="4173353" cy="3130015"/>
          </a:xfrm>
          <a:prstGeom prst="rect">
            <a:avLst/>
          </a:prstGeom>
        </p:spPr>
      </p:pic>
      <p:pic>
        <p:nvPicPr>
          <p:cNvPr id="8" name="Picture 7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45ADE643-46B2-4750-A2D5-D0B81C5F6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171" y="5706005"/>
            <a:ext cx="2691829" cy="1139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6733E7-369E-4985-BC7A-37072B71F970}"/>
              </a:ext>
            </a:extLst>
          </p:cNvPr>
          <p:cNvSpPr txBox="1"/>
          <p:nvPr/>
        </p:nvSpPr>
        <p:spPr>
          <a:xfrm>
            <a:off x="-1" y="5521339"/>
            <a:ext cx="670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 of pump use a 12 Volt solenoid operated valve</a:t>
            </a:r>
          </a:p>
        </p:txBody>
      </p:sp>
    </p:spTree>
    <p:extLst>
      <p:ext uri="{BB962C8B-B14F-4D97-AF65-F5344CB8AC3E}">
        <p14:creationId xmlns:p14="http://schemas.microsoft.com/office/powerpoint/2010/main" val="102488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929</TotalTime>
  <Words>411</Words>
  <Application>Microsoft Office PowerPoint</Application>
  <PresentationFormat>On-screen Show (4:3)</PresentationFormat>
  <Paragraphs>74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left no stones unturned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Charlesworth</dc:creator>
  <cp:lastModifiedBy>Somnath Bera</cp:lastModifiedBy>
  <cp:revision>95</cp:revision>
  <dcterms:created xsi:type="dcterms:W3CDTF">2016-02-17T14:03:30Z</dcterms:created>
  <dcterms:modified xsi:type="dcterms:W3CDTF">2020-06-17T02:00:36Z</dcterms:modified>
</cp:coreProperties>
</file>