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1" r:id="rId3"/>
    <p:sldId id="293" r:id="rId4"/>
    <p:sldId id="281" r:id="rId5"/>
    <p:sldId id="292" r:id="rId6"/>
    <p:sldId id="287" r:id="rId7"/>
    <p:sldId id="276" r:id="rId8"/>
    <p:sldId id="284" r:id="rId9"/>
    <p:sldId id="279" r:id="rId10"/>
    <p:sldId id="280" r:id="rId11"/>
    <p:sldId id="282" r:id="rId12"/>
    <p:sldId id="285" r:id="rId13"/>
    <p:sldId id="288" r:id="rId14"/>
    <p:sldId id="289" r:id="rId15"/>
    <p:sldId id="290" r:id="rId16"/>
    <p:sldId id="291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B6D8E4-F930-4879-A3AC-A10ED17310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C274B480-5FBC-4859-AD5C-5A4F6B66EC10}">
      <dgm:prSet phldrT="[Text]"/>
      <dgm:spPr/>
      <dgm:t>
        <a:bodyPr/>
        <a:lstStyle/>
        <a:p>
          <a:r>
            <a:rPr lang="en-US" dirty="0" smtClean="0"/>
            <a:t>FPGA </a:t>
          </a:r>
          <a:endParaRPr lang="en-US" dirty="0"/>
        </a:p>
      </dgm:t>
    </dgm:pt>
    <dgm:pt modelId="{6AFAAD54-F092-453F-BC24-71C70C113CD4}" type="parTrans" cxnId="{8B280D3F-C49F-4CF7-8D7B-4D1AA8678094}">
      <dgm:prSet/>
      <dgm:spPr/>
      <dgm:t>
        <a:bodyPr/>
        <a:lstStyle/>
        <a:p>
          <a:endParaRPr lang="en-US"/>
        </a:p>
      </dgm:t>
    </dgm:pt>
    <dgm:pt modelId="{E33EFFFC-E4FE-4BA2-9E7D-7F9C2AECD353}" type="sibTrans" cxnId="{8B280D3F-C49F-4CF7-8D7B-4D1AA8678094}">
      <dgm:prSet/>
      <dgm:spPr/>
      <dgm:t>
        <a:bodyPr/>
        <a:lstStyle/>
        <a:p>
          <a:endParaRPr lang="en-US"/>
        </a:p>
      </dgm:t>
    </dgm:pt>
    <dgm:pt modelId="{C0EBD7FF-4A02-4D64-9235-27E027DA886B}">
      <dgm:prSet phldrT="[Text]"/>
      <dgm:spPr/>
      <dgm:t>
        <a:bodyPr/>
        <a:lstStyle/>
        <a:p>
          <a:r>
            <a:rPr lang="en-US" dirty="0" smtClean="0"/>
            <a:t>EMBEDDED HARDWARE </a:t>
          </a:r>
          <a:endParaRPr lang="en-US" dirty="0"/>
        </a:p>
      </dgm:t>
    </dgm:pt>
    <dgm:pt modelId="{83DB0F30-DFCB-4061-BFEB-13AC8E377890}" type="parTrans" cxnId="{F1055EF2-D3EB-4BD6-BFB3-7F1C98A9C89A}">
      <dgm:prSet/>
      <dgm:spPr/>
      <dgm:t>
        <a:bodyPr/>
        <a:lstStyle/>
        <a:p>
          <a:endParaRPr lang="en-US"/>
        </a:p>
      </dgm:t>
    </dgm:pt>
    <dgm:pt modelId="{CB250271-67E8-4E0B-BA9E-567F523E8D1B}" type="sibTrans" cxnId="{F1055EF2-D3EB-4BD6-BFB3-7F1C98A9C89A}">
      <dgm:prSet/>
      <dgm:spPr/>
      <dgm:t>
        <a:bodyPr/>
        <a:lstStyle/>
        <a:p>
          <a:endParaRPr lang="en-US"/>
        </a:p>
      </dgm:t>
    </dgm:pt>
    <dgm:pt modelId="{99D1F866-EC57-4809-867D-C7B8E0A70DA5}" type="pres">
      <dgm:prSet presAssocID="{1DB6D8E4-F930-4879-A3AC-A10ED1731080}" presName="Name0" presStyleCnt="0">
        <dgm:presLayoutVars>
          <dgm:dir/>
          <dgm:resizeHandles val="exact"/>
        </dgm:presLayoutVars>
      </dgm:prSet>
      <dgm:spPr/>
    </dgm:pt>
    <dgm:pt modelId="{2F465745-90B4-43BD-B5F6-C1B359A458E2}" type="pres">
      <dgm:prSet presAssocID="{1DB6D8E4-F930-4879-A3AC-A10ED1731080}" presName="fgShape" presStyleLbl="fgShp" presStyleIdx="0" presStyleCnt="1"/>
      <dgm:spPr/>
    </dgm:pt>
    <dgm:pt modelId="{35D1A9FF-94D1-47D8-A088-851C786D61B7}" type="pres">
      <dgm:prSet presAssocID="{1DB6D8E4-F930-4879-A3AC-A10ED1731080}" presName="linComp" presStyleCnt="0"/>
      <dgm:spPr/>
    </dgm:pt>
    <dgm:pt modelId="{0B070F8A-48E8-4AC1-8212-308EF57C7AED}" type="pres">
      <dgm:prSet presAssocID="{C274B480-5FBC-4859-AD5C-5A4F6B66EC10}" presName="compNode" presStyleCnt="0"/>
      <dgm:spPr/>
    </dgm:pt>
    <dgm:pt modelId="{20CC69D3-ED8E-4F77-9D17-40BA018C3DF2}" type="pres">
      <dgm:prSet presAssocID="{C274B480-5FBC-4859-AD5C-5A4F6B66EC10}" presName="bkgdShape" presStyleLbl="node1" presStyleIdx="0" presStyleCnt="2"/>
      <dgm:spPr/>
      <dgm:t>
        <a:bodyPr/>
        <a:lstStyle/>
        <a:p>
          <a:endParaRPr lang="en-US"/>
        </a:p>
      </dgm:t>
    </dgm:pt>
    <dgm:pt modelId="{831D646C-2E6C-43A3-AE26-04FA0DB67E78}" type="pres">
      <dgm:prSet presAssocID="{C274B480-5FBC-4859-AD5C-5A4F6B66EC10}" presName="node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51B4E-A17F-408E-999A-40A96E5ADE0E}" type="pres">
      <dgm:prSet presAssocID="{C274B480-5FBC-4859-AD5C-5A4F6B66EC10}" presName="invisiNode" presStyleLbl="node1" presStyleIdx="0" presStyleCnt="2"/>
      <dgm:spPr/>
    </dgm:pt>
    <dgm:pt modelId="{EC62559E-131B-4E56-B3F3-04232067E25E}" type="pres">
      <dgm:prSet presAssocID="{C274B480-5FBC-4859-AD5C-5A4F6B66EC10}" presName="imagNode" presStyleLbl="fgImgPlace1" presStyleIdx="0" presStyleCnt="2"/>
      <dgm:spPr/>
    </dgm:pt>
    <dgm:pt modelId="{DC3E4289-B65A-43E3-A276-A41B46E7DE93}" type="pres">
      <dgm:prSet presAssocID="{E33EFFFC-E4FE-4BA2-9E7D-7F9C2AECD353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1879238-CBC6-4840-8F7B-7D39AA44689E}" type="pres">
      <dgm:prSet presAssocID="{C0EBD7FF-4A02-4D64-9235-27E027DA886B}" presName="compNode" presStyleCnt="0"/>
      <dgm:spPr/>
    </dgm:pt>
    <dgm:pt modelId="{86D3F238-0F6B-4413-B2D8-B7885B704018}" type="pres">
      <dgm:prSet presAssocID="{C0EBD7FF-4A02-4D64-9235-27E027DA886B}" presName="bkgdShape" presStyleLbl="node1" presStyleIdx="1" presStyleCnt="2"/>
      <dgm:spPr/>
      <dgm:t>
        <a:bodyPr/>
        <a:lstStyle/>
        <a:p>
          <a:endParaRPr lang="en-US"/>
        </a:p>
      </dgm:t>
    </dgm:pt>
    <dgm:pt modelId="{1E022029-E8CB-43AB-8A56-9F31C16CC14D}" type="pres">
      <dgm:prSet presAssocID="{C0EBD7FF-4A02-4D64-9235-27E027DA886B}" presName="node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80972-6112-4997-AEC4-A5B6A501DA56}" type="pres">
      <dgm:prSet presAssocID="{C0EBD7FF-4A02-4D64-9235-27E027DA886B}" presName="invisiNode" presStyleLbl="node1" presStyleIdx="1" presStyleCnt="2"/>
      <dgm:spPr/>
    </dgm:pt>
    <dgm:pt modelId="{55F2BC0E-327B-4C19-96D2-0C00195B69BA}" type="pres">
      <dgm:prSet presAssocID="{C0EBD7FF-4A02-4D64-9235-27E027DA886B}" presName="imagNode" presStyleLbl="fgImgPlace1" presStyleIdx="1" presStyleCnt="2"/>
      <dgm:spPr/>
    </dgm:pt>
  </dgm:ptLst>
  <dgm:cxnLst>
    <dgm:cxn modelId="{517365B3-2949-49ED-9B75-8212BFE5A8D0}" type="presOf" srcId="{C0EBD7FF-4A02-4D64-9235-27E027DA886B}" destId="{86D3F238-0F6B-4413-B2D8-B7885B704018}" srcOrd="0" destOrd="0" presId="urn:microsoft.com/office/officeart/2005/8/layout/hList7"/>
    <dgm:cxn modelId="{8B280D3F-C49F-4CF7-8D7B-4D1AA8678094}" srcId="{1DB6D8E4-F930-4879-A3AC-A10ED1731080}" destId="{C274B480-5FBC-4859-AD5C-5A4F6B66EC10}" srcOrd="0" destOrd="0" parTransId="{6AFAAD54-F092-453F-BC24-71C70C113CD4}" sibTransId="{E33EFFFC-E4FE-4BA2-9E7D-7F9C2AECD353}"/>
    <dgm:cxn modelId="{EF1EB382-B706-4FD6-84FE-9400C7BC3692}" type="presOf" srcId="{C0EBD7FF-4A02-4D64-9235-27E027DA886B}" destId="{1E022029-E8CB-43AB-8A56-9F31C16CC14D}" srcOrd="1" destOrd="0" presId="urn:microsoft.com/office/officeart/2005/8/layout/hList7"/>
    <dgm:cxn modelId="{E49A250E-7408-4413-9C39-E5219A679CA8}" type="presOf" srcId="{C274B480-5FBC-4859-AD5C-5A4F6B66EC10}" destId="{831D646C-2E6C-43A3-AE26-04FA0DB67E78}" srcOrd="1" destOrd="0" presId="urn:microsoft.com/office/officeart/2005/8/layout/hList7"/>
    <dgm:cxn modelId="{F1055EF2-D3EB-4BD6-BFB3-7F1C98A9C89A}" srcId="{1DB6D8E4-F930-4879-A3AC-A10ED1731080}" destId="{C0EBD7FF-4A02-4D64-9235-27E027DA886B}" srcOrd="1" destOrd="0" parTransId="{83DB0F30-DFCB-4061-BFEB-13AC8E377890}" sibTransId="{CB250271-67E8-4E0B-BA9E-567F523E8D1B}"/>
    <dgm:cxn modelId="{AB4977B7-2CE4-486D-826C-09E3888E6CDA}" type="presOf" srcId="{C274B480-5FBC-4859-AD5C-5A4F6B66EC10}" destId="{20CC69D3-ED8E-4F77-9D17-40BA018C3DF2}" srcOrd="0" destOrd="0" presId="urn:microsoft.com/office/officeart/2005/8/layout/hList7"/>
    <dgm:cxn modelId="{6F65BB3E-8940-413D-86F7-88105B840A16}" type="presOf" srcId="{1DB6D8E4-F930-4879-A3AC-A10ED1731080}" destId="{99D1F866-EC57-4809-867D-C7B8E0A70DA5}" srcOrd="0" destOrd="0" presId="urn:microsoft.com/office/officeart/2005/8/layout/hList7"/>
    <dgm:cxn modelId="{7546E604-5869-414F-BB96-4482B3F2ACA0}" type="presOf" srcId="{E33EFFFC-E4FE-4BA2-9E7D-7F9C2AECD353}" destId="{DC3E4289-B65A-43E3-A276-A41B46E7DE93}" srcOrd="0" destOrd="0" presId="urn:microsoft.com/office/officeart/2005/8/layout/hList7"/>
    <dgm:cxn modelId="{FE4AA5B4-B135-41AA-8204-C14A273C40B0}" type="presParOf" srcId="{99D1F866-EC57-4809-867D-C7B8E0A70DA5}" destId="{2F465745-90B4-43BD-B5F6-C1B359A458E2}" srcOrd="0" destOrd="0" presId="urn:microsoft.com/office/officeart/2005/8/layout/hList7"/>
    <dgm:cxn modelId="{409661D1-A10D-4956-9408-F937BE2D7E77}" type="presParOf" srcId="{99D1F866-EC57-4809-867D-C7B8E0A70DA5}" destId="{35D1A9FF-94D1-47D8-A088-851C786D61B7}" srcOrd="1" destOrd="0" presId="urn:microsoft.com/office/officeart/2005/8/layout/hList7"/>
    <dgm:cxn modelId="{3E0746B2-F9A6-40F9-8A8A-5C22430A992B}" type="presParOf" srcId="{35D1A9FF-94D1-47D8-A088-851C786D61B7}" destId="{0B070F8A-48E8-4AC1-8212-308EF57C7AED}" srcOrd="0" destOrd="0" presId="urn:microsoft.com/office/officeart/2005/8/layout/hList7"/>
    <dgm:cxn modelId="{270D02F3-893C-4F32-A60B-276467152315}" type="presParOf" srcId="{0B070F8A-48E8-4AC1-8212-308EF57C7AED}" destId="{20CC69D3-ED8E-4F77-9D17-40BA018C3DF2}" srcOrd="0" destOrd="0" presId="urn:microsoft.com/office/officeart/2005/8/layout/hList7"/>
    <dgm:cxn modelId="{06DC9C12-E496-45F4-9AAC-AB6B6972274B}" type="presParOf" srcId="{0B070F8A-48E8-4AC1-8212-308EF57C7AED}" destId="{831D646C-2E6C-43A3-AE26-04FA0DB67E78}" srcOrd="1" destOrd="0" presId="urn:microsoft.com/office/officeart/2005/8/layout/hList7"/>
    <dgm:cxn modelId="{398D7935-C1C9-442E-9365-E155477CB43B}" type="presParOf" srcId="{0B070F8A-48E8-4AC1-8212-308EF57C7AED}" destId="{9CC51B4E-A17F-408E-999A-40A96E5ADE0E}" srcOrd="2" destOrd="0" presId="urn:microsoft.com/office/officeart/2005/8/layout/hList7"/>
    <dgm:cxn modelId="{B832B47E-A315-49CF-ACDA-245485464935}" type="presParOf" srcId="{0B070F8A-48E8-4AC1-8212-308EF57C7AED}" destId="{EC62559E-131B-4E56-B3F3-04232067E25E}" srcOrd="3" destOrd="0" presId="urn:microsoft.com/office/officeart/2005/8/layout/hList7"/>
    <dgm:cxn modelId="{BC40B88C-7FEC-463F-ADBF-E6CC40686857}" type="presParOf" srcId="{35D1A9FF-94D1-47D8-A088-851C786D61B7}" destId="{DC3E4289-B65A-43E3-A276-A41B46E7DE93}" srcOrd="1" destOrd="0" presId="urn:microsoft.com/office/officeart/2005/8/layout/hList7"/>
    <dgm:cxn modelId="{45863704-B688-4034-AEB6-F88D33C8BEF7}" type="presParOf" srcId="{35D1A9FF-94D1-47D8-A088-851C786D61B7}" destId="{91879238-CBC6-4840-8F7B-7D39AA44689E}" srcOrd="2" destOrd="0" presId="urn:microsoft.com/office/officeart/2005/8/layout/hList7"/>
    <dgm:cxn modelId="{D0205A05-49DF-40FF-92E7-C5F4B1696237}" type="presParOf" srcId="{91879238-CBC6-4840-8F7B-7D39AA44689E}" destId="{86D3F238-0F6B-4413-B2D8-B7885B704018}" srcOrd="0" destOrd="0" presId="urn:microsoft.com/office/officeart/2005/8/layout/hList7"/>
    <dgm:cxn modelId="{216A05BA-E042-41CF-8B13-EE35FFE87008}" type="presParOf" srcId="{91879238-CBC6-4840-8F7B-7D39AA44689E}" destId="{1E022029-E8CB-43AB-8A56-9F31C16CC14D}" srcOrd="1" destOrd="0" presId="urn:microsoft.com/office/officeart/2005/8/layout/hList7"/>
    <dgm:cxn modelId="{489D148D-F2E0-402E-9466-7277B9A34718}" type="presParOf" srcId="{91879238-CBC6-4840-8F7B-7D39AA44689E}" destId="{65380972-6112-4997-AEC4-A5B6A501DA56}" srcOrd="2" destOrd="0" presId="urn:microsoft.com/office/officeart/2005/8/layout/hList7"/>
    <dgm:cxn modelId="{74EA4876-2ECC-46C3-BA46-B3DB12E49E99}" type="presParOf" srcId="{91879238-CBC6-4840-8F7B-7D39AA44689E}" destId="{55F2BC0E-327B-4C19-96D2-0C00195B69B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CC69D3-ED8E-4F77-9D17-40BA018C3DF2}">
      <dsp:nvSpPr>
        <dsp:cNvPr id="0" name=""/>
        <dsp:cNvSpPr/>
      </dsp:nvSpPr>
      <dsp:spPr>
        <a:xfrm>
          <a:off x="1735" y="0"/>
          <a:ext cx="198774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FPGA </a:t>
          </a:r>
          <a:endParaRPr lang="en-US" sz="2600" kern="1200" dirty="0"/>
        </a:p>
      </dsp:txBody>
      <dsp:txXfrm>
        <a:off x="1735" y="1810385"/>
        <a:ext cx="1987748" cy="1810385"/>
      </dsp:txXfrm>
    </dsp:sp>
    <dsp:sp modelId="{EC62559E-131B-4E56-B3F3-04232067E25E}">
      <dsp:nvSpPr>
        <dsp:cNvPr id="0" name=""/>
        <dsp:cNvSpPr/>
      </dsp:nvSpPr>
      <dsp:spPr>
        <a:xfrm>
          <a:off x="242036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D3F238-0F6B-4413-B2D8-B7885B704018}">
      <dsp:nvSpPr>
        <dsp:cNvPr id="0" name=""/>
        <dsp:cNvSpPr/>
      </dsp:nvSpPr>
      <dsp:spPr>
        <a:xfrm>
          <a:off x="2049116" y="0"/>
          <a:ext cx="1987748" cy="4525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EMBEDDED HARDWARE </a:t>
          </a:r>
          <a:endParaRPr lang="en-US" sz="2600" kern="1200" dirty="0"/>
        </a:p>
      </dsp:txBody>
      <dsp:txXfrm>
        <a:off x="2049116" y="1810385"/>
        <a:ext cx="1987748" cy="1810385"/>
      </dsp:txXfrm>
    </dsp:sp>
    <dsp:sp modelId="{55F2BC0E-327B-4C19-96D2-0C00195B69BA}">
      <dsp:nvSpPr>
        <dsp:cNvPr id="0" name=""/>
        <dsp:cNvSpPr/>
      </dsp:nvSpPr>
      <dsp:spPr>
        <a:xfrm>
          <a:off x="2289417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465745-90B4-43BD-B5F6-C1B359A458E2}">
      <dsp:nvSpPr>
        <dsp:cNvPr id="0" name=""/>
        <dsp:cNvSpPr/>
      </dsp:nvSpPr>
      <dsp:spPr>
        <a:xfrm>
          <a:off x="161543" y="3620770"/>
          <a:ext cx="371551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3C7EDE-CDCB-4BB8-B2B8-5118E34DD533}" type="datetimeFigureOut">
              <a:rPr lang="en-US" smtClean="0"/>
              <a:pPr/>
              <a:t>6/18/2020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F7D17-54DD-4BB4-9923-073C41CDD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2BF5-6447-47A6-9262-E5FBD608CCD3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901E-649C-4107-BBA5-F3423630A871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B2431-81A3-4A43-B373-CAA1F0642737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33F9-8998-43D3-AB8D-B12F2BAE563D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A606A-6EC8-435C-A2B9-90F21CA1471E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63D57-4BD1-41D8-9129-D4BF2210F860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3BA2F-CFB8-49AF-AC33-016FBDCCC6A0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20E1E-A99D-4C06-8CEA-8642E415A3AF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BEFE-E47D-4494-9DBA-8F7D39D44113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B8B4D-4C0C-49D7-9ADE-9967131A5FDD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A6A84-BAEC-4704-882F-28E51B4C8E7A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69673-CF85-4E4D-AF00-B3DB1AD4494C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ITW CONFERENCE POST COVID HIRING TRENDS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67891-8C5B-4901-A873-9CB7831E8A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 Covid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Hiring Trends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the Semiconductor Industry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1752600"/>
          </a:xfrm>
        </p:spPr>
        <p:txBody>
          <a:bodyPr>
            <a:normAutofit lnSpcReduction="10000"/>
          </a:bodyPr>
          <a:lstStyle/>
          <a:p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Sampath V.P,SM IEEE,MIE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Senior Design Lead,Tessolve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7620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38400"/>
            <a:ext cx="2686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0F907-7E99-4420-8CC0-6C70095FF722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7244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Smart Manufacturing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5867400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81CDA-720F-46EF-9831-06CFF202C1A3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48768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Market Surge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3657600" cy="228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600200"/>
            <a:ext cx="28765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886200"/>
            <a:ext cx="3657599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27052-6FEB-4574-9576-35A0166CCD93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981200" y="6356350"/>
            <a:ext cx="56388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Action Plan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1752600"/>
            <a:ext cx="35052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Grow,upskill and use their resources</a:t>
            </a:r>
            <a:endParaRPr lang="en-US" sz="1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895600"/>
            <a:ext cx="3581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Early talents</a:t>
            </a:r>
            <a:endParaRPr lang="en-US" sz="1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533400" y="4038600"/>
            <a:ext cx="3581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Skill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based learning with employers, industry associations, and education/training providers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533400" y="5181600"/>
            <a:ext cx="3581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just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Industry-academia partnership model - investing in Centres for Excellence, innovation hubs, research parks.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8200" y="1752600"/>
            <a:ext cx="41148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Hiring models that accommodate the current virtual landscape.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8200" y="2895600"/>
            <a:ext cx="41148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Terrible managers and executives to hire effectively, including remotely interviewing candidates</a:t>
            </a:r>
            <a:endParaRPr lang="en-US" sz="1600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D605B-4C34-499E-A3E8-811A5B8B7823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20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Markets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4114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Storage and cloud computing.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2743200"/>
            <a:ext cx="41148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Artificial Intelligence in products, 5G networks, growth in automotive and industrial electronics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4191000"/>
            <a:ext cx="4038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Smart agriculture market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53000" y="1676400"/>
            <a:ext cx="37338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Wired and wireless electronics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953000" y="2667000"/>
            <a:ext cx="373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Head mounted display, smart watches,advanced driver-assistance systems, HEV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10F1F-6777-4F53-9359-F8F9FB25848E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6482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Skillsets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Hardware Engineers- drone hardware manufacturers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2438400"/>
            <a:ext cx="6858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OpenCV,Linux,select hardware to run an ML model</a:t>
            </a:r>
          </a:p>
        </p:txBody>
      </p:sp>
      <p:sp>
        <p:nvSpPr>
          <p:cNvPr id="6" name="Rectangle 5"/>
          <p:cNvSpPr/>
          <p:nvPr/>
        </p:nvSpPr>
        <p:spPr>
          <a:xfrm>
            <a:off x="609600" y="3200400"/>
            <a:ext cx="6858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Computer Vision Design and develop models for computer vision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609600" y="403860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Figure out remote network configurations for development tools for MCUs and FPGAs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609600" y="5029200"/>
            <a:ext cx="68580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Debugging tools, main prototyping and testing equipment.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6BAAC-35D2-4B7A-B950-48BF94762ED4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4572000" cy="365125"/>
          </a:xfrm>
        </p:spPr>
        <p:txBody>
          <a:bodyPr/>
          <a:lstStyle/>
          <a:p>
            <a:r>
              <a:rPr lang="en-US" sz="14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Technical mindset</a:t>
            </a:r>
            <a:endParaRPr lang="en-US" sz="2400" dirty="0"/>
          </a:p>
        </p:txBody>
      </p:sp>
      <p:sp>
        <p:nvSpPr>
          <p:cNvPr id="4" name="Isosceles Triangle 3"/>
          <p:cNvSpPr/>
          <p:nvPr/>
        </p:nvSpPr>
        <p:spPr>
          <a:xfrm>
            <a:off x="762000" y="2209800"/>
            <a:ext cx="3733800" cy="3810000"/>
          </a:xfrm>
          <a:prstGeom prst="triangle">
            <a:avLst>
              <a:gd name="adj" fmla="val 497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Developing a custom RTL block, building a custom reference design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Isosceles Triangle 6"/>
          <p:cNvSpPr/>
          <p:nvPr/>
        </p:nvSpPr>
        <p:spPr>
          <a:xfrm>
            <a:off x="3276600" y="2209800"/>
            <a:ext cx="3352800" cy="38100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Construct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system level block diagram of the product being developed.</a:t>
            </a:r>
            <a:endParaRPr lang="en-US" dirty="0"/>
          </a:p>
        </p:txBody>
      </p:sp>
      <p:sp>
        <p:nvSpPr>
          <p:cNvPr id="9" name="Isosceles Triangle 8"/>
          <p:cNvSpPr/>
          <p:nvPr/>
        </p:nvSpPr>
        <p:spPr>
          <a:xfrm>
            <a:off x="5791200" y="2286000"/>
            <a:ext cx="3124200" cy="3733800"/>
          </a:xfrm>
          <a:prstGeom prst="triangle">
            <a:avLst>
              <a:gd name="adj" fmla="val 517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Board level -power supply decoupling, high speed signal terminations and routing. </a:t>
            </a:r>
            <a:endParaRPr lang="en-US" sz="1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6DA3D-C84C-47F6-82DB-B2EAF6D34B99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6482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Challenges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895600"/>
                <a:gridCol w="2590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Solution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Longtime subject matter experts bring tremendous value 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Consultative hiring  of retired SME build and maintain its talent pipeline.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Branding, showcasing</a:t>
                      </a:r>
                      <a:r>
                        <a:rPr lang="en-US" sz="18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</a:t>
                      </a: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compete for talent against companies like Apple, Google and Facebook. 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Difficult - hire algorithm experts, mechanical, optical, research scientists &amp; applications engineers at the mid- to senior.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Hiring -best and brightest in the optics, photonics arena as well as materials experts.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Encourage Next generation semiconductor professionals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A46D-D08D-4F1B-81EA-5F58D3D89E58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362200" y="6356350"/>
            <a:ext cx="48006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33F9-8998-43D3-AB8D-B12F2BAE563D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4102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600200"/>
            <a:ext cx="784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Sampath V.P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ramsampath78@rediffmail.com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Agenda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Market demands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Emerging Trends and Market surge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Action Plan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Markets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Skillsets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Technical  mindset</a:t>
            </a:r>
          </a:p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Challenges 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977BB-C993-4698-96F1-F20B76FD704E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0292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Hexagon 5"/>
          <p:cNvSpPr/>
          <p:nvPr/>
        </p:nvSpPr>
        <p:spPr>
          <a:xfrm>
            <a:off x="533400" y="1676400"/>
            <a:ext cx="3200400" cy="2834640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Hot spot in semiconductor with the larger talent market.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886200" y="1600200"/>
            <a:ext cx="2209800" cy="2971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Rapid pace  innovation  fueled by the influx of new ideas and new participants.</a:t>
            </a:r>
          </a:p>
        </p:txBody>
      </p:sp>
      <p:sp>
        <p:nvSpPr>
          <p:cNvPr id="8" name="Flowchart: Alternate Process 7"/>
          <p:cNvSpPr/>
          <p:nvPr/>
        </p:nvSpPr>
        <p:spPr>
          <a:xfrm>
            <a:off x="6477000" y="1600200"/>
            <a:ext cx="2133600" cy="28956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Opportunities –Matured Designs  support global requirements.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3400B-7425-43F0-BC53-042A510B133B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286000" y="6356350"/>
            <a:ext cx="49530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Market demands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3733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23622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1" y="3810000"/>
            <a:ext cx="304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3886200"/>
            <a:ext cx="2362199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53200" y="3886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AC263-5FA3-4AD8-8799-61AA1F247FA8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2590800" y="6356350"/>
            <a:ext cx="47244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Emerging Trends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1981200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Hiring Demand in certain medical-device categories has sharply.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09600" y="2667000"/>
            <a:ext cx="784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Software simulators, remote monitoring solutions, virtual reality solutions, and AI-based supply chain management systems.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09600" y="3505200"/>
            <a:ext cx="784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Collaborative robots in healthcare and manufacturing sectors.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09600" y="4267200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Network operations  and security operations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85800" y="4953000"/>
            <a:ext cx="77724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Low-Power Design, Parallel Processing, Memories and Networking.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9600" y="1219200"/>
            <a:ext cx="7848600" cy="609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Different safety standards, Real-time processing and  connected cars.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685800" y="5715000"/>
            <a:ext cx="7848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IPv6, 5G, 4G, connected cars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BAAB0-C807-4405-AD55-FD548586A1B2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45720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Emerging Trends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85800" y="1600200"/>
          <a:ext cx="8001000" cy="2757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626165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 Engineers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Board level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Software /Hardware engineer </a:t>
                      </a:r>
                      <a:endParaRPr lang="en-US" dirty="0"/>
                    </a:p>
                  </a:txBody>
                  <a:tcPr/>
                </a:tc>
              </a:tr>
              <a:tr h="211703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RTL and High Level Synthesis 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FPGAs  make a cut from Embedded SoCs to Desktop/Server SoCs. 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PCB,Packaging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implement, debug/test/verify, maintenance.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Embedded hardware and software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System with integrated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CPU,GPU,FPGA.IoT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and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5G 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FDC2-93EC-445C-95B9-1A18728332D7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9624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C:\Users\Sampath\Desktop\fpga-market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1828800"/>
            <a:ext cx="4038600" cy="3733799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70663-00E6-4F28-BABF-4BB288A10ADD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733800" cy="365125"/>
          </a:xfrm>
        </p:spPr>
        <p:txBody>
          <a:bodyPr/>
          <a:lstStyle/>
          <a:p>
            <a:r>
              <a:rPr lang="en-US" smtClean="0"/>
              <a:t>ITW CONFERENCE POST COVID HIRING TRENDS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Trendsetters</a:t>
            </a:r>
            <a:endParaRPr lang="en-US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143000" y="1600200"/>
          <a:ext cx="7086600" cy="2164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2200"/>
                <a:gridCol w="4724400"/>
              </a:tblGrid>
              <a:tr h="338995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Evolving</a:t>
                      </a:r>
                      <a:r>
                        <a:rPr lang="en-US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Applications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Design Challenges</a:t>
                      </a:r>
                      <a:endParaRPr lang="en-US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37405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IoT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Automotive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Multimedia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Server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Sensors, AI/ ML, Security,WiFi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Connectivity Sensors,Codecs,AI/ML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Security</a:t>
                      </a:r>
                    </a:p>
                    <a:p>
                      <a:endParaRPr lang="en-US" sz="1600" b="1" dirty="0" smtClean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en-US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r>
                        <a:rPr lang="en-US" sz="16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storage  computing, high speed SSD,Security</a:t>
                      </a:r>
                      <a:endParaRPr lang="en-US" sz="16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812B4-8637-4C26-B85A-C2C2D769839C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438400" y="6356350"/>
            <a:ext cx="51054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Trends</a:t>
            </a:r>
            <a:endParaRPr lang="en-US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87" y="1524000"/>
            <a:ext cx="50006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83A70-FB60-4387-9783-A0F3D2FFE9C5}" type="datetime1">
              <a:rPr lang="en-US" smtClean="0"/>
              <a:pPr/>
              <a:t>6/18/2020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67891-8C5B-4901-A873-9CB7831E8AD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9800" y="6356350"/>
            <a:ext cx="5029200" cy="365125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ITW CONFERENCE POST COVID HIRING TRENDS </a:t>
            </a:r>
            <a:endParaRPr lang="en-US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</TotalTime>
  <Words>629</Words>
  <Application>Microsoft Office PowerPoint</Application>
  <PresentationFormat>On-screen Show (4:3)</PresentationFormat>
  <Paragraphs>153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Post Covid Hiring Trends in the Semiconductor Industry</vt:lpstr>
      <vt:lpstr>Agenda</vt:lpstr>
      <vt:lpstr>Introduction</vt:lpstr>
      <vt:lpstr>Market demands</vt:lpstr>
      <vt:lpstr>Emerging Trends</vt:lpstr>
      <vt:lpstr>Emerging Trends</vt:lpstr>
      <vt:lpstr>Trends</vt:lpstr>
      <vt:lpstr>Trendsetters</vt:lpstr>
      <vt:lpstr>Trends</vt:lpstr>
      <vt:lpstr>Smart Manufacturing</vt:lpstr>
      <vt:lpstr>Market Surge</vt:lpstr>
      <vt:lpstr>Action Plan</vt:lpstr>
      <vt:lpstr>Markets</vt:lpstr>
      <vt:lpstr>Skillsets</vt:lpstr>
      <vt:lpstr>Technical mindset</vt:lpstr>
      <vt:lpstr>Challenges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 Covid Hiring trends in the Semiconductor Industry</dc:title>
  <dc:creator>Sampath</dc:creator>
  <cp:lastModifiedBy>Sampath</cp:lastModifiedBy>
  <cp:revision>127</cp:revision>
  <dcterms:created xsi:type="dcterms:W3CDTF">2020-06-16T16:31:05Z</dcterms:created>
  <dcterms:modified xsi:type="dcterms:W3CDTF">2020-06-18T07:58:16Z</dcterms:modified>
</cp:coreProperties>
</file>