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4.png" ContentType="image/png"/>
  <Override PartName="/ppt/media/image3.png" ContentType="image/png"/>
  <Override PartName="/ppt/media/image1.jpeg" ContentType="image/jpeg"/>
  <Override PartName="/ppt/media/image2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2956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2956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5806440"/>
            <a:ext cx="10079640" cy="175428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IN" sz="4400" spc="-1" strike="noStrike">
                <a:solidFill>
                  <a:srgbClr val="006699"/>
                </a:solidFill>
                <a:latin typeface="Arial"/>
              </a:rPr>
              <a:t>Click to edit the title text format</a:t>
            </a:r>
            <a:endParaRPr b="0" lang="en-IN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9071640" cy="2097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latin typeface="Arial"/>
              </a:rPr>
              <a:t>Click to edit the outline text format</a:t>
            </a:r>
            <a:endParaRPr b="0" lang="en-IN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800" spc="-1" strike="noStrike">
                <a:latin typeface="Arial"/>
              </a:rPr>
              <a:t>Second Outline Level</a:t>
            </a:r>
            <a:endParaRPr b="0" lang="en-IN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400" spc="-1" strike="noStrike">
                <a:latin typeface="Arial"/>
              </a:rPr>
              <a:t>Third Outline Level</a:t>
            </a:r>
            <a:endParaRPr b="0" lang="en-IN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000" spc="-1" strike="noStrike">
                <a:latin typeface="Arial"/>
              </a:rPr>
              <a:t>Fourth Outline Level</a:t>
            </a:r>
            <a:endParaRPr b="0" lang="en-IN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Fifth Outline Level</a:t>
            </a:r>
            <a:endParaRPr b="0" lang="en-IN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Sixth Outline Level</a:t>
            </a:r>
            <a:endParaRPr b="0" lang="en-IN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latin typeface="Arial"/>
              </a:rPr>
              <a:t>Seventh Outline Level</a:t>
            </a:r>
            <a:endParaRPr b="0" lang="en-IN" sz="2000" spc="-1" strike="noStrike"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en-IN" sz="1400" spc="-1" strike="noStrike">
                <a:latin typeface="Times New Roman"/>
              </a:rPr>
              <a:t>&lt;date/time&gt;</a:t>
            </a:r>
            <a:endParaRPr b="0" lang="en-IN" sz="1400" spc="-1" strike="noStrike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IN" sz="1400" spc="-1" strike="noStrike">
                <a:latin typeface="Times New Roman"/>
              </a:rPr>
              <a:t>&lt;footer&gt;</a:t>
            </a:r>
            <a:endParaRPr b="0" lang="en-IN" sz="1400" spc="-1" strike="noStrike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37ADD84F-57B2-45FA-A8F7-F04A46F9FB2F}" type="slidenum">
              <a:rPr b="0" lang="en-IN" sz="1400" spc="-1" strike="noStrike">
                <a:latin typeface="Times New Roman"/>
              </a:rPr>
              <a:t>&lt;number&gt;</a:t>
            </a:fld>
            <a:endParaRPr b="0" lang="en-IN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0"/>
            <a:ext cx="10076760" cy="94176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0" y="6620400"/>
            <a:ext cx="10076760" cy="94176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IN" sz="4400" spc="-1" strike="noStrike">
                <a:solidFill>
                  <a:srgbClr val="ffffff"/>
                </a:solidFill>
                <a:latin typeface="Arial"/>
              </a:rPr>
              <a:t>Click to edit the title text format</a:t>
            </a:r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Click to edit the outline text format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800" spc="-1" strike="noStrike">
                <a:solidFill>
                  <a:srgbClr val="0066cc"/>
                </a:solidFill>
                <a:latin typeface="Arial"/>
              </a:rPr>
              <a:t>Second Outline Level</a:t>
            </a:r>
            <a:endParaRPr b="0" lang="en-IN" sz="2800" spc="-1" strike="noStrike">
              <a:solidFill>
                <a:srgbClr val="0066cc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400" spc="-1" strike="noStrike">
                <a:solidFill>
                  <a:srgbClr val="0066cc"/>
                </a:solidFill>
                <a:latin typeface="Arial"/>
              </a:rPr>
              <a:t>Third Outline Level</a:t>
            </a:r>
            <a:endParaRPr b="0" lang="en-IN" sz="2400" spc="-1" strike="noStrike">
              <a:solidFill>
                <a:srgbClr val="0066cc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IN" sz="2000" spc="-1" strike="noStrike">
                <a:solidFill>
                  <a:srgbClr val="0066cc"/>
                </a:solidFill>
                <a:latin typeface="Arial"/>
              </a:rPr>
              <a:t>Fourth Outline Level</a:t>
            </a:r>
            <a:endParaRPr b="0" lang="en-IN" sz="2000" spc="-1" strike="noStrike">
              <a:solidFill>
                <a:srgbClr val="0066cc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solidFill>
                  <a:srgbClr val="0066cc"/>
                </a:solidFill>
                <a:latin typeface="Arial"/>
              </a:rPr>
              <a:t>Fifth Outline Level</a:t>
            </a:r>
            <a:endParaRPr b="0" lang="en-IN" sz="2000" spc="-1" strike="noStrike">
              <a:solidFill>
                <a:srgbClr val="0066cc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solidFill>
                  <a:srgbClr val="0066cc"/>
                </a:solidFill>
                <a:latin typeface="Arial"/>
              </a:rPr>
              <a:t>Sixth Outline Level</a:t>
            </a:r>
            <a:endParaRPr b="0" lang="en-IN" sz="2000" spc="-1" strike="noStrike">
              <a:solidFill>
                <a:srgbClr val="0066cc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2000" spc="-1" strike="noStrike">
                <a:solidFill>
                  <a:srgbClr val="0066cc"/>
                </a:solidFill>
                <a:latin typeface="Arial"/>
              </a:rPr>
              <a:t>Seventh Outline Level</a:t>
            </a:r>
            <a:endParaRPr b="0" lang="en-IN" sz="20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en-IN" sz="1400" spc="-1" strike="noStrike">
                <a:latin typeface="Times New Roman"/>
              </a:rPr>
              <a:t>&lt;date/time&gt;</a:t>
            </a:r>
            <a:endParaRPr b="0" lang="en-IN" sz="1400" spc="-1" strike="noStrike">
              <a:latin typeface="Times New Roman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IN" sz="1400" spc="-1" strike="noStrike">
                <a:latin typeface="Times New Roman"/>
              </a:rPr>
              <a:t>&lt;footer&gt;</a:t>
            </a:r>
            <a:endParaRPr b="0" lang="en-IN" sz="1400" spc="-1" strike="noStrike">
              <a:latin typeface="Times New Roman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812B6AB2-7C8A-4645-8D19-A619F4507433}" type="slidenum">
              <a:rPr b="0" lang="en-IN" sz="1400" spc="-1" strike="noStrike">
                <a:latin typeface="Times New Roman"/>
              </a:rPr>
              <a:t>&lt;number&gt;</a:t>
            </a:fld>
            <a:endParaRPr b="0" lang="en-IN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792000" y="237600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IN" sz="4400" spc="-1" strike="noStrike">
                <a:solidFill>
                  <a:srgbClr val="006699"/>
                </a:solidFill>
                <a:latin typeface="Arial"/>
              </a:rPr>
              <a:t>Secure your Raspberry Pi IoT </a:t>
            </a:r>
            <a:br/>
            <a:r>
              <a:rPr b="0" lang="en-IN" sz="4400" spc="-1" strike="noStrike">
                <a:solidFill>
                  <a:srgbClr val="006699"/>
                </a:solidFill>
                <a:latin typeface="Arial"/>
              </a:rPr>
              <a:t>for Home and Office</a:t>
            </a:r>
            <a:endParaRPr b="0" lang="en-IN" sz="4400" spc="-1" strike="noStrike">
              <a:solidFill>
                <a:srgbClr val="006699"/>
              </a:solidFill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IN" sz="4400" spc="-1" strike="noStrike">
                <a:solidFill>
                  <a:srgbClr val="ffffff"/>
                </a:solidFill>
                <a:latin typeface="Arial"/>
              </a:rPr>
              <a:t>Need ??</a:t>
            </a:r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Added security for your home automation project over WiFi.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Prevent Man in Middle attack, ARP spoofing using softwares like Wireshark and Cain &amp; Abel.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Secure office hardwares like Key dispensing systems, personal lockers etc. over LAN to prevent unauthorise use.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IN" sz="4400" spc="-1" strike="noStrike">
                <a:solidFill>
                  <a:srgbClr val="ffffff"/>
                </a:solidFill>
                <a:latin typeface="Arial"/>
              </a:rPr>
              <a:t>What can possibly go wrong ?? </a:t>
            </a:r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504000" y="1080000"/>
            <a:ext cx="9071640" cy="5073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Prank switching on or off your devices in DIY home automation systems.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Disable your home DIY security systems or change detection thresholds.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Fetch unauthorized keys, open unauthorized lockers in office.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Steal your passwords and personal data.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IN" sz="4400" spc="-1" strike="noStrike">
                <a:solidFill>
                  <a:srgbClr val="ffffff"/>
                </a:solidFill>
                <a:latin typeface="Arial"/>
              </a:rPr>
              <a:t>Basic Setup</a:t>
            </a:r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Install a Web Server to kickstart your IoT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Preferable Nginx which is lightweight and suitable for low resource system like Raspberry Pi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Install PHP as it is common and easy server side script language and it also supports Raspberry Pi GPIO control.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Optional Database for storing data like MySQL etc.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IN" sz="4400" spc="-1" strike="noStrike">
                <a:solidFill>
                  <a:srgbClr val="ffffff"/>
                </a:solidFill>
                <a:latin typeface="Arial"/>
              </a:rPr>
              <a:t>Now secure it </a:t>
            </a:r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Create the SSL Certificate using OpenSSL and certificate signing request (CSR) 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en-IN" sz="2000" spc="-1" strike="noStrike">
                <a:solidFill>
                  <a:srgbClr val="0066cc"/>
                </a:solidFill>
                <a:latin typeface="Arial"/>
              </a:rPr>
              <a:t>sudo openssl req -x509 -nodes -days 365 -newkey rsa:2048 -keyout /etc/ssl/private/nginx-selfsigned.key -out /etc/ssl/certs/nginx-selfsigned.crt</a:t>
            </a:r>
            <a:endParaRPr b="0" lang="en-IN" sz="2000" spc="-1" strike="noStrike">
              <a:solidFill>
                <a:srgbClr val="0066cc"/>
              </a:solidFill>
              <a:latin typeface="Arial"/>
            </a:endParaRPr>
          </a:p>
        </p:txBody>
      </p:sp>
      <p:pic>
        <p:nvPicPr>
          <p:cNvPr id="94" name="" descr=""/>
          <p:cNvPicPr/>
          <p:nvPr/>
        </p:nvPicPr>
        <p:blipFill>
          <a:blip r:embed="rId1"/>
          <a:stretch/>
        </p:blipFill>
        <p:spPr>
          <a:xfrm>
            <a:off x="288000" y="3528000"/>
            <a:ext cx="9360000" cy="2808000"/>
          </a:xfrm>
          <a:prstGeom prst="rect">
            <a:avLst/>
          </a:prstGeom>
          <a:ln>
            <a:noFill/>
          </a:ln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IN" sz="4400" spc="-1" strike="noStrike">
                <a:solidFill>
                  <a:srgbClr val="ffffff"/>
                </a:solidFill>
                <a:latin typeface="Arial"/>
              </a:rPr>
              <a:t>Basic working understanding</a:t>
            </a:r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6" name="" descr=""/>
          <p:cNvPicPr/>
          <p:nvPr/>
        </p:nvPicPr>
        <p:blipFill>
          <a:blip r:embed="rId1"/>
          <a:stretch/>
        </p:blipFill>
        <p:spPr>
          <a:xfrm>
            <a:off x="2160000" y="1136880"/>
            <a:ext cx="5714640" cy="5343120"/>
          </a:xfrm>
          <a:prstGeom prst="rect">
            <a:avLst/>
          </a:prstGeom>
          <a:ln>
            <a:noFill/>
          </a:ln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IN" sz="4400" spc="-1" strike="noStrike">
                <a:solidFill>
                  <a:srgbClr val="ffffff"/>
                </a:solidFill>
                <a:latin typeface="Arial"/>
              </a:rPr>
              <a:t>Now Secure it</a:t>
            </a:r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Negotiating Perfect Forward Secrecy with clients called Diffie Hellman Key exchange protocol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In cryptography, forward secrecy (FS), also known as perfect forward secrecy (PFS), is a feature of specific key agreement protocols that gives assurances that session keys will not be compromised even if the private key of the server is compromised.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IN" sz="4400" spc="-1" strike="noStrike">
                <a:solidFill>
                  <a:srgbClr val="ffffff"/>
                </a:solidFill>
                <a:latin typeface="Arial"/>
              </a:rPr>
              <a:t>A bit details</a:t>
            </a:r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0" name="" descr=""/>
          <p:cNvPicPr/>
          <p:nvPr/>
        </p:nvPicPr>
        <p:blipFill>
          <a:blip r:embed="rId1"/>
          <a:stretch/>
        </p:blipFill>
        <p:spPr>
          <a:xfrm>
            <a:off x="1584000" y="1080000"/>
            <a:ext cx="7272000" cy="5544000"/>
          </a:xfrm>
          <a:prstGeom prst="rect">
            <a:avLst/>
          </a:prstGeom>
          <a:ln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IN" sz="4400" spc="-1" strike="noStrike">
                <a:solidFill>
                  <a:srgbClr val="ffffff"/>
                </a:solidFill>
                <a:latin typeface="Arial"/>
              </a:rPr>
              <a:t>Points to remember</a:t>
            </a:r>
            <a:endParaRPr b="0" lang="en-IN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504360" y="1080000"/>
            <a:ext cx="9071640" cy="5392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Encryption and Decryption of data needs system resources and memory.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Use higher RAM model boards if possible.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Use proper heatsink and cooling system to prevent failsafe thermal throttling.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Uninstall all non essential softwares and packages from the OS.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Use watchdog timer.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 algn="just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IN" sz="3200" spc="-1" strike="noStrike">
                <a:solidFill>
                  <a:srgbClr val="0066cc"/>
                </a:solidFill>
                <a:latin typeface="Arial"/>
              </a:rPr>
              <a:t>Disable WiFi/Bluetooth in case of wired network system.</a:t>
            </a:r>
            <a:endParaRPr b="0" lang="en-IN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2020-06-16T20:34:41Z</dcterms:created>
  <dc:creator/>
  <dc:description/>
  <dc:language>en-IN</dc:language>
  <cp:lastModifiedBy/>
  <dcterms:modified xsi:type="dcterms:W3CDTF">2020-06-16T22:59:56Z</dcterms:modified>
  <cp:revision>15</cp:revision>
  <dc:subject/>
  <dc:title>Blue Curve</dc:title>
</cp:coreProperties>
</file>