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60" r:id="rId2"/>
    <p:sldId id="28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3" r:id="rId13"/>
    <p:sldId id="274" r:id="rId14"/>
    <p:sldId id="275" r:id="rId15"/>
    <p:sldId id="276" r:id="rId16"/>
    <p:sldId id="277" r:id="rId17"/>
    <p:sldId id="272" r:id="rId18"/>
    <p:sldId id="265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C5EC-F993-4234-9AC2-625EAC397CD6}" type="datetimeFigureOut">
              <a:rPr lang="en-US" smtClean="0"/>
              <a:t>6/18/2020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E7B3-9077-4D11-9823-662C71AC8E41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technology-%20articles-patents_publications_%20editorial\touch%20less%20switch\20200615_184039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nso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err="1" smtClean="0"/>
              <a:t>Touchless</a:t>
            </a:r>
            <a:r>
              <a:rPr lang="en-IN" b="1" dirty="0" smtClean="0"/>
              <a:t> Door Bell Using IC 556N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b="1" i="1" dirty="0" smtClean="0"/>
              <a:t>K. </a:t>
            </a:r>
            <a:r>
              <a:rPr lang="en-IN" b="1" i="1" dirty="0" err="1" smtClean="0"/>
              <a:t>Murali</a:t>
            </a:r>
            <a:r>
              <a:rPr lang="en-IN" b="1" i="1" dirty="0" smtClean="0"/>
              <a:t> Krishna, JE, BSNL</a:t>
            </a:r>
            <a:endParaRPr lang="en-IN" dirty="0"/>
          </a:p>
        </p:txBody>
      </p:sp>
      <p:pic>
        <p:nvPicPr>
          <p:cNvPr id="1026" name="Picture 2" descr="E:\technology- articles-patents_publications_ editorial\touch less switch\prototype  fitted in box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58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IR LED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2362200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An </a:t>
            </a:r>
            <a:r>
              <a:rPr lang="en-IN" b="1" dirty="0" smtClean="0"/>
              <a:t>IR LED</a:t>
            </a:r>
            <a:r>
              <a:rPr lang="en-IN" dirty="0" smtClean="0"/>
              <a:t> (</a:t>
            </a:r>
            <a:r>
              <a:rPr lang="en-IN" b="1" dirty="0" smtClean="0"/>
              <a:t>infrared</a:t>
            </a:r>
            <a:r>
              <a:rPr lang="en-IN" dirty="0" smtClean="0"/>
              <a:t> light emitting diode) is a solid state lighting (SSL) device that emits light in the </a:t>
            </a:r>
            <a:r>
              <a:rPr lang="en-IN" b="1" dirty="0" smtClean="0"/>
              <a:t>infrared</a:t>
            </a:r>
            <a:r>
              <a:rPr lang="en-IN" dirty="0" smtClean="0"/>
              <a:t> range of the electromagnetic radiation spectrum.</a:t>
            </a:r>
          </a:p>
          <a:p>
            <a:r>
              <a:rPr lang="en-US" dirty="0" err="1" smtClean="0"/>
              <a:t>Vf</a:t>
            </a:r>
            <a:r>
              <a:rPr lang="en-US" dirty="0" smtClean="0"/>
              <a:t>- forward voltage </a:t>
            </a:r>
          </a:p>
          <a:p>
            <a:r>
              <a:rPr lang="en-US" dirty="0" smtClean="0"/>
              <a:t>Rs--Series resistance 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276600"/>
            <a:ext cx="3133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IR Receiver </a:t>
            </a:r>
            <a:r>
              <a:rPr lang="en-IN" dirty="0" smtClean="0">
                <a:solidFill>
                  <a:srgbClr val="FF0000"/>
                </a:solidFill>
              </a:rPr>
              <a:t>TSOP1738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operates at 38 kHz,  5V operation</a:t>
            </a:r>
            <a:br>
              <a:rPr lang="en-US" dirty="0" smtClean="0"/>
            </a:br>
            <a:r>
              <a:rPr lang="en-IN" dirty="0" smtClean="0"/>
              <a:t>High immunity against ambient light</a:t>
            </a:r>
            <a:r>
              <a:rPr lang="en-US" dirty="0" smtClean="0"/>
              <a:t>  </a:t>
            </a:r>
            <a:endParaRPr lang="en-IN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0"/>
            <a:ext cx="64285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6050" y="2057400"/>
            <a:ext cx="26479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IC 556 pin diagram 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3495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53000" y="1219200"/>
            <a:ext cx="334735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" y="55626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These timers works </a:t>
            </a:r>
            <a:r>
              <a:rPr lang="en-IN" sz="2000" b="1" dirty="0" smtClean="0"/>
              <a:t>independently. </a:t>
            </a:r>
          </a:p>
          <a:p>
            <a:r>
              <a:rPr lang="en-IN" sz="2000" b="1" dirty="0" smtClean="0"/>
              <a:t>These </a:t>
            </a:r>
            <a:r>
              <a:rPr lang="en-IN" sz="2000" b="1" dirty="0" smtClean="0"/>
              <a:t>timer share common voltage and ground terminal</a:t>
            </a:r>
            <a:r>
              <a:rPr lang="en-IN" dirty="0" smtClean="0"/>
              <a:t>. 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en-US" dirty="0" smtClean="0"/>
              <a:t>Bread board PCB</a:t>
            </a:r>
          </a:p>
          <a:p>
            <a:r>
              <a:rPr lang="en-US" dirty="0" smtClean="0"/>
              <a:t>PVC switch board</a:t>
            </a:r>
          </a:p>
          <a:p>
            <a:r>
              <a:rPr lang="en-US" dirty="0" smtClean="0"/>
              <a:t>12v 1A SMPS  power </a:t>
            </a:r>
            <a:r>
              <a:rPr lang="en-US" dirty="0" smtClean="0"/>
              <a:t>supply</a:t>
            </a:r>
          </a:p>
          <a:p>
            <a:r>
              <a:rPr lang="en-US" dirty="0" smtClean="0"/>
              <a:t>14 pin IC base</a:t>
            </a:r>
            <a:r>
              <a:rPr lang="en-US" dirty="0" smtClean="0"/>
              <a:t>     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0801" y="1052563"/>
            <a:ext cx="2812266" cy="557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E:\technology- articles-patents_publications_ editorial\touch less switch\prototype PCB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020" t="17113" r="11841" b="21282"/>
          <a:stretch>
            <a:fillRect/>
          </a:stretch>
        </p:blipFill>
        <p:spPr bwMode="auto">
          <a:xfrm>
            <a:off x="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E:\technology- articles-patents_publications_ editorial\touch less switch\prototyp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229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12 VDC 500mA SMPS board</a:t>
            </a:r>
            <a:endParaRPr lang="en-IN" b="1" dirty="0"/>
          </a:p>
        </p:txBody>
      </p:sp>
      <p:pic>
        <p:nvPicPr>
          <p:cNvPr id="4098" name="Picture 2" descr="E:\technology- articles-patents_publications_ editorial\touch less switch\20200617_193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44" t="6667" r="5308" b="2667"/>
          <a:stretch>
            <a:fillRect/>
          </a:stretch>
        </p:blipFill>
        <p:spPr bwMode="auto">
          <a:xfrm>
            <a:off x="228600" y="1143000"/>
            <a:ext cx="86868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Proximity adjustment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Two methods: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By </a:t>
            </a:r>
            <a:r>
              <a:rPr lang="en-IN" dirty="0" smtClean="0"/>
              <a:t>changing the R7 value 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By </a:t>
            </a:r>
            <a:r>
              <a:rPr lang="en-IN" dirty="0" smtClean="0"/>
              <a:t>changing the frequency of operation of the </a:t>
            </a:r>
            <a:r>
              <a:rPr lang="en-IN" dirty="0" smtClean="0"/>
              <a:t> 	</a:t>
            </a:r>
            <a:r>
              <a:rPr lang="en-IN" dirty="0" err="1" smtClean="0"/>
              <a:t>astable</a:t>
            </a:r>
            <a:r>
              <a:rPr lang="en-IN" dirty="0" smtClean="0"/>
              <a:t>  </a:t>
            </a:r>
            <a:r>
              <a:rPr lang="en-IN" dirty="0" err="1" smtClean="0"/>
              <a:t>multivibrator</a:t>
            </a:r>
            <a:r>
              <a:rPr lang="en-IN" dirty="0" smtClean="0"/>
              <a:t>. </a:t>
            </a:r>
          </a:p>
          <a:p>
            <a:endParaRPr lang="en-IN" dirty="0" smtClean="0"/>
          </a:p>
          <a:p>
            <a:r>
              <a:rPr lang="en-IN" dirty="0" smtClean="0"/>
              <a:t>Here, </a:t>
            </a:r>
            <a:r>
              <a:rPr lang="en-IN" dirty="0" smtClean="0"/>
              <a:t>in the circuit the proximity is around 3 to 4 cm.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4032">
            <a:off x="5908566" y="3872652"/>
            <a:ext cx="3028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 than using modules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934200" cy="3505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Stable operation</a:t>
            </a:r>
          </a:p>
          <a:p>
            <a:r>
              <a:rPr lang="en-US" dirty="0" smtClean="0"/>
              <a:t>No SMD components</a:t>
            </a:r>
          </a:p>
          <a:p>
            <a:r>
              <a:rPr lang="en-US" dirty="0" smtClean="0"/>
              <a:t>Easy to vary  the </a:t>
            </a:r>
            <a:r>
              <a:rPr lang="en-US" dirty="0" smtClean="0"/>
              <a:t>parameters</a:t>
            </a:r>
          </a:p>
          <a:p>
            <a:r>
              <a:rPr lang="en-US" dirty="0" smtClean="0"/>
              <a:t>Easy to repair </a:t>
            </a:r>
          </a:p>
          <a:p>
            <a:r>
              <a:rPr lang="en-US" dirty="0" smtClean="0"/>
              <a:t>Limits can be defined by us </a:t>
            </a:r>
          </a:p>
          <a:p>
            <a:r>
              <a:rPr lang="en-US" dirty="0" smtClean="0"/>
              <a:t>Improves our basic knowledge</a:t>
            </a:r>
          </a:p>
          <a:p>
            <a:r>
              <a:rPr lang="en-US" dirty="0" smtClean="0"/>
              <a:t>We build to a common operating voltage  </a:t>
            </a:r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219200"/>
            <a:ext cx="36480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 rot="2563253">
            <a:off x="6509522" y="4065126"/>
            <a:ext cx="1981200" cy="1993906"/>
            <a:chOff x="2667000" y="5150404"/>
            <a:chExt cx="914400" cy="129540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2590800" y="5334000"/>
              <a:ext cx="1066800" cy="91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48953" y="5417104"/>
              <a:ext cx="1295400" cy="762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20739140">
            <a:off x="5715000" y="1066800"/>
            <a:ext cx="2514600" cy="1828800"/>
            <a:chOff x="2667000" y="5181600"/>
            <a:chExt cx="914400" cy="1295400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2590800" y="5334000"/>
              <a:ext cx="1066800" cy="914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2552700" y="5448300"/>
              <a:ext cx="1295400" cy="762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working  </a:t>
            </a:r>
            <a:endParaRPr lang="en-IN" dirty="0"/>
          </a:p>
        </p:txBody>
      </p:sp>
      <p:pic>
        <p:nvPicPr>
          <p:cNvPr id="4" name="20200615_184039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81400" y="2438400"/>
            <a:ext cx="12954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IN" b="1" i="1" dirty="0" smtClean="0">
                <a:solidFill>
                  <a:srgbClr val="FF0000"/>
                </a:solidFill>
              </a:rPr>
              <a:t>Technology in </a:t>
            </a:r>
            <a:r>
              <a:rPr lang="en-IN" b="1" i="1" dirty="0" smtClean="0">
                <a:solidFill>
                  <a:srgbClr val="FF0000"/>
                </a:solidFill>
              </a:rPr>
              <a:t>pandemic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029200" cy="5486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IN" b="1" i="1" dirty="0" smtClean="0"/>
              <a:t> Technology </a:t>
            </a:r>
            <a:r>
              <a:rPr lang="en-IN" b="1" i="1" dirty="0" smtClean="0"/>
              <a:t>cannot prevent </a:t>
            </a:r>
            <a:r>
              <a:rPr lang="en-IN" b="1" i="1" dirty="0" smtClean="0"/>
              <a:t>pandemic. </a:t>
            </a:r>
            <a:r>
              <a:rPr lang="en-IN" b="1" i="1" dirty="0" smtClean="0"/>
              <a:t>however</a:t>
            </a:r>
            <a:r>
              <a:rPr lang="en-IN" b="1" i="1" dirty="0" smtClean="0"/>
              <a:t>,</a:t>
            </a:r>
          </a:p>
          <a:p>
            <a:r>
              <a:rPr lang="en-IN" b="1" i="1" dirty="0" smtClean="0"/>
              <a:t> </a:t>
            </a:r>
            <a:r>
              <a:rPr lang="en-IN" b="1" i="1" dirty="0" smtClean="0"/>
              <a:t>it can </a:t>
            </a:r>
            <a:r>
              <a:rPr lang="en-IN" b="1" i="1" dirty="0" smtClean="0"/>
              <a:t>help…….</a:t>
            </a:r>
          </a:p>
          <a:p>
            <a:pPr lvl="1">
              <a:buFont typeface="Wingdings" pitchFamily="2" charset="2"/>
              <a:buChar char="Ø"/>
            </a:pPr>
            <a:r>
              <a:rPr lang="en-IN" b="1" i="1" dirty="0" smtClean="0">
                <a:solidFill>
                  <a:srgbClr val="7030A0"/>
                </a:solidFill>
              </a:rPr>
              <a:t>prevent </a:t>
            </a:r>
            <a:r>
              <a:rPr lang="en-IN" b="1" i="1" dirty="0" smtClean="0">
                <a:solidFill>
                  <a:srgbClr val="7030A0"/>
                </a:solidFill>
              </a:rPr>
              <a:t>spread</a:t>
            </a:r>
            <a:r>
              <a:rPr lang="en-IN" b="1" i="1" dirty="0" smtClean="0"/>
              <a:t>,</a:t>
            </a:r>
          </a:p>
          <a:p>
            <a:pPr lvl="1">
              <a:buFont typeface="Wingdings" pitchFamily="2" charset="2"/>
              <a:buChar char="Ø"/>
            </a:pPr>
            <a:r>
              <a:rPr lang="en-IN" b="1" i="1" dirty="0" smtClean="0"/>
              <a:t>educate</a:t>
            </a:r>
            <a:r>
              <a:rPr lang="en-IN" b="1" i="1" dirty="0" smtClean="0"/>
              <a:t>, </a:t>
            </a:r>
            <a:endParaRPr lang="en-IN" b="1" i="1" dirty="0" smtClean="0"/>
          </a:p>
          <a:p>
            <a:pPr lvl="1">
              <a:buFont typeface="Wingdings" pitchFamily="2" charset="2"/>
              <a:buChar char="Ø"/>
            </a:pPr>
            <a:r>
              <a:rPr lang="en-IN" b="1" i="1" dirty="0" smtClean="0"/>
              <a:t>warn</a:t>
            </a:r>
            <a:r>
              <a:rPr lang="en-IN" b="1" i="1" dirty="0" smtClean="0"/>
              <a:t>, </a:t>
            </a:r>
            <a:endParaRPr lang="en-IN" b="1" i="1" dirty="0" smtClean="0"/>
          </a:p>
          <a:p>
            <a:pPr lvl="1">
              <a:buFont typeface="Wingdings" pitchFamily="2" charset="2"/>
              <a:buChar char="Ø"/>
            </a:pPr>
            <a:r>
              <a:rPr lang="en-IN" b="1" i="1" dirty="0" smtClean="0"/>
              <a:t>empower  </a:t>
            </a:r>
          </a:p>
          <a:p>
            <a:pPr lvl="1">
              <a:buFont typeface="Wingdings" pitchFamily="2" charset="2"/>
              <a:buChar char="Ø"/>
            </a:pPr>
            <a:r>
              <a:rPr lang="en-IN" b="1" i="1" dirty="0" smtClean="0"/>
              <a:t>create awareness </a:t>
            </a:r>
          </a:p>
          <a:p>
            <a:r>
              <a:rPr lang="en-IN" b="1" i="1" dirty="0" smtClean="0"/>
              <a:t>noticeably </a:t>
            </a:r>
            <a:r>
              <a:rPr lang="en-IN" b="1" i="1" dirty="0" smtClean="0"/>
              <a:t>lessen the impact</a:t>
            </a:r>
            <a:r>
              <a:rPr lang="en-IN" b="1" i="1" dirty="0" smtClean="0"/>
              <a:t>.</a:t>
            </a:r>
          </a:p>
          <a:p>
            <a:r>
              <a:rPr lang="en-IN" dirty="0" smtClean="0"/>
              <a:t>converging </a:t>
            </a:r>
            <a:r>
              <a:rPr lang="en-IN" dirty="0" smtClean="0"/>
              <a:t>technology-innovative approach </a:t>
            </a:r>
            <a:r>
              <a:rPr lang="en-IN" dirty="0" smtClean="0"/>
              <a:t>to pandemic response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371600"/>
            <a:ext cx="4038600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Comic Sans MS" pitchFamily="66" charset="0"/>
              </a:rPr>
              <a:t>Passing right  Information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latin typeface="Comic Sans MS" pitchFamily="66" charset="0"/>
              </a:rPr>
              <a:t>Finding new remedies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b="1" dirty="0" smtClean="0">
                <a:latin typeface="Comic Sans MS" pitchFamily="66" charset="0"/>
              </a:rPr>
              <a:t>Facial Recognition</a:t>
            </a:r>
          </a:p>
          <a:p>
            <a:pPr>
              <a:buFont typeface="Wingdings" pitchFamily="2" charset="2"/>
              <a:buChar char="v"/>
            </a:pPr>
            <a:endParaRPr lang="en-IN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b="1" dirty="0" smtClean="0">
                <a:latin typeface="Comic Sans MS" pitchFamily="66" charset="0"/>
              </a:rPr>
              <a:t>Ai-based Data Analytics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b="1" dirty="0" smtClean="0">
                <a:latin typeface="Comic Sans MS" pitchFamily="66" charset="0"/>
              </a:rPr>
              <a:t>Contact-less Movement And Deliveries Through Autonomous Vehicles, Drones And Robots</a:t>
            </a:r>
          </a:p>
          <a:p>
            <a:pPr>
              <a:buFont typeface="Wingdings" pitchFamily="2" charset="2"/>
              <a:buChar char="v"/>
            </a:pPr>
            <a:endParaRPr lang="en-IN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b="1" dirty="0" smtClean="0">
                <a:latin typeface="Comic Sans MS" pitchFamily="66" charset="0"/>
              </a:rPr>
              <a:t>Temperature Monitoring   Incubators </a:t>
            </a:r>
          </a:p>
          <a:p>
            <a:pPr>
              <a:buFont typeface="Wingdings" pitchFamily="2" charset="2"/>
              <a:buChar char="v"/>
            </a:pPr>
            <a:endParaRPr lang="en-US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b="1" dirty="0" smtClean="0">
                <a:latin typeface="Comic Sans MS" pitchFamily="66" charset="0"/>
              </a:rPr>
              <a:t>Remote Working Technologies</a:t>
            </a:r>
            <a:endParaRPr lang="en-IN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3716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Thank you </a:t>
            </a:r>
            <a:endParaRPr lang="en-IN" b="1" i="1" dirty="0" smtClean="0"/>
          </a:p>
          <a:p>
            <a:pPr algn="ctr">
              <a:buNone/>
            </a:pPr>
            <a:r>
              <a:rPr lang="en-IN" b="1" i="1" dirty="0" smtClean="0"/>
              <a:t>K. </a:t>
            </a:r>
            <a:r>
              <a:rPr lang="en-IN" b="1" i="1" dirty="0" err="1" smtClean="0"/>
              <a:t>Murali</a:t>
            </a:r>
            <a:r>
              <a:rPr lang="en-IN" b="1" i="1" dirty="0" smtClean="0"/>
              <a:t> Krishna, JE, BSNL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953000"/>
            <a:ext cx="8458200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man Old Style" pitchFamily="18" charset="0"/>
              </a:rPr>
              <a:t>Imagination &amp; creativity </a:t>
            </a:r>
            <a:endParaRPr lang="en-US" sz="3200" dirty="0" smtClean="0">
              <a:latin typeface="Bookman Old Style" pitchFamily="18" charset="0"/>
            </a:endParaRPr>
          </a:p>
          <a:p>
            <a:pPr algn="ctr"/>
            <a:r>
              <a:rPr lang="en-US" sz="3200" dirty="0" smtClean="0">
                <a:latin typeface="Bookman Old Style" pitchFamily="18" charset="0"/>
              </a:rPr>
              <a:t>is </a:t>
            </a:r>
            <a:r>
              <a:rPr lang="en-US" sz="3200" dirty="0" smtClean="0">
                <a:latin typeface="Bookman Old Style" pitchFamily="18" charset="0"/>
              </a:rPr>
              <a:t>better than knowledge</a:t>
            </a:r>
            <a:endParaRPr lang="en-IN" sz="32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273903"/>
            <a:ext cx="3810000" cy="258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Motive beside the design 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3505200"/>
          </a:xfrm>
        </p:spPr>
        <p:txBody>
          <a:bodyPr>
            <a:normAutofit/>
          </a:bodyPr>
          <a:lstStyle/>
          <a:p>
            <a:r>
              <a:rPr lang="en-IN" dirty="0" err="1" smtClean="0"/>
              <a:t>Coronavirus</a:t>
            </a:r>
            <a:r>
              <a:rPr lang="en-IN" dirty="0" smtClean="0"/>
              <a:t> Pandemic Situation</a:t>
            </a:r>
          </a:p>
          <a:p>
            <a:r>
              <a:rPr lang="en-IN" dirty="0" smtClean="0"/>
              <a:t>Social Distancing And Physical Distancing</a:t>
            </a:r>
          </a:p>
          <a:p>
            <a:r>
              <a:rPr lang="en-IN" dirty="0" smtClean="0"/>
              <a:t>T</a:t>
            </a:r>
            <a:r>
              <a:rPr lang="en-IN" dirty="0" smtClean="0"/>
              <a:t>he Term "TOUCH" -The Most Fearful Word Ever.</a:t>
            </a:r>
          </a:p>
          <a:p>
            <a:r>
              <a:rPr lang="en-IN" dirty="0" smtClean="0"/>
              <a:t>Spreads Through Contact Transmission. </a:t>
            </a:r>
          </a:p>
          <a:p>
            <a:r>
              <a:rPr lang="en-IN" dirty="0" smtClean="0"/>
              <a:t>High Touch Points  Like Door Knobs, Lift Buttons, Door Bells.</a:t>
            </a:r>
          </a:p>
          <a:p>
            <a:endParaRPr lang="en-IN" dirty="0" smtClean="0"/>
          </a:p>
          <a:p>
            <a:endParaRPr lang="en-IN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038600"/>
            <a:ext cx="3333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IN" dirty="0" smtClean="0"/>
              <a:t>This circuit represented is a  low cost, simple , reliable, and effective   circuit which switches on and off the doorbell without touching it.</a:t>
            </a:r>
          </a:p>
          <a:p>
            <a:endParaRPr lang="en-US" dirty="0" smtClean="0"/>
          </a:p>
          <a:p>
            <a:r>
              <a:rPr lang="en-IN" b="1" dirty="0" smtClean="0"/>
              <a:t>Doorbell  switch  </a:t>
            </a:r>
            <a:r>
              <a:rPr lang="en-IN" dirty="0" smtClean="0"/>
              <a:t>--- "push-to-make" switch </a:t>
            </a:r>
          </a:p>
          <a:p>
            <a:r>
              <a:rPr lang="en-IN" dirty="0" smtClean="0"/>
              <a:t>Simple “push button” switch  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15962"/>
          </a:xfrm>
        </p:spPr>
        <p:txBody>
          <a:bodyPr>
            <a:normAutofit fontScale="90000"/>
          </a:bodyPr>
          <a:lstStyle/>
          <a:p>
            <a:r>
              <a:rPr lang="en-IN" sz="3200" b="1" dirty="0" smtClean="0"/>
              <a:t>BLOCK DIAGRAM OF TOUCH LESS SWITCH USING </a:t>
            </a:r>
            <a:r>
              <a:rPr lang="en-IN" sz="3200" b="1" dirty="0" smtClean="0"/>
              <a:t>IC</a:t>
            </a:r>
            <a:r>
              <a:rPr lang="en-IN" sz="3200" b="1" dirty="0" smtClean="0"/>
              <a:t> </a:t>
            </a:r>
            <a:r>
              <a:rPr lang="en-IN" sz="3200" b="1" dirty="0" smtClean="0"/>
              <a:t>556</a:t>
            </a:r>
            <a:endParaRPr lang="en-IN" sz="3200" b="1" dirty="0"/>
          </a:p>
        </p:txBody>
      </p:sp>
      <p:pic>
        <p:nvPicPr>
          <p:cNvPr id="3075" name="Picture 3" descr="E:\technology- articles-patents_publications_ editorial\touch less switch\Touch less sensor using  IC 556N - block 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534399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Astable</a:t>
            </a:r>
            <a:r>
              <a:rPr lang="en-IN" dirty="0" smtClean="0"/>
              <a:t> </a:t>
            </a:r>
            <a:r>
              <a:rPr lang="en-IN" dirty="0" err="1" smtClean="0"/>
              <a:t>multivibrator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Astable</a:t>
            </a:r>
            <a:r>
              <a:rPr lang="en-IN" dirty="0" smtClean="0"/>
              <a:t> </a:t>
            </a:r>
            <a:r>
              <a:rPr lang="en-IN" dirty="0" err="1" smtClean="0"/>
              <a:t>multivibrator</a:t>
            </a:r>
            <a:r>
              <a:rPr lang="en-IN" dirty="0" smtClean="0"/>
              <a:t> is also called as Free Running </a:t>
            </a:r>
            <a:r>
              <a:rPr lang="en-IN" dirty="0" err="1" smtClean="0"/>
              <a:t>Multivibrator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three external components: two resistors and a capacitor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Monostable</a:t>
            </a:r>
            <a:r>
              <a:rPr lang="en-IN" dirty="0" smtClean="0"/>
              <a:t> </a:t>
            </a:r>
            <a:r>
              <a:rPr lang="en-IN" dirty="0" err="1" smtClean="0"/>
              <a:t>Multivibrator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Monostable</a:t>
            </a:r>
            <a:r>
              <a:rPr lang="en-IN" dirty="0" smtClean="0"/>
              <a:t> </a:t>
            </a:r>
            <a:r>
              <a:rPr lang="en-IN" dirty="0" err="1" smtClean="0"/>
              <a:t>Multivibrator</a:t>
            </a:r>
            <a:r>
              <a:rPr lang="en-IN" dirty="0" smtClean="0"/>
              <a:t> Has Only One Stable State.</a:t>
            </a:r>
          </a:p>
          <a:p>
            <a:r>
              <a:rPr lang="en-IN" dirty="0" smtClean="0"/>
              <a:t>Trigger Input ... A Pulse Is Produced At The Output And Returns Back To The Stable State After A Time Interval.</a:t>
            </a:r>
          </a:p>
          <a:p>
            <a:r>
              <a:rPr lang="en-IN" dirty="0" smtClean="0"/>
              <a:t> Timing Circuit That Comprises Of A Resistor (R) And A Capacitor (C).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CIRCUIT  DIAGRAM OF TOUCH LESS SWITCH USING </a:t>
            </a:r>
            <a:r>
              <a:rPr lang="en-IN" sz="2800" b="1" dirty="0" err="1" smtClean="0"/>
              <a:t>ic</a:t>
            </a:r>
            <a:r>
              <a:rPr lang="en-IN" sz="2800" b="1" dirty="0" smtClean="0"/>
              <a:t> 556</a:t>
            </a:r>
            <a:endParaRPr lang="en-IN" sz="2800" dirty="0"/>
          </a:p>
        </p:txBody>
      </p:sp>
      <p:pic>
        <p:nvPicPr>
          <p:cNvPr id="4098" name="Picture 2" descr="E:\technology- articles-patents_publications_ editorial\touch less switch\Touch less sensor using  IC 556N Circuit 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686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5771" y="1905000"/>
            <a:ext cx="378822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Proximity Sensor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 smtClean="0"/>
              <a:t>proximity sensor</a:t>
            </a:r>
            <a:r>
              <a:rPr lang="en-IN" dirty="0" smtClean="0"/>
              <a:t> is a </a:t>
            </a:r>
            <a:r>
              <a:rPr lang="en-IN" dirty="0" smtClean="0">
                <a:hlinkClick r:id="rId3" tooltip="Sensor"/>
              </a:rPr>
              <a:t>sensor</a:t>
            </a:r>
            <a:r>
              <a:rPr lang="en-IN" dirty="0" smtClean="0"/>
              <a:t> able to detect the presence of nearby objects without any physical contact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5029200" cy="355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886200"/>
            <a:ext cx="2895600" cy="245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340</Words>
  <Application>Microsoft Office PowerPoint</Application>
  <PresentationFormat>On-screen Show (4:3)</PresentationFormat>
  <Paragraphs>78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Touchless Door Bell Using IC 556N K. Murali Krishna, JE, BSNL</vt:lpstr>
      <vt:lpstr>Technology in pandemic</vt:lpstr>
      <vt:lpstr>Motive beside the design </vt:lpstr>
      <vt:lpstr>Slide 4</vt:lpstr>
      <vt:lpstr>BLOCK DIAGRAM OF TOUCH LESS SWITCH USING IC 556</vt:lpstr>
      <vt:lpstr>Astable multivibrator</vt:lpstr>
      <vt:lpstr>Monostable Multivibrator</vt:lpstr>
      <vt:lpstr>CIRCUIT  DIAGRAM OF TOUCH LESS SWITCH USING ic 556</vt:lpstr>
      <vt:lpstr>Proximity Sensor</vt:lpstr>
      <vt:lpstr>IR LED </vt:lpstr>
      <vt:lpstr>IR Receiver TSOP1738 operates at 38 kHz,  5V operation High immunity against ambient light  </vt:lpstr>
      <vt:lpstr>IC 556 pin diagram </vt:lpstr>
      <vt:lpstr>Slide 13</vt:lpstr>
      <vt:lpstr>Slide 14</vt:lpstr>
      <vt:lpstr>Slide 15</vt:lpstr>
      <vt:lpstr>12 VDC 500mA SMPS board</vt:lpstr>
      <vt:lpstr>Proximity adjustment</vt:lpstr>
      <vt:lpstr>Advantages  than using modules</vt:lpstr>
      <vt:lpstr>Demo – working  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-7</dc:creator>
  <cp:lastModifiedBy>win -7</cp:lastModifiedBy>
  <cp:revision>54</cp:revision>
  <dcterms:created xsi:type="dcterms:W3CDTF">2006-08-16T00:00:00Z</dcterms:created>
  <dcterms:modified xsi:type="dcterms:W3CDTF">2020-06-18T15:20:23Z</dcterms:modified>
</cp:coreProperties>
</file>